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3" r:id="rId2"/>
    <p:sldId id="274" r:id="rId3"/>
    <p:sldId id="276" r:id="rId4"/>
    <p:sldId id="277" r:id="rId5"/>
    <p:sldId id="275" r:id="rId6"/>
    <p:sldId id="305" r:id="rId7"/>
    <p:sldId id="256" r:id="rId8"/>
    <p:sldId id="259" r:id="rId9"/>
    <p:sldId id="287" r:id="rId10"/>
    <p:sldId id="264" r:id="rId11"/>
    <p:sldId id="263" r:id="rId12"/>
    <p:sldId id="304" r:id="rId13"/>
    <p:sldId id="262" r:id="rId14"/>
    <p:sldId id="272" r:id="rId15"/>
    <p:sldId id="265" r:id="rId16"/>
    <p:sldId id="280" r:id="rId17"/>
    <p:sldId id="278" r:id="rId18"/>
    <p:sldId id="279" r:id="rId19"/>
    <p:sldId id="266" r:id="rId20"/>
    <p:sldId id="267" r:id="rId21"/>
    <p:sldId id="268" r:id="rId22"/>
    <p:sldId id="269" r:id="rId23"/>
    <p:sldId id="288" r:id="rId24"/>
    <p:sldId id="270" r:id="rId25"/>
    <p:sldId id="271" r:id="rId26"/>
    <p:sldId id="296" r:id="rId27"/>
    <p:sldId id="300" r:id="rId28"/>
    <p:sldId id="284" r:id="rId29"/>
    <p:sldId id="281" r:id="rId30"/>
    <p:sldId id="283" r:id="rId31"/>
    <p:sldId id="282" r:id="rId32"/>
    <p:sldId id="285" r:id="rId33"/>
    <p:sldId id="301" r:id="rId34"/>
    <p:sldId id="257" r:id="rId35"/>
    <p:sldId id="302" r:id="rId36"/>
    <p:sldId id="295" r:id="rId37"/>
    <p:sldId id="298" r:id="rId38"/>
    <p:sldId id="299" r:id="rId39"/>
    <p:sldId id="303" r:id="rId4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35" autoAdjust="0"/>
    <p:restoredTop sz="92363" autoAdjust="0"/>
  </p:normalViewPr>
  <p:slideViewPr>
    <p:cSldViewPr>
      <p:cViewPr varScale="1">
        <p:scale>
          <a:sx n="154" d="100"/>
          <a:sy n="154" d="100"/>
        </p:scale>
        <p:origin x="2604" y="8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1C8B9-FB54-4230-B0CF-5147C5C652E4}"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EDA9238B-1D12-4690-83EA-58EAAD0826A6}">
      <dgm:prSet phldrT="[テキスト]" custT="1"/>
      <dgm:spPr/>
      <dgm:t>
        <a:bodyPr/>
        <a:lstStyle/>
        <a:p>
          <a:r>
            <a:rPr kumimoji="1" lang="ja-JP" altLang="en-US" sz="1800" dirty="0"/>
            <a:t>インストラクショナルデザイン指導力</a:t>
          </a:r>
        </a:p>
      </dgm:t>
    </dgm:pt>
    <dgm:pt modelId="{60D52D49-7438-43EC-96D8-5C346883B92A}" type="parTrans" cxnId="{C549AE5C-CADF-4E89-B839-1FC05A49D1F9}">
      <dgm:prSet/>
      <dgm:spPr/>
      <dgm:t>
        <a:bodyPr/>
        <a:lstStyle/>
        <a:p>
          <a:endParaRPr kumimoji="1" lang="ja-JP" altLang="en-US" sz="1400"/>
        </a:p>
      </dgm:t>
    </dgm:pt>
    <dgm:pt modelId="{A323F7B5-07BB-4972-808D-20C0594766A0}" type="sibTrans" cxnId="{C549AE5C-CADF-4E89-B839-1FC05A49D1F9}">
      <dgm:prSet/>
      <dgm:spPr/>
      <dgm:t>
        <a:bodyPr/>
        <a:lstStyle/>
        <a:p>
          <a:endParaRPr kumimoji="1" lang="ja-JP" altLang="en-US" sz="1400"/>
        </a:p>
      </dgm:t>
    </dgm:pt>
    <dgm:pt modelId="{4321E8C0-1635-47CF-8429-F0588FA7CE56}">
      <dgm:prSet phldrT="[テキスト]" custT="1"/>
      <dgm:spPr/>
      <dgm:t>
        <a:bodyPr/>
        <a:lstStyle/>
        <a:p>
          <a:r>
            <a:rPr kumimoji="1" lang="ja-JP" altLang="en-US" sz="2000" dirty="0"/>
            <a:t>保　　育</a:t>
          </a:r>
        </a:p>
      </dgm:t>
    </dgm:pt>
    <dgm:pt modelId="{6740A01A-5DA2-4581-AF13-3BBAE19DAC73}" type="parTrans" cxnId="{BB298125-B363-40E6-9285-2C55BF944DE8}">
      <dgm:prSet custT="1"/>
      <dgm:spPr/>
      <dgm:t>
        <a:bodyPr/>
        <a:lstStyle/>
        <a:p>
          <a:endParaRPr kumimoji="1" lang="ja-JP" altLang="en-US" sz="1800"/>
        </a:p>
      </dgm:t>
    </dgm:pt>
    <dgm:pt modelId="{9E9A52D1-C19B-4B21-817B-76C0B2EDE6AF}" type="sibTrans" cxnId="{BB298125-B363-40E6-9285-2C55BF944DE8}">
      <dgm:prSet/>
      <dgm:spPr/>
      <dgm:t>
        <a:bodyPr/>
        <a:lstStyle/>
        <a:p>
          <a:endParaRPr kumimoji="1" lang="ja-JP" altLang="en-US" sz="1400"/>
        </a:p>
      </dgm:t>
    </dgm:pt>
    <dgm:pt modelId="{B4700A5F-A7F7-42C7-94AC-C99F8DBA4026}">
      <dgm:prSet phldrT="[テキスト]" custT="1"/>
      <dgm:spPr/>
      <dgm:t>
        <a:bodyPr/>
        <a:lstStyle/>
        <a:p>
          <a:r>
            <a:rPr kumimoji="1" lang="ja-JP" altLang="en-US" sz="2000" dirty="0"/>
            <a:t>教育環境の創造</a:t>
          </a:r>
        </a:p>
      </dgm:t>
    </dgm:pt>
    <dgm:pt modelId="{6754F480-5FD8-45BC-97CF-F45EE51C062A}" type="parTrans" cxnId="{571FB558-F181-4901-AC2C-89B7861FA449}">
      <dgm:prSet custT="1"/>
      <dgm:spPr/>
      <dgm:t>
        <a:bodyPr/>
        <a:lstStyle/>
        <a:p>
          <a:endParaRPr kumimoji="1" lang="ja-JP" altLang="en-US" sz="1800"/>
        </a:p>
      </dgm:t>
    </dgm:pt>
    <dgm:pt modelId="{2226FAC9-42C5-475A-89D7-F310973B453C}" type="sibTrans" cxnId="{571FB558-F181-4901-AC2C-89B7861FA449}">
      <dgm:prSet/>
      <dgm:spPr/>
      <dgm:t>
        <a:bodyPr/>
        <a:lstStyle/>
        <a:p>
          <a:endParaRPr kumimoji="1" lang="ja-JP" altLang="en-US" sz="1400"/>
        </a:p>
      </dgm:t>
    </dgm:pt>
    <dgm:pt modelId="{6AA1667D-2BB9-4514-BE6C-609230C05E0D}">
      <dgm:prSet phldrT="[テキスト]" custT="1"/>
      <dgm:spPr/>
      <dgm:t>
        <a:bodyPr/>
        <a:lstStyle/>
        <a:p>
          <a:r>
            <a:rPr kumimoji="1" lang="ja-JP" altLang="en-US" sz="2000" dirty="0"/>
            <a:t>経営</a:t>
          </a:r>
          <a:endParaRPr kumimoji="1" lang="en-US" altLang="ja-JP" sz="2000" dirty="0"/>
        </a:p>
        <a:p>
          <a:r>
            <a:rPr kumimoji="1" lang="ja-JP" altLang="en-US" sz="2000" dirty="0"/>
            <a:t>分掌</a:t>
          </a:r>
        </a:p>
      </dgm:t>
    </dgm:pt>
    <dgm:pt modelId="{A4727171-0895-4D85-A422-07CB5E2ECE7E}" type="parTrans" cxnId="{FABDB287-9C4C-4B6E-B491-D310058913B9}">
      <dgm:prSet custT="1"/>
      <dgm:spPr/>
      <dgm:t>
        <a:bodyPr/>
        <a:lstStyle/>
        <a:p>
          <a:endParaRPr kumimoji="1" lang="ja-JP" altLang="en-US" sz="1800"/>
        </a:p>
      </dgm:t>
    </dgm:pt>
    <dgm:pt modelId="{AC9C4C21-77BE-4E00-A919-655A6B18FA41}" type="sibTrans" cxnId="{FABDB287-9C4C-4B6E-B491-D310058913B9}">
      <dgm:prSet/>
      <dgm:spPr/>
      <dgm:t>
        <a:bodyPr/>
        <a:lstStyle/>
        <a:p>
          <a:endParaRPr kumimoji="1" lang="ja-JP" altLang="en-US" sz="1400"/>
        </a:p>
      </dgm:t>
    </dgm:pt>
    <dgm:pt modelId="{702B50BA-D0E9-4E7A-91CC-3963C353C01B}" type="pres">
      <dgm:prSet presAssocID="{3C51C8B9-FB54-4230-B0CF-5147C5C652E4}" presName="Name0" presStyleCnt="0">
        <dgm:presLayoutVars>
          <dgm:chMax val="1"/>
          <dgm:dir/>
          <dgm:animLvl val="ctr"/>
          <dgm:resizeHandles val="exact"/>
        </dgm:presLayoutVars>
      </dgm:prSet>
      <dgm:spPr/>
      <dgm:t>
        <a:bodyPr/>
        <a:lstStyle/>
        <a:p>
          <a:endParaRPr kumimoji="1" lang="ja-JP" altLang="en-US"/>
        </a:p>
      </dgm:t>
    </dgm:pt>
    <dgm:pt modelId="{BB9A96AC-EAE7-456E-92D6-53453305BE20}" type="pres">
      <dgm:prSet presAssocID="{EDA9238B-1D12-4690-83EA-58EAAD0826A6}" presName="centerShape" presStyleLbl="node0" presStyleIdx="0" presStyleCnt="1" custScaleX="165993" custScaleY="101097"/>
      <dgm:spPr/>
      <dgm:t>
        <a:bodyPr/>
        <a:lstStyle/>
        <a:p>
          <a:endParaRPr kumimoji="1" lang="ja-JP" altLang="en-US"/>
        </a:p>
      </dgm:t>
    </dgm:pt>
    <dgm:pt modelId="{EB296157-9C7D-43B0-A160-BFAF80CCE763}" type="pres">
      <dgm:prSet presAssocID="{6740A01A-5DA2-4581-AF13-3BBAE19DAC73}" presName="parTrans" presStyleLbl="sibTrans2D1" presStyleIdx="0" presStyleCnt="3"/>
      <dgm:spPr/>
      <dgm:t>
        <a:bodyPr/>
        <a:lstStyle/>
        <a:p>
          <a:endParaRPr kumimoji="1" lang="ja-JP" altLang="en-US"/>
        </a:p>
      </dgm:t>
    </dgm:pt>
    <dgm:pt modelId="{D0511BE8-CB84-411C-91A2-32183E4FBE35}" type="pres">
      <dgm:prSet presAssocID="{6740A01A-5DA2-4581-AF13-3BBAE19DAC73}" presName="connectorText" presStyleLbl="sibTrans2D1" presStyleIdx="0" presStyleCnt="3"/>
      <dgm:spPr/>
      <dgm:t>
        <a:bodyPr/>
        <a:lstStyle/>
        <a:p>
          <a:endParaRPr kumimoji="1" lang="ja-JP" altLang="en-US"/>
        </a:p>
      </dgm:t>
    </dgm:pt>
    <dgm:pt modelId="{BA3FE1C4-B422-4AF8-81A0-2F4C11B412C5}" type="pres">
      <dgm:prSet presAssocID="{4321E8C0-1635-47CF-8429-F0588FA7CE56}" presName="node" presStyleLbl="node1" presStyleIdx="0" presStyleCnt="3" custRadScaleRad="103735" custRadScaleInc="378">
        <dgm:presLayoutVars>
          <dgm:bulletEnabled val="1"/>
        </dgm:presLayoutVars>
      </dgm:prSet>
      <dgm:spPr/>
      <dgm:t>
        <a:bodyPr/>
        <a:lstStyle/>
        <a:p>
          <a:endParaRPr kumimoji="1" lang="ja-JP" altLang="en-US"/>
        </a:p>
      </dgm:t>
    </dgm:pt>
    <dgm:pt modelId="{2468B85F-BF7D-42C8-82AA-4131FDFB1DA4}" type="pres">
      <dgm:prSet presAssocID="{6754F480-5FD8-45BC-97CF-F45EE51C062A}" presName="parTrans" presStyleLbl="sibTrans2D1" presStyleIdx="1" presStyleCnt="3"/>
      <dgm:spPr/>
      <dgm:t>
        <a:bodyPr/>
        <a:lstStyle/>
        <a:p>
          <a:endParaRPr kumimoji="1" lang="ja-JP" altLang="en-US"/>
        </a:p>
      </dgm:t>
    </dgm:pt>
    <dgm:pt modelId="{7A0533C0-67D1-496B-8342-4DCC85A9E417}" type="pres">
      <dgm:prSet presAssocID="{6754F480-5FD8-45BC-97CF-F45EE51C062A}" presName="connectorText" presStyleLbl="sibTrans2D1" presStyleIdx="1" presStyleCnt="3"/>
      <dgm:spPr/>
      <dgm:t>
        <a:bodyPr/>
        <a:lstStyle/>
        <a:p>
          <a:endParaRPr kumimoji="1" lang="ja-JP" altLang="en-US"/>
        </a:p>
      </dgm:t>
    </dgm:pt>
    <dgm:pt modelId="{44533804-5894-4A1F-87F9-F239C28D0FA0}" type="pres">
      <dgm:prSet presAssocID="{B4700A5F-A7F7-42C7-94AC-C99F8DBA4026}" presName="node" presStyleLbl="node1" presStyleIdx="1" presStyleCnt="3" custRadScaleRad="121630" custRadScaleInc="-5171">
        <dgm:presLayoutVars>
          <dgm:bulletEnabled val="1"/>
        </dgm:presLayoutVars>
      </dgm:prSet>
      <dgm:spPr/>
      <dgm:t>
        <a:bodyPr/>
        <a:lstStyle/>
        <a:p>
          <a:endParaRPr kumimoji="1" lang="ja-JP" altLang="en-US"/>
        </a:p>
      </dgm:t>
    </dgm:pt>
    <dgm:pt modelId="{C4CEA4C6-0239-477A-BBD6-535125427ED2}" type="pres">
      <dgm:prSet presAssocID="{A4727171-0895-4D85-A422-07CB5E2ECE7E}" presName="parTrans" presStyleLbl="sibTrans2D1" presStyleIdx="2" presStyleCnt="3"/>
      <dgm:spPr/>
      <dgm:t>
        <a:bodyPr/>
        <a:lstStyle/>
        <a:p>
          <a:endParaRPr kumimoji="1" lang="ja-JP" altLang="en-US"/>
        </a:p>
      </dgm:t>
    </dgm:pt>
    <dgm:pt modelId="{2CC9638B-3898-45B6-996F-352687F12125}" type="pres">
      <dgm:prSet presAssocID="{A4727171-0895-4D85-A422-07CB5E2ECE7E}" presName="connectorText" presStyleLbl="sibTrans2D1" presStyleIdx="2" presStyleCnt="3"/>
      <dgm:spPr/>
      <dgm:t>
        <a:bodyPr/>
        <a:lstStyle/>
        <a:p>
          <a:endParaRPr kumimoji="1" lang="ja-JP" altLang="en-US"/>
        </a:p>
      </dgm:t>
    </dgm:pt>
    <dgm:pt modelId="{1450B5B1-DFF0-4E2B-B95D-98EF0C68B3A8}" type="pres">
      <dgm:prSet presAssocID="{6AA1667D-2BB9-4514-BE6C-609230C05E0D}" presName="node" presStyleLbl="node1" presStyleIdx="2" presStyleCnt="3" custRadScaleRad="113369" custRadScaleInc="1988">
        <dgm:presLayoutVars>
          <dgm:bulletEnabled val="1"/>
        </dgm:presLayoutVars>
      </dgm:prSet>
      <dgm:spPr/>
      <dgm:t>
        <a:bodyPr/>
        <a:lstStyle/>
        <a:p>
          <a:endParaRPr kumimoji="1" lang="ja-JP" altLang="en-US"/>
        </a:p>
      </dgm:t>
    </dgm:pt>
  </dgm:ptLst>
  <dgm:cxnLst>
    <dgm:cxn modelId="{BE98020E-CA18-4094-BE1D-1C10C46DD131}" type="presOf" srcId="{6754F480-5FD8-45BC-97CF-F45EE51C062A}" destId="{2468B85F-BF7D-42C8-82AA-4131FDFB1DA4}" srcOrd="0" destOrd="0" presId="urn:microsoft.com/office/officeart/2005/8/layout/radial5"/>
    <dgm:cxn modelId="{721D1572-99F8-4E30-A32C-234222B04681}" type="presOf" srcId="{6740A01A-5DA2-4581-AF13-3BBAE19DAC73}" destId="{EB296157-9C7D-43B0-A160-BFAF80CCE763}" srcOrd="0" destOrd="0" presId="urn:microsoft.com/office/officeart/2005/8/layout/radial5"/>
    <dgm:cxn modelId="{C549AE5C-CADF-4E89-B839-1FC05A49D1F9}" srcId="{3C51C8B9-FB54-4230-B0CF-5147C5C652E4}" destId="{EDA9238B-1D12-4690-83EA-58EAAD0826A6}" srcOrd="0" destOrd="0" parTransId="{60D52D49-7438-43EC-96D8-5C346883B92A}" sibTransId="{A323F7B5-07BB-4972-808D-20C0594766A0}"/>
    <dgm:cxn modelId="{187CF499-7521-46B2-9DCE-9C92089F7FDE}" type="presOf" srcId="{3C51C8B9-FB54-4230-B0CF-5147C5C652E4}" destId="{702B50BA-D0E9-4E7A-91CC-3963C353C01B}" srcOrd="0" destOrd="0" presId="urn:microsoft.com/office/officeart/2005/8/layout/radial5"/>
    <dgm:cxn modelId="{571FB558-F181-4901-AC2C-89B7861FA449}" srcId="{EDA9238B-1D12-4690-83EA-58EAAD0826A6}" destId="{B4700A5F-A7F7-42C7-94AC-C99F8DBA4026}" srcOrd="1" destOrd="0" parTransId="{6754F480-5FD8-45BC-97CF-F45EE51C062A}" sibTransId="{2226FAC9-42C5-475A-89D7-F310973B453C}"/>
    <dgm:cxn modelId="{2564269E-E33B-43FD-9853-18B16C35686B}" type="presOf" srcId="{6AA1667D-2BB9-4514-BE6C-609230C05E0D}" destId="{1450B5B1-DFF0-4E2B-B95D-98EF0C68B3A8}" srcOrd="0" destOrd="0" presId="urn:microsoft.com/office/officeart/2005/8/layout/radial5"/>
    <dgm:cxn modelId="{BCB6497D-86C6-4F40-AA5E-0F6280FB3E37}" type="presOf" srcId="{A4727171-0895-4D85-A422-07CB5E2ECE7E}" destId="{2CC9638B-3898-45B6-996F-352687F12125}" srcOrd="1" destOrd="0" presId="urn:microsoft.com/office/officeart/2005/8/layout/radial5"/>
    <dgm:cxn modelId="{FFAC921F-26B7-4A32-8471-6E9B25E306B9}" type="presOf" srcId="{6740A01A-5DA2-4581-AF13-3BBAE19DAC73}" destId="{D0511BE8-CB84-411C-91A2-32183E4FBE35}" srcOrd="1" destOrd="0" presId="urn:microsoft.com/office/officeart/2005/8/layout/radial5"/>
    <dgm:cxn modelId="{4474CACF-2977-4466-B8B3-9D812979562B}" type="presOf" srcId="{EDA9238B-1D12-4690-83EA-58EAAD0826A6}" destId="{BB9A96AC-EAE7-456E-92D6-53453305BE20}" srcOrd="0" destOrd="0" presId="urn:microsoft.com/office/officeart/2005/8/layout/radial5"/>
    <dgm:cxn modelId="{1BEE9C4D-2684-4852-8C22-87A7EBD9B426}" type="presOf" srcId="{4321E8C0-1635-47CF-8429-F0588FA7CE56}" destId="{BA3FE1C4-B422-4AF8-81A0-2F4C11B412C5}" srcOrd="0" destOrd="0" presId="urn:microsoft.com/office/officeart/2005/8/layout/radial5"/>
    <dgm:cxn modelId="{255EA239-AA68-4B11-B5D5-C34C843E6EF3}" type="presOf" srcId="{B4700A5F-A7F7-42C7-94AC-C99F8DBA4026}" destId="{44533804-5894-4A1F-87F9-F239C28D0FA0}" srcOrd="0" destOrd="0" presId="urn:microsoft.com/office/officeart/2005/8/layout/radial5"/>
    <dgm:cxn modelId="{9C8A7FA4-F4DC-42A6-AE91-3F7913AFF774}" type="presOf" srcId="{A4727171-0895-4D85-A422-07CB5E2ECE7E}" destId="{C4CEA4C6-0239-477A-BBD6-535125427ED2}" srcOrd="0" destOrd="0" presId="urn:microsoft.com/office/officeart/2005/8/layout/radial5"/>
    <dgm:cxn modelId="{B2C03CFB-9DAE-439F-B7F6-7F98AB333806}" type="presOf" srcId="{6754F480-5FD8-45BC-97CF-F45EE51C062A}" destId="{7A0533C0-67D1-496B-8342-4DCC85A9E417}" srcOrd="1" destOrd="0" presId="urn:microsoft.com/office/officeart/2005/8/layout/radial5"/>
    <dgm:cxn modelId="{BB298125-B363-40E6-9285-2C55BF944DE8}" srcId="{EDA9238B-1D12-4690-83EA-58EAAD0826A6}" destId="{4321E8C0-1635-47CF-8429-F0588FA7CE56}" srcOrd="0" destOrd="0" parTransId="{6740A01A-5DA2-4581-AF13-3BBAE19DAC73}" sibTransId="{9E9A52D1-C19B-4B21-817B-76C0B2EDE6AF}"/>
    <dgm:cxn modelId="{FABDB287-9C4C-4B6E-B491-D310058913B9}" srcId="{EDA9238B-1D12-4690-83EA-58EAAD0826A6}" destId="{6AA1667D-2BB9-4514-BE6C-609230C05E0D}" srcOrd="2" destOrd="0" parTransId="{A4727171-0895-4D85-A422-07CB5E2ECE7E}" sibTransId="{AC9C4C21-77BE-4E00-A919-655A6B18FA41}"/>
    <dgm:cxn modelId="{A7483822-F363-4FC9-B4A8-DE67067BFEF6}" type="presParOf" srcId="{702B50BA-D0E9-4E7A-91CC-3963C353C01B}" destId="{BB9A96AC-EAE7-456E-92D6-53453305BE20}" srcOrd="0" destOrd="0" presId="urn:microsoft.com/office/officeart/2005/8/layout/radial5"/>
    <dgm:cxn modelId="{6926471F-7880-4B0D-851A-489E999B78F4}" type="presParOf" srcId="{702B50BA-D0E9-4E7A-91CC-3963C353C01B}" destId="{EB296157-9C7D-43B0-A160-BFAF80CCE763}" srcOrd="1" destOrd="0" presId="urn:microsoft.com/office/officeart/2005/8/layout/radial5"/>
    <dgm:cxn modelId="{CBB9113E-ED0B-4E7A-BDAF-EEBA8739DBAE}" type="presParOf" srcId="{EB296157-9C7D-43B0-A160-BFAF80CCE763}" destId="{D0511BE8-CB84-411C-91A2-32183E4FBE35}" srcOrd="0" destOrd="0" presId="urn:microsoft.com/office/officeart/2005/8/layout/radial5"/>
    <dgm:cxn modelId="{BE456AA3-EFDE-4A95-AB01-50F7A22C5FCE}" type="presParOf" srcId="{702B50BA-D0E9-4E7A-91CC-3963C353C01B}" destId="{BA3FE1C4-B422-4AF8-81A0-2F4C11B412C5}" srcOrd="2" destOrd="0" presId="urn:microsoft.com/office/officeart/2005/8/layout/radial5"/>
    <dgm:cxn modelId="{38C7C6DD-77E2-4906-9713-8EA450239E08}" type="presParOf" srcId="{702B50BA-D0E9-4E7A-91CC-3963C353C01B}" destId="{2468B85F-BF7D-42C8-82AA-4131FDFB1DA4}" srcOrd="3" destOrd="0" presId="urn:microsoft.com/office/officeart/2005/8/layout/radial5"/>
    <dgm:cxn modelId="{1A78DE02-5D4D-4761-92F9-0AAA5A934332}" type="presParOf" srcId="{2468B85F-BF7D-42C8-82AA-4131FDFB1DA4}" destId="{7A0533C0-67D1-496B-8342-4DCC85A9E417}" srcOrd="0" destOrd="0" presId="urn:microsoft.com/office/officeart/2005/8/layout/radial5"/>
    <dgm:cxn modelId="{094752A3-5833-49B2-86AD-9F1CEB59BA74}" type="presParOf" srcId="{702B50BA-D0E9-4E7A-91CC-3963C353C01B}" destId="{44533804-5894-4A1F-87F9-F239C28D0FA0}" srcOrd="4" destOrd="0" presId="urn:microsoft.com/office/officeart/2005/8/layout/radial5"/>
    <dgm:cxn modelId="{E53F4E86-7FB8-4D53-BF16-7A1C4B6A7DED}" type="presParOf" srcId="{702B50BA-D0E9-4E7A-91CC-3963C353C01B}" destId="{C4CEA4C6-0239-477A-BBD6-535125427ED2}" srcOrd="5" destOrd="0" presId="urn:microsoft.com/office/officeart/2005/8/layout/radial5"/>
    <dgm:cxn modelId="{3854F391-ABB0-4944-B5AE-2AECFC446E5F}" type="presParOf" srcId="{C4CEA4C6-0239-477A-BBD6-535125427ED2}" destId="{2CC9638B-3898-45B6-996F-352687F12125}" srcOrd="0" destOrd="0" presId="urn:microsoft.com/office/officeart/2005/8/layout/radial5"/>
    <dgm:cxn modelId="{833237EB-05DE-4A3C-A334-A272DA95EE5B}" type="presParOf" srcId="{702B50BA-D0E9-4E7A-91CC-3963C353C01B}" destId="{1450B5B1-DFF0-4E2B-B95D-98EF0C68B3A8}"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FC997-65B9-4F04-9D5D-EE17C36E55F7}" type="doc">
      <dgm:prSet loTypeId="urn:microsoft.com/office/officeart/2005/8/layout/hChevron3" loCatId="process" qsTypeId="urn:microsoft.com/office/officeart/2005/8/quickstyle/simple1" qsCatId="simple" csTypeId="urn:microsoft.com/office/officeart/2005/8/colors/colorful3" csCatId="colorful" phldr="1"/>
      <dgm:spPr/>
    </dgm:pt>
    <dgm:pt modelId="{F7AE8AF7-1F5D-4EAA-A314-FD4DE144BD56}">
      <dgm:prSet phldrT="[テキスト]"/>
      <dgm:spPr/>
      <dgm:t>
        <a:bodyPr/>
        <a:lstStyle/>
        <a:p>
          <a:r>
            <a:rPr kumimoji="1" lang="ja-JP" altLang="en-US" b="1" dirty="0">
              <a:latin typeface="+mj-ea"/>
              <a:ea typeface="+mj-ea"/>
            </a:rPr>
            <a:t>企画書の立案</a:t>
          </a:r>
        </a:p>
      </dgm:t>
    </dgm:pt>
    <dgm:pt modelId="{528FE4F3-F9E8-4BAF-966C-F6887D39956F}" type="parTrans" cxnId="{2DFADBB6-14C8-4192-A4EC-5FC05374AB7C}">
      <dgm:prSet/>
      <dgm:spPr/>
      <dgm:t>
        <a:bodyPr/>
        <a:lstStyle/>
        <a:p>
          <a:endParaRPr kumimoji="1" lang="ja-JP" altLang="en-US" b="1">
            <a:latin typeface="+mj-ea"/>
            <a:ea typeface="+mj-ea"/>
          </a:endParaRPr>
        </a:p>
      </dgm:t>
    </dgm:pt>
    <dgm:pt modelId="{37264313-BBFE-4B13-BF17-A838113367CA}" type="sibTrans" cxnId="{2DFADBB6-14C8-4192-A4EC-5FC05374AB7C}">
      <dgm:prSet/>
      <dgm:spPr/>
      <dgm:t>
        <a:bodyPr/>
        <a:lstStyle/>
        <a:p>
          <a:endParaRPr kumimoji="1" lang="ja-JP" altLang="en-US" b="1">
            <a:latin typeface="+mj-ea"/>
            <a:ea typeface="+mj-ea"/>
          </a:endParaRPr>
        </a:p>
      </dgm:t>
    </dgm:pt>
    <dgm:pt modelId="{94213463-E63E-479D-9E28-EEDFD95ACB0E}">
      <dgm:prSet phldrT="[テキスト]"/>
      <dgm:spPr/>
      <dgm:t>
        <a:bodyPr/>
        <a:lstStyle/>
        <a:p>
          <a:r>
            <a:rPr kumimoji="1" lang="ja-JP" altLang="en-US" b="1" dirty="0">
              <a:latin typeface="+mj-ea"/>
              <a:ea typeface="+mj-ea"/>
            </a:rPr>
            <a:t>養成カリキュラムの検討</a:t>
          </a:r>
        </a:p>
      </dgm:t>
    </dgm:pt>
    <dgm:pt modelId="{AFFE8500-9AA8-406A-A151-6A8A56452B88}" type="parTrans" cxnId="{E838178F-E946-453A-858A-28590A3F67A1}">
      <dgm:prSet/>
      <dgm:spPr/>
      <dgm:t>
        <a:bodyPr/>
        <a:lstStyle/>
        <a:p>
          <a:endParaRPr kumimoji="1" lang="ja-JP" altLang="en-US" b="1">
            <a:latin typeface="+mj-ea"/>
            <a:ea typeface="+mj-ea"/>
          </a:endParaRPr>
        </a:p>
      </dgm:t>
    </dgm:pt>
    <dgm:pt modelId="{2D267FA2-4FAE-4AF6-9FFA-DBC0D7849C4F}" type="sibTrans" cxnId="{E838178F-E946-453A-858A-28590A3F67A1}">
      <dgm:prSet/>
      <dgm:spPr/>
      <dgm:t>
        <a:bodyPr/>
        <a:lstStyle/>
        <a:p>
          <a:endParaRPr kumimoji="1" lang="ja-JP" altLang="en-US" b="1">
            <a:latin typeface="+mj-ea"/>
            <a:ea typeface="+mj-ea"/>
          </a:endParaRPr>
        </a:p>
      </dgm:t>
    </dgm:pt>
    <dgm:pt modelId="{90815FE6-BC0B-40F3-9B44-9EF37BD7662C}">
      <dgm:prSet phldrT="[テキスト]"/>
      <dgm:spPr/>
      <dgm:t>
        <a:bodyPr/>
        <a:lstStyle/>
        <a:p>
          <a:r>
            <a:rPr kumimoji="1" lang="ja-JP" altLang="en-US" b="1" dirty="0">
              <a:latin typeface="+mj-ea"/>
              <a:ea typeface="+mj-ea"/>
            </a:rPr>
            <a:t>学習目標の分析</a:t>
          </a:r>
          <a:endParaRPr kumimoji="1" lang="en-US" altLang="ja-JP" b="1" dirty="0">
            <a:latin typeface="+mj-ea"/>
            <a:ea typeface="+mj-ea"/>
          </a:endParaRPr>
        </a:p>
      </dgm:t>
    </dgm:pt>
    <dgm:pt modelId="{5DD22C0D-C9F1-4108-8F83-AF5C661962B1}" type="parTrans" cxnId="{9B20E501-51BF-4CA2-88AC-C6AD1587E209}">
      <dgm:prSet/>
      <dgm:spPr/>
      <dgm:t>
        <a:bodyPr/>
        <a:lstStyle/>
        <a:p>
          <a:endParaRPr kumimoji="1" lang="ja-JP" altLang="en-US" b="1">
            <a:latin typeface="+mj-ea"/>
            <a:ea typeface="+mj-ea"/>
          </a:endParaRPr>
        </a:p>
      </dgm:t>
    </dgm:pt>
    <dgm:pt modelId="{363F8D6A-2EDD-4FD4-AD71-B95B5891C194}" type="sibTrans" cxnId="{9B20E501-51BF-4CA2-88AC-C6AD1587E209}">
      <dgm:prSet/>
      <dgm:spPr/>
      <dgm:t>
        <a:bodyPr/>
        <a:lstStyle/>
        <a:p>
          <a:endParaRPr kumimoji="1" lang="ja-JP" altLang="en-US" b="1">
            <a:latin typeface="+mj-ea"/>
            <a:ea typeface="+mj-ea"/>
          </a:endParaRPr>
        </a:p>
      </dgm:t>
    </dgm:pt>
    <dgm:pt modelId="{9598D5E3-1EFF-408C-90C3-CE7EE68C0E7D}">
      <dgm:prSet phldrT="[テキスト]"/>
      <dgm:spPr/>
      <dgm:t>
        <a:bodyPr/>
        <a:lstStyle/>
        <a:p>
          <a:r>
            <a:rPr kumimoji="1" lang="ja-JP" altLang="en-US" b="1" dirty="0">
              <a:latin typeface="+mj-ea"/>
              <a:ea typeface="+mj-ea"/>
            </a:rPr>
            <a:t>キャリアステージに対応した資質能力の検討</a:t>
          </a:r>
          <a:endParaRPr kumimoji="1" lang="en-US" altLang="ja-JP" b="1" dirty="0">
            <a:latin typeface="+mj-ea"/>
            <a:ea typeface="+mj-ea"/>
          </a:endParaRPr>
        </a:p>
      </dgm:t>
    </dgm:pt>
    <dgm:pt modelId="{EB3BC640-BFB5-4768-9C18-8D85E6F79B27}" type="parTrans" cxnId="{BE194C27-E7D6-487A-A39E-342AD9808D9F}">
      <dgm:prSet/>
      <dgm:spPr/>
      <dgm:t>
        <a:bodyPr/>
        <a:lstStyle/>
        <a:p>
          <a:endParaRPr kumimoji="1" lang="ja-JP" altLang="en-US" b="1">
            <a:latin typeface="+mj-ea"/>
            <a:ea typeface="+mj-ea"/>
          </a:endParaRPr>
        </a:p>
      </dgm:t>
    </dgm:pt>
    <dgm:pt modelId="{1CB62FC8-767C-4F5D-953F-1CAD0B37AA02}" type="sibTrans" cxnId="{BE194C27-E7D6-487A-A39E-342AD9808D9F}">
      <dgm:prSet/>
      <dgm:spPr/>
      <dgm:t>
        <a:bodyPr/>
        <a:lstStyle/>
        <a:p>
          <a:endParaRPr kumimoji="1" lang="ja-JP" altLang="en-US" b="1">
            <a:latin typeface="+mj-ea"/>
            <a:ea typeface="+mj-ea"/>
          </a:endParaRPr>
        </a:p>
      </dgm:t>
    </dgm:pt>
    <dgm:pt modelId="{EE9AC313-FD2A-4A6A-9597-075FFC34B1BD}">
      <dgm:prSet phldrT="[テキスト]"/>
      <dgm:spPr/>
      <dgm:t>
        <a:bodyPr/>
        <a:lstStyle/>
        <a:p>
          <a:r>
            <a:rPr kumimoji="1" lang="ja-JP" altLang="en-US" b="1" dirty="0">
              <a:latin typeface="+mj-ea"/>
              <a:ea typeface="+mj-ea"/>
            </a:rPr>
            <a:t>養成カリキュラムの構造化</a:t>
          </a:r>
          <a:endParaRPr kumimoji="1" lang="en-US" altLang="ja-JP" b="1" dirty="0">
            <a:latin typeface="+mj-ea"/>
            <a:ea typeface="+mj-ea"/>
          </a:endParaRPr>
        </a:p>
      </dgm:t>
    </dgm:pt>
    <dgm:pt modelId="{87853264-A0BA-4658-B9B8-A6C0665B6D11}" type="parTrans" cxnId="{01497BF4-EB23-4019-8E29-F6DC403D8C9A}">
      <dgm:prSet/>
      <dgm:spPr/>
      <dgm:t>
        <a:bodyPr/>
        <a:lstStyle/>
        <a:p>
          <a:endParaRPr kumimoji="1" lang="ja-JP" altLang="en-US" b="1">
            <a:latin typeface="+mj-ea"/>
            <a:ea typeface="+mj-ea"/>
          </a:endParaRPr>
        </a:p>
      </dgm:t>
    </dgm:pt>
    <dgm:pt modelId="{6915D954-74CB-484C-A7DA-261A1E0098CC}" type="sibTrans" cxnId="{01497BF4-EB23-4019-8E29-F6DC403D8C9A}">
      <dgm:prSet/>
      <dgm:spPr/>
      <dgm:t>
        <a:bodyPr/>
        <a:lstStyle/>
        <a:p>
          <a:endParaRPr kumimoji="1" lang="ja-JP" altLang="en-US" b="1">
            <a:latin typeface="+mj-ea"/>
            <a:ea typeface="+mj-ea"/>
          </a:endParaRPr>
        </a:p>
      </dgm:t>
    </dgm:pt>
    <dgm:pt modelId="{FA110680-C5E2-4A6E-A52E-84E4B139E423}">
      <dgm:prSet phldrT="[テキスト]"/>
      <dgm:spPr/>
      <dgm:t>
        <a:bodyPr/>
        <a:lstStyle/>
        <a:p>
          <a:r>
            <a:rPr kumimoji="1" lang="ja-JP" altLang="en-US" b="1" dirty="0">
              <a:latin typeface="+mj-ea"/>
              <a:ea typeface="+mj-ea"/>
            </a:rPr>
            <a:t>テキストの作成</a:t>
          </a:r>
          <a:endParaRPr kumimoji="1" lang="en-US" altLang="ja-JP" b="1" dirty="0">
            <a:latin typeface="+mj-ea"/>
            <a:ea typeface="+mj-ea"/>
          </a:endParaRPr>
        </a:p>
      </dgm:t>
    </dgm:pt>
    <dgm:pt modelId="{F6CE4DFE-A825-4576-B1F1-ABE84AF82578}" type="parTrans" cxnId="{3DF8113E-495B-490E-A901-A1B10AA2B5FE}">
      <dgm:prSet/>
      <dgm:spPr/>
      <dgm:t>
        <a:bodyPr/>
        <a:lstStyle/>
        <a:p>
          <a:endParaRPr kumimoji="1" lang="ja-JP" altLang="en-US" b="1">
            <a:latin typeface="+mj-ea"/>
            <a:ea typeface="+mj-ea"/>
          </a:endParaRPr>
        </a:p>
      </dgm:t>
    </dgm:pt>
    <dgm:pt modelId="{1C5D3354-C2C8-4EFD-84E6-E0F8752BA37B}" type="sibTrans" cxnId="{3DF8113E-495B-490E-A901-A1B10AA2B5FE}">
      <dgm:prSet/>
      <dgm:spPr/>
      <dgm:t>
        <a:bodyPr/>
        <a:lstStyle/>
        <a:p>
          <a:endParaRPr kumimoji="1" lang="ja-JP" altLang="en-US" b="1">
            <a:latin typeface="+mj-ea"/>
            <a:ea typeface="+mj-ea"/>
          </a:endParaRPr>
        </a:p>
      </dgm:t>
    </dgm:pt>
    <dgm:pt modelId="{93A8F1F4-0483-4168-BD34-243CC768B61A}">
      <dgm:prSet phldrT="[テキスト]"/>
      <dgm:spPr/>
      <dgm:t>
        <a:bodyPr/>
        <a:lstStyle/>
        <a:p>
          <a:r>
            <a:rPr kumimoji="1" lang="en-US" altLang="ja-JP" b="1" dirty="0">
              <a:latin typeface="+mj-ea"/>
              <a:ea typeface="+mj-ea"/>
            </a:rPr>
            <a:t>E-Learning</a:t>
          </a:r>
          <a:r>
            <a:rPr kumimoji="1" lang="ja-JP" altLang="en-US" b="1" dirty="0">
              <a:latin typeface="+mj-ea"/>
              <a:ea typeface="+mj-ea"/>
            </a:rPr>
            <a:t>教材の作成</a:t>
          </a:r>
          <a:endParaRPr kumimoji="1" lang="en-US" altLang="ja-JP" b="1" dirty="0">
            <a:latin typeface="+mj-ea"/>
            <a:ea typeface="+mj-ea"/>
          </a:endParaRPr>
        </a:p>
      </dgm:t>
    </dgm:pt>
    <dgm:pt modelId="{57527913-A63B-4395-A264-CCAA42B69928}" type="parTrans" cxnId="{3FC81C56-231A-499F-BD89-2DF2EBD60DC0}">
      <dgm:prSet/>
      <dgm:spPr/>
      <dgm:t>
        <a:bodyPr/>
        <a:lstStyle/>
        <a:p>
          <a:endParaRPr kumimoji="1" lang="ja-JP" altLang="en-US" b="1">
            <a:latin typeface="+mj-ea"/>
            <a:ea typeface="+mj-ea"/>
          </a:endParaRPr>
        </a:p>
      </dgm:t>
    </dgm:pt>
    <dgm:pt modelId="{9696B130-107C-4A1D-AE99-3A75FD32645E}" type="sibTrans" cxnId="{3FC81C56-231A-499F-BD89-2DF2EBD60DC0}">
      <dgm:prSet/>
      <dgm:spPr/>
      <dgm:t>
        <a:bodyPr/>
        <a:lstStyle/>
        <a:p>
          <a:endParaRPr kumimoji="1" lang="ja-JP" altLang="en-US" b="1">
            <a:latin typeface="+mj-ea"/>
            <a:ea typeface="+mj-ea"/>
          </a:endParaRPr>
        </a:p>
      </dgm:t>
    </dgm:pt>
    <dgm:pt modelId="{E31B02A7-F452-4A6D-A044-D8D455310A52}">
      <dgm:prSet phldrT="[テキスト]"/>
      <dgm:spPr/>
      <dgm:t>
        <a:bodyPr/>
        <a:lstStyle/>
        <a:p>
          <a:r>
            <a:rPr kumimoji="1" lang="ja-JP" altLang="en-US" b="1" dirty="0">
              <a:latin typeface="+mj-ea"/>
              <a:ea typeface="+mj-ea"/>
            </a:rPr>
            <a:t>幼児教育デジタルアーカイブ</a:t>
          </a:r>
        </a:p>
      </dgm:t>
    </dgm:pt>
    <dgm:pt modelId="{9F53394C-0AC9-439F-B69A-89F9BDFAF40B}" type="parTrans" cxnId="{F4D93B5D-1C40-4423-9F61-610A74012BBE}">
      <dgm:prSet/>
      <dgm:spPr/>
      <dgm:t>
        <a:bodyPr/>
        <a:lstStyle/>
        <a:p>
          <a:endParaRPr kumimoji="1" lang="ja-JP" altLang="en-US" b="1">
            <a:latin typeface="+mj-ea"/>
            <a:ea typeface="+mj-ea"/>
          </a:endParaRPr>
        </a:p>
      </dgm:t>
    </dgm:pt>
    <dgm:pt modelId="{59B2EC56-EB85-431E-8050-0D47A8C3B9A2}" type="sibTrans" cxnId="{F4D93B5D-1C40-4423-9F61-610A74012BBE}">
      <dgm:prSet/>
      <dgm:spPr/>
      <dgm:t>
        <a:bodyPr/>
        <a:lstStyle/>
        <a:p>
          <a:endParaRPr kumimoji="1" lang="ja-JP" altLang="en-US" b="1">
            <a:latin typeface="+mj-ea"/>
            <a:ea typeface="+mj-ea"/>
          </a:endParaRPr>
        </a:p>
      </dgm:t>
    </dgm:pt>
    <dgm:pt modelId="{2D2C7A63-5576-4120-9A3B-21FCDB933AB3}">
      <dgm:prSet phldrT="[テキスト]"/>
      <dgm:spPr/>
      <dgm:t>
        <a:bodyPr/>
        <a:lstStyle/>
        <a:p>
          <a:r>
            <a:rPr kumimoji="1" lang="ja-JP" altLang="en-US" b="1" dirty="0">
              <a:latin typeface="+mj-ea"/>
              <a:ea typeface="+mj-ea"/>
            </a:rPr>
            <a:t>報告書の作成</a:t>
          </a:r>
          <a:endParaRPr kumimoji="1" lang="en-US" altLang="ja-JP" b="1" dirty="0">
            <a:latin typeface="+mj-ea"/>
            <a:ea typeface="+mj-ea"/>
          </a:endParaRPr>
        </a:p>
      </dgm:t>
    </dgm:pt>
    <dgm:pt modelId="{B942E503-A894-428B-8169-0D8E5A013177}" type="parTrans" cxnId="{8CA2BB5F-A16F-4320-8E03-7A506EA7CD1B}">
      <dgm:prSet/>
      <dgm:spPr/>
      <dgm:t>
        <a:bodyPr/>
        <a:lstStyle/>
        <a:p>
          <a:endParaRPr kumimoji="1" lang="ja-JP" altLang="en-US" b="1">
            <a:latin typeface="+mj-ea"/>
            <a:ea typeface="+mj-ea"/>
          </a:endParaRPr>
        </a:p>
      </dgm:t>
    </dgm:pt>
    <dgm:pt modelId="{D59E4230-E4FC-4EAE-BFAC-64B2453B6863}" type="sibTrans" cxnId="{8CA2BB5F-A16F-4320-8E03-7A506EA7CD1B}">
      <dgm:prSet/>
      <dgm:spPr/>
      <dgm:t>
        <a:bodyPr/>
        <a:lstStyle/>
        <a:p>
          <a:endParaRPr kumimoji="1" lang="ja-JP" altLang="en-US" b="1">
            <a:latin typeface="+mj-ea"/>
            <a:ea typeface="+mj-ea"/>
          </a:endParaRPr>
        </a:p>
      </dgm:t>
    </dgm:pt>
    <dgm:pt modelId="{60DECD68-0640-46E0-B00E-C65759730D63}" type="pres">
      <dgm:prSet presAssocID="{861FC997-65B9-4F04-9D5D-EE17C36E55F7}" presName="Name0" presStyleCnt="0">
        <dgm:presLayoutVars>
          <dgm:dir/>
          <dgm:resizeHandles val="exact"/>
        </dgm:presLayoutVars>
      </dgm:prSet>
      <dgm:spPr/>
    </dgm:pt>
    <dgm:pt modelId="{FAC6AE34-2216-40A3-B891-26B4540D6676}" type="pres">
      <dgm:prSet presAssocID="{F7AE8AF7-1F5D-4EAA-A314-FD4DE144BD56}" presName="parTxOnly" presStyleLbl="node1" presStyleIdx="0" presStyleCnt="9">
        <dgm:presLayoutVars>
          <dgm:bulletEnabled val="1"/>
        </dgm:presLayoutVars>
      </dgm:prSet>
      <dgm:spPr/>
      <dgm:t>
        <a:bodyPr/>
        <a:lstStyle/>
        <a:p>
          <a:endParaRPr kumimoji="1" lang="ja-JP" altLang="en-US"/>
        </a:p>
      </dgm:t>
    </dgm:pt>
    <dgm:pt modelId="{2F067ED7-FDC2-4492-92C9-8937212D3E93}" type="pres">
      <dgm:prSet presAssocID="{37264313-BBFE-4B13-BF17-A838113367CA}" presName="parSpace" presStyleCnt="0"/>
      <dgm:spPr/>
    </dgm:pt>
    <dgm:pt modelId="{426F6C9F-C3D0-4B5A-9D89-CEDB3490DE96}" type="pres">
      <dgm:prSet presAssocID="{94213463-E63E-479D-9E28-EEDFD95ACB0E}" presName="parTxOnly" presStyleLbl="node1" presStyleIdx="1" presStyleCnt="9">
        <dgm:presLayoutVars>
          <dgm:bulletEnabled val="1"/>
        </dgm:presLayoutVars>
      </dgm:prSet>
      <dgm:spPr/>
      <dgm:t>
        <a:bodyPr/>
        <a:lstStyle/>
        <a:p>
          <a:endParaRPr kumimoji="1" lang="ja-JP" altLang="en-US"/>
        </a:p>
      </dgm:t>
    </dgm:pt>
    <dgm:pt modelId="{BA5818DD-C1BE-4B46-A699-66A9E39D318E}" type="pres">
      <dgm:prSet presAssocID="{2D267FA2-4FAE-4AF6-9FFA-DBC0D7849C4F}" presName="parSpace" presStyleCnt="0"/>
      <dgm:spPr/>
    </dgm:pt>
    <dgm:pt modelId="{A2D690E3-FF26-4D8D-8F1C-0B5FFA063FFE}" type="pres">
      <dgm:prSet presAssocID="{90815FE6-BC0B-40F3-9B44-9EF37BD7662C}" presName="parTxOnly" presStyleLbl="node1" presStyleIdx="2" presStyleCnt="9">
        <dgm:presLayoutVars>
          <dgm:bulletEnabled val="1"/>
        </dgm:presLayoutVars>
      </dgm:prSet>
      <dgm:spPr/>
      <dgm:t>
        <a:bodyPr/>
        <a:lstStyle/>
        <a:p>
          <a:endParaRPr kumimoji="1" lang="ja-JP" altLang="en-US"/>
        </a:p>
      </dgm:t>
    </dgm:pt>
    <dgm:pt modelId="{323D699A-505B-4606-98E8-81256DD9BC51}" type="pres">
      <dgm:prSet presAssocID="{363F8D6A-2EDD-4FD4-AD71-B95B5891C194}" presName="parSpace" presStyleCnt="0"/>
      <dgm:spPr/>
    </dgm:pt>
    <dgm:pt modelId="{E4CC89CE-353D-4E88-84CB-8E1CFB58ABF9}" type="pres">
      <dgm:prSet presAssocID="{9598D5E3-1EFF-408C-90C3-CE7EE68C0E7D}" presName="parTxOnly" presStyleLbl="node1" presStyleIdx="3" presStyleCnt="9" custLinFactNeighborX="-12584" custLinFactNeighborY="448">
        <dgm:presLayoutVars>
          <dgm:bulletEnabled val="1"/>
        </dgm:presLayoutVars>
      </dgm:prSet>
      <dgm:spPr/>
      <dgm:t>
        <a:bodyPr/>
        <a:lstStyle/>
        <a:p>
          <a:endParaRPr kumimoji="1" lang="ja-JP" altLang="en-US"/>
        </a:p>
      </dgm:t>
    </dgm:pt>
    <dgm:pt modelId="{B1829C7C-47C7-46DD-AC06-FA3F0F715061}" type="pres">
      <dgm:prSet presAssocID="{1CB62FC8-767C-4F5D-953F-1CAD0B37AA02}" presName="parSpace" presStyleCnt="0"/>
      <dgm:spPr/>
    </dgm:pt>
    <dgm:pt modelId="{05EABC1A-CF2B-4A9D-BE78-6A5BA8CB4F72}" type="pres">
      <dgm:prSet presAssocID="{EE9AC313-FD2A-4A6A-9597-075FFC34B1BD}" presName="parTxOnly" presStyleLbl="node1" presStyleIdx="4" presStyleCnt="9">
        <dgm:presLayoutVars>
          <dgm:bulletEnabled val="1"/>
        </dgm:presLayoutVars>
      </dgm:prSet>
      <dgm:spPr/>
      <dgm:t>
        <a:bodyPr/>
        <a:lstStyle/>
        <a:p>
          <a:endParaRPr kumimoji="1" lang="ja-JP" altLang="en-US"/>
        </a:p>
      </dgm:t>
    </dgm:pt>
    <dgm:pt modelId="{22F9DA91-AF5D-46EB-9700-DAE8CD395A4B}" type="pres">
      <dgm:prSet presAssocID="{6915D954-74CB-484C-A7DA-261A1E0098CC}" presName="parSpace" presStyleCnt="0"/>
      <dgm:spPr/>
    </dgm:pt>
    <dgm:pt modelId="{E52F3EBE-2C06-4CDF-8CE2-168AA8FFF9D8}" type="pres">
      <dgm:prSet presAssocID="{E31B02A7-F452-4A6D-A044-D8D455310A52}" presName="parTxOnly" presStyleLbl="node1" presStyleIdx="5" presStyleCnt="9">
        <dgm:presLayoutVars>
          <dgm:bulletEnabled val="1"/>
        </dgm:presLayoutVars>
      </dgm:prSet>
      <dgm:spPr/>
      <dgm:t>
        <a:bodyPr/>
        <a:lstStyle/>
        <a:p>
          <a:endParaRPr kumimoji="1" lang="ja-JP" altLang="en-US"/>
        </a:p>
      </dgm:t>
    </dgm:pt>
    <dgm:pt modelId="{1F31CF51-29E8-4F9C-B258-228E51250F9D}" type="pres">
      <dgm:prSet presAssocID="{59B2EC56-EB85-431E-8050-0D47A8C3B9A2}" presName="parSpace" presStyleCnt="0"/>
      <dgm:spPr/>
    </dgm:pt>
    <dgm:pt modelId="{7FE44029-B0B4-4203-B1A4-CE6E59FE60AA}" type="pres">
      <dgm:prSet presAssocID="{FA110680-C5E2-4A6E-A52E-84E4B139E423}" presName="parTxOnly" presStyleLbl="node1" presStyleIdx="6" presStyleCnt="9">
        <dgm:presLayoutVars>
          <dgm:bulletEnabled val="1"/>
        </dgm:presLayoutVars>
      </dgm:prSet>
      <dgm:spPr/>
      <dgm:t>
        <a:bodyPr/>
        <a:lstStyle/>
        <a:p>
          <a:endParaRPr kumimoji="1" lang="ja-JP" altLang="en-US"/>
        </a:p>
      </dgm:t>
    </dgm:pt>
    <dgm:pt modelId="{0D0E5DEE-261E-46D7-B25E-BA3E547219DD}" type="pres">
      <dgm:prSet presAssocID="{1C5D3354-C2C8-4EFD-84E6-E0F8752BA37B}" presName="parSpace" presStyleCnt="0"/>
      <dgm:spPr/>
    </dgm:pt>
    <dgm:pt modelId="{ACB63468-B11D-4B69-B94C-083BE31B219D}" type="pres">
      <dgm:prSet presAssocID="{93A8F1F4-0483-4168-BD34-243CC768B61A}" presName="parTxOnly" presStyleLbl="node1" presStyleIdx="7" presStyleCnt="9">
        <dgm:presLayoutVars>
          <dgm:bulletEnabled val="1"/>
        </dgm:presLayoutVars>
      </dgm:prSet>
      <dgm:spPr/>
      <dgm:t>
        <a:bodyPr/>
        <a:lstStyle/>
        <a:p>
          <a:endParaRPr kumimoji="1" lang="ja-JP" altLang="en-US"/>
        </a:p>
      </dgm:t>
    </dgm:pt>
    <dgm:pt modelId="{EF7C6A0A-E9A1-4AC6-94CF-AD04275B6E64}" type="pres">
      <dgm:prSet presAssocID="{9696B130-107C-4A1D-AE99-3A75FD32645E}" presName="parSpace" presStyleCnt="0"/>
      <dgm:spPr/>
    </dgm:pt>
    <dgm:pt modelId="{2C35C5CC-988E-4AB1-80D9-CAD5BEF183F9}" type="pres">
      <dgm:prSet presAssocID="{2D2C7A63-5576-4120-9A3B-21FCDB933AB3}" presName="parTxOnly" presStyleLbl="node1" presStyleIdx="8" presStyleCnt="9">
        <dgm:presLayoutVars>
          <dgm:bulletEnabled val="1"/>
        </dgm:presLayoutVars>
      </dgm:prSet>
      <dgm:spPr/>
      <dgm:t>
        <a:bodyPr/>
        <a:lstStyle/>
        <a:p>
          <a:endParaRPr kumimoji="1" lang="ja-JP" altLang="en-US"/>
        </a:p>
      </dgm:t>
    </dgm:pt>
  </dgm:ptLst>
  <dgm:cxnLst>
    <dgm:cxn modelId="{1C35E655-908D-4A6F-AE2B-C284B29E0B27}" type="presOf" srcId="{EE9AC313-FD2A-4A6A-9597-075FFC34B1BD}" destId="{05EABC1A-CF2B-4A9D-BE78-6A5BA8CB4F72}" srcOrd="0" destOrd="0" presId="urn:microsoft.com/office/officeart/2005/8/layout/hChevron3"/>
    <dgm:cxn modelId="{2AC6F2F9-7575-4B2D-AC01-7F93769B3F92}" type="presOf" srcId="{93A8F1F4-0483-4168-BD34-243CC768B61A}" destId="{ACB63468-B11D-4B69-B94C-083BE31B219D}" srcOrd="0" destOrd="0" presId="urn:microsoft.com/office/officeart/2005/8/layout/hChevron3"/>
    <dgm:cxn modelId="{7775BD34-82FF-49BF-AE72-155083D766FE}" type="presOf" srcId="{FA110680-C5E2-4A6E-A52E-84E4B139E423}" destId="{7FE44029-B0B4-4203-B1A4-CE6E59FE60AA}" srcOrd="0" destOrd="0" presId="urn:microsoft.com/office/officeart/2005/8/layout/hChevron3"/>
    <dgm:cxn modelId="{F4D93B5D-1C40-4423-9F61-610A74012BBE}" srcId="{861FC997-65B9-4F04-9D5D-EE17C36E55F7}" destId="{E31B02A7-F452-4A6D-A044-D8D455310A52}" srcOrd="5" destOrd="0" parTransId="{9F53394C-0AC9-439F-B69A-89F9BDFAF40B}" sibTransId="{59B2EC56-EB85-431E-8050-0D47A8C3B9A2}"/>
    <dgm:cxn modelId="{E838178F-E946-453A-858A-28590A3F67A1}" srcId="{861FC997-65B9-4F04-9D5D-EE17C36E55F7}" destId="{94213463-E63E-479D-9E28-EEDFD95ACB0E}" srcOrd="1" destOrd="0" parTransId="{AFFE8500-9AA8-406A-A151-6A8A56452B88}" sibTransId="{2D267FA2-4FAE-4AF6-9FFA-DBC0D7849C4F}"/>
    <dgm:cxn modelId="{FF39AA92-4433-4932-867A-E9717E6B1202}" type="presOf" srcId="{2D2C7A63-5576-4120-9A3B-21FCDB933AB3}" destId="{2C35C5CC-988E-4AB1-80D9-CAD5BEF183F9}" srcOrd="0" destOrd="0" presId="urn:microsoft.com/office/officeart/2005/8/layout/hChevron3"/>
    <dgm:cxn modelId="{BE194C27-E7D6-487A-A39E-342AD9808D9F}" srcId="{861FC997-65B9-4F04-9D5D-EE17C36E55F7}" destId="{9598D5E3-1EFF-408C-90C3-CE7EE68C0E7D}" srcOrd="3" destOrd="0" parTransId="{EB3BC640-BFB5-4768-9C18-8D85E6F79B27}" sibTransId="{1CB62FC8-767C-4F5D-953F-1CAD0B37AA02}"/>
    <dgm:cxn modelId="{3DF8113E-495B-490E-A901-A1B10AA2B5FE}" srcId="{861FC997-65B9-4F04-9D5D-EE17C36E55F7}" destId="{FA110680-C5E2-4A6E-A52E-84E4B139E423}" srcOrd="6" destOrd="0" parTransId="{F6CE4DFE-A825-4576-B1F1-ABE84AF82578}" sibTransId="{1C5D3354-C2C8-4EFD-84E6-E0F8752BA37B}"/>
    <dgm:cxn modelId="{8AF4E1FC-BB9E-4F4B-8965-016F3B2C1966}" type="presOf" srcId="{F7AE8AF7-1F5D-4EAA-A314-FD4DE144BD56}" destId="{FAC6AE34-2216-40A3-B891-26B4540D6676}" srcOrd="0" destOrd="0" presId="urn:microsoft.com/office/officeart/2005/8/layout/hChevron3"/>
    <dgm:cxn modelId="{9B20E501-51BF-4CA2-88AC-C6AD1587E209}" srcId="{861FC997-65B9-4F04-9D5D-EE17C36E55F7}" destId="{90815FE6-BC0B-40F3-9B44-9EF37BD7662C}" srcOrd="2" destOrd="0" parTransId="{5DD22C0D-C9F1-4108-8F83-AF5C661962B1}" sibTransId="{363F8D6A-2EDD-4FD4-AD71-B95B5891C194}"/>
    <dgm:cxn modelId="{8CA2BB5F-A16F-4320-8E03-7A506EA7CD1B}" srcId="{861FC997-65B9-4F04-9D5D-EE17C36E55F7}" destId="{2D2C7A63-5576-4120-9A3B-21FCDB933AB3}" srcOrd="8" destOrd="0" parTransId="{B942E503-A894-428B-8169-0D8E5A013177}" sibTransId="{D59E4230-E4FC-4EAE-BFAC-64B2453B6863}"/>
    <dgm:cxn modelId="{13567D27-898A-4427-8286-3F2BD5F9C98C}" type="presOf" srcId="{94213463-E63E-479D-9E28-EEDFD95ACB0E}" destId="{426F6C9F-C3D0-4B5A-9D89-CEDB3490DE96}" srcOrd="0" destOrd="0" presId="urn:microsoft.com/office/officeart/2005/8/layout/hChevron3"/>
    <dgm:cxn modelId="{01497BF4-EB23-4019-8E29-F6DC403D8C9A}" srcId="{861FC997-65B9-4F04-9D5D-EE17C36E55F7}" destId="{EE9AC313-FD2A-4A6A-9597-075FFC34B1BD}" srcOrd="4" destOrd="0" parTransId="{87853264-A0BA-4658-B9B8-A6C0665B6D11}" sibTransId="{6915D954-74CB-484C-A7DA-261A1E0098CC}"/>
    <dgm:cxn modelId="{3FC81C56-231A-499F-BD89-2DF2EBD60DC0}" srcId="{861FC997-65B9-4F04-9D5D-EE17C36E55F7}" destId="{93A8F1F4-0483-4168-BD34-243CC768B61A}" srcOrd="7" destOrd="0" parTransId="{57527913-A63B-4395-A264-CCAA42B69928}" sibTransId="{9696B130-107C-4A1D-AE99-3A75FD32645E}"/>
    <dgm:cxn modelId="{F250A7D8-9147-43D7-862B-50D6BC54BFEB}" type="presOf" srcId="{9598D5E3-1EFF-408C-90C3-CE7EE68C0E7D}" destId="{E4CC89CE-353D-4E88-84CB-8E1CFB58ABF9}" srcOrd="0" destOrd="0" presId="urn:microsoft.com/office/officeart/2005/8/layout/hChevron3"/>
    <dgm:cxn modelId="{13DF3EC1-0FCF-4F5A-B67C-192BF88AB7E6}" type="presOf" srcId="{E31B02A7-F452-4A6D-A044-D8D455310A52}" destId="{E52F3EBE-2C06-4CDF-8CE2-168AA8FFF9D8}" srcOrd="0" destOrd="0" presId="urn:microsoft.com/office/officeart/2005/8/layout/hChevron3"/>
    <dgm:cxn modelId="{535FB4FA-9C56-41C4-A834-5FE9E1549017}" type="presOf" srcId="{861FC997-65B9-4F04-9D5D-EE17C36E55F7}" destId="{60DECD68-0640-46E0-B00E-C65759730D63}" srcOrd="0" destOrd="0" presId="urn:microsoft.com/office/officeart/2005/8/layout/hChevron3"/>
    <dgm:cxn modelId="{8BC63D5E-A71D-4776-896B-E5E024449D46}" type="presOf" srcId="{90815FE6-BC0B-40F3-9B44-9EF37BD7662C}" destId="{A2D690E3-FF26-4D8D-8F1C-0B5FFA063FFE}" srcOrd="0" destOrd="0" presId="urn:microsoft.com/office/officeart/2005/8/layout/hChevron3"/>
    <dgm:cxn modelId="{2DFADBB6-14C8-4192-A4EC-5FC05374AB7C}" srcId="{861FC997-65B9-4F04-9D5D-EE17C36E55F7}" destId="{F7AE8AF7-1F5D-4EAA-A314-FD4DE144BD56}" srcOrd="0" destOrd="0" parTransId="{528FE4F3-F9E8-4BAF-966C-F6887D39956F}" sibTransId="{37264313-BBFE-4B13-BF17-A838113367CA}"/>
    <dgm:cxn modelId="{C6B64C12-2535-462A-9F77-61138C254F81}" type="presParOf" srcId="{60DECD68-0640-46E0-B00E-C65759730D63}" destId="{FAC6AE34-2216-40A3-B891-26B4540D6676}" srcOrd="0" destOrd="0" presId="urn:microsoft.com/office/officeart/2005/8/layout/hChevron3"/>
    <dgm:cxn modelId="{BE32627A-7BF3-4163-B6A4-796599540D1F}" type="presParOf" srcId="{60DECD68-0640-46E0-B00E-C65759730D63}" destId="{2F067ED7-FDC2-4492-92C9-8937212D3E93}" srcOrd="1" destOrd="0" presId="urn:microsoft.com/office/officeart/2005/8/layout/hChevron3"/>
    <dgm:cxn modelId="{383A814F-4E97-4000-8198-A14C474FCF86}" type="presParOf" srcId="{60DECD68-0640-46E0-B00E-C65759730D63}" destId="{426F6C9F-C3D0-4B5A-9D89-CEDB3490DE96}" srcOrd="2" destOrd="0" presId="urn:microsoft.com/office/officeart/2005/8/layout/hChevron3"/>
    <dgm:cxn modelId="{F2E16CBD-08B2-4F7D-83B6-9ACE727C5093}" type="presParOf" srcId="{60DECD68-0640-46E0-B00E-C65759730D63}" destId="{BA5818DD-C1BE-4B46-A699-66A9E39D318E}" srcOrd="3" destOrd="0" presId="urn:microsoft.com/office/officeart/2005/8/layout/hChevron3"/>
    <dgm:cxn modelId="{1E39B436-D434-47C5-9E3B-DFD1A499713E}" type="presParOf" srcId="{60DECD68-0640-46E0-B00E-C65759730D63}" destId="{A2D690E3-FF26-4D8D-8F1C-0B5FFA063FFE}" srcOrd="4" destOrd="0" presId="urn:microsoft.com/office/officeart/2005/8/layout/hChevron3"/>
    <dgm:cxn modelId="{F6A4F408-54D3-43CD-8982-48562CE53D01}" type="presParOf" srcId="{60DECD68-0640-46E0-B00E-C65759730D63}" destId="{323D699A-505B-4606-98E8-81256DD9BC51}" srcOrd="5" destOrd="0" presId="urn:microsoft.com/office/officeart/2005/8/layout/hChevron3"/>
    <dgm:cxn modelId="{E7B84D77-79F7-4B91-9AAF-09D3EE514FEB}" type="presParOf" srcId="{60DECD68-0640-46E0-B00E-C65759730D63}" destId="{E4CC89CE-353D-4E88-84CB-8E1CFB58ABF9}" srcOrd="6" destOrd="0" presId="urn:microsoft.com/office/officeart/2005/8/layout/hChevron3"/>
    <dgm:cxn modelId="{3A86AC12-6D38-4F2A-9D51-3D658C54FAF3}" type="presParOf" srcId="{60DECD68-0640-46E0-B00E-C65759730D63}" destId="{B1829C7C-47C7-46DD-AC06-FA3F0F715061}" srcOrd="7" destOrd="0" presId="urn:microsoft.com/office/officeart/2005/8/layout/hChevron3"/>
    <dgm:cxn modelId="{BDD1EA47-1042-4119-A75F-529EAB42B7B7}" type="presParOf" srcId="{60DECD68-0640-46E0-B00E-C65759730D63}" destId="{05EABC1A-CF2B-4A9D-BE78-6A5BA8CB4F72}" srcOrd="8" destOrd="0" presId="urn:microsoft.com/office/officeart/2005/8/layout/hChevron3"/>
    <dgm:cxn modelId="{DEF93C9F-9788-4809-989C-3847F63AE3A8}" type="presParOf" srcId="{60DECD68-0640-46E0-B00E-C65759730D63}" destId="{22F9DA91-AF5D-46EB-9700-DAE8CD395A4B}" srcOrd="9" destOrd="0" presId="urn:microsoft.com/office/officeart/2005/8/layout/hChevron3"/>
    <dgm:cxn modelId="{EF834751-601A-4FE9-8BCD-2376A28A0FB5}" type="presParOf" srcId="{60DECD68-0640-46E0-B00E-C65759730D63}" destId="{E52F3EBE-2C06-4CDF-8CE2-168AA8FFF9D8}" srcOrd="10" destOrd="0" presId="urn:microsoft.com/office/officeart/2005/8/layout/hChevron3"/>
    <dgm:cxn modelId="{46091FF1-627E-4737-9F0D-DDA2F1C4EF0B}" type="presParOf" srcId="{60DECD68-0640-46E0-B00E-C65759730D63}" destId="{1F31CF51-29E8-4F9C-B258-228E51250F9D}" srcOrd="11" destOrd="0" presId="urn:microsoft.com/office/officeart/2005/8/layout/hChevron3"/>
    <dgm:cxn modelId="{22C546E1-0926-476C-A843-E99DB7EB8AD4}" type="presParOf" srcId="{60DECD68-0640-46E0-B00E-C65759730D63}" destId="{7FE44029-B0B4-4203-B1A4-CE6E59FE60AA}" srcOrd="12" destOrd="0" presId="urn:microsoft.com/office/officeart/2005/8/layout/hChevron3"/>
    <dgm:cxn modelId="{E0B5F28F-B0CD-400B-B11A-3FCEF00BE135}" type="presParOf" srcId="{60DECD68-0640-46E0-B00E-C65759730D63}" destId="{0D0E5DEE-261E-46D7-B25E-BA3E547219DD}" srcOrd="13" destOrd="0" presId="urn:microsoft.com/office/officeart/2005/8/layout/hChevron3"/>
    <dgm:cxn modelId="{337863EB-5753-44B8-8A75-D1BD6F790798}" type="presParOf" srcId="{60DECD68-0640-46E0-B00E-C65759730D63}" destId="{ACB63468-B11D-4B69-B94C-083BE31B219D}" srcOrd="14" destOrd="0" presId="urn:microsoft.com/office/officeart/2005/8/layout/hChevron3"/>
    <dgm:cxn modelId="{F2A2E561-5C77-43C2-84B4-76ED775ED510}" type="presParOf" srcId="{60DECD68-0640-46E0-B00E-C65759730D63}" destId="{EF7C6A0A-E9A1-4AC6-94CF-AD04275B6E64}" srcOrd="15" destOrd="0" presId="urn:microsoft.com/office/officeart/2005/8/layout/hChevron3"/>
    <dgm:cxn modelId="{CAD517AB-0D15-4EF1-B8F5-6698B53E165B}" type="presParOf" srcId="{60DECD68-0640-46E0-B00E-C65759730D63}" destId="{2C35C5CC-988E-4AB1-80D9-CAD5BEF183F9}"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FC997-65B9-4F04-9D5D-EE17C36E55F7}" type="doc">
      <dgm:prSet loTypeId="urn:microsoft.com/office/officeart/2005/8/layout/hChevron3" loCatId="process" qsTypeId="urn:microsoft.com/office/officeart/2005/8/quickstyle/simple1" qsCatId="simple" csTypeId="urn:microsoft.com/office/officeart/2005/8/colors/colorful3" csCatId="colorful" phldr="1"/>
      <dgm:spPr/>
    </dgm:pt>
    <dgm:pt modelId="{F7AE8AF7-1F5D-4EAA-A314-FD4DE144BD56}">
      <dgm:prSet phldrT="[テキスト]"/>
      <dgm:spPr/>
      <dgm:t>
        <a:bodyPr/>
        <a:lstStyle/>
        <a:p>
          <a:r>
            <a:rPr kumimoji="1" lang="ja-JP" altLang="en-US" b="1" dirty="0">
              <a:latin typeface="+mj-ea"/>
              <a:ea typeface="+mj-ea"/>
            </a:rPr>
            <a:t>企画書の立案</a:t>
          </a:r>
        </a:p>
      </dgm:t>
    </dgm:pt>
    <dgm:pt modelId="{528FE4F3-F9E8-4BAF-966C-F6887D39956F}" type="parTrans" cxnId="{2DFADBB6-14C8-4192-A4EC-5FC05374AB7C}">
      <dgm:prSet/>
      <dgm:spPr/>
      <dgm:t>
        <a:bodyPr/>
        <a:lstStyle/>
        <a:p>
          <a:endParaRPr kumimoji="1" lang="ja-JP" altLang="en-US" b="1">
            <a:latin typeface="+mj-ea"/>
            <a:ea typeface="+mj-ea"/>
          </a:endParaRPr>
        </a:p>
      </dgm:t>
    </dgm:pt>
    <dgm:pt modelId="{37264313-BBFE-4B13-BF17-A838113367CA}" type="sibTrans" cxnId="{2DFADBB6-14C8-4192-A4EC-5FC05374AB7C}">
      <dgm:prSet/>
      <dgm:spPr/>
      <dgm:t>
        <a:bodyPr/>
        <a:lstStyle/>
        <a:p>
          <a:endParaRPr kumimoji="1" lang="ja-JP" altLang="en-US" b="1">
            <a:latin typeface="+mj-ea"/>
            <a:ea typeface="+mj-ea"/>
          </a:endParaRPr>
        </a:p>
      </dgm:t>
    </dgm:pt>
    <dgm:pt modelId="{94213463-E63E-479D-9E28-EEDFD95ACB0E}">
      <dgm:prSet phldrT="[テキスト]"/>
      <dgm:spPr/>
      <dgm:t>
        <a:bodyPr/>
        <a:lstStyle/>
        <a:p>
          <a:r>
            <a:rPr kumimoji="1" lang="ja-JP" altLang="en-US" b="1" dirty="0">
              <a:latin typeface="+mj-ea"/>
              <a:ea typeface="+mj-ea"/>
            </a:rPr>
            <a:t>養成カリキュラムの検討</a:t>
          </a:r>
        </a:p>
      </dgm:t>
    </dgm:pt>
    <dgm:pt modelId="{AFFE8500-9AA8-406A-A151-6A8A56452B88}" type="parTrans" cxnId="{E838178F-E946-453A-858A-28590A3F67A1}">
      <dgm:prSet/>
      <dgm:spPr/>
      <dgm:t>
        <a:bodyPr/>
        <a:lstStyle/>
        <a:p>
          <a:endParaRPr kumimoji="1" lang="ja-JP" altLang="en-US" b="1">
            <a:latin typeface="+mj-ea"/>
            <a:ea typeface="+mj-ea"/>
          </a:endParaRPr>
        </a:p>
      </dgm:t>
    </dgm:pt>
    <dgm:pt modelId="{2D267FA2-4FAE-4AF6-9FFA-DBC0D7849C4F}" type="sibTrans" cxnId="{E838178F-E946-453A-858A-28590A3F67A1}">
      <dgm:prSet/>
      <dgm:spPr/>
      <dgm:t>
        <a:bodyPr/>
        <a:lstStyle/>
        <a:p>
          <a:endParaRPr kumimoji="1" lang="ja-JP" altLang="en-US" b="1">
            <a:latin typeface="+mj-ea"/>
            <a:ea typeface="+mj-ea"/>
          </a:endParaRPr>
        </a:p>
      </dgm:t>
    </dgm:pt>
    <dgm:pt modelId="{90815FE6-BC0B-40F3-9B44-9EF37BD7662C}">
      <dgm:prSet phldrT="[テキスト]"/>
      <dgm:spPr/>
      <dgm:t>
        <a:bodyPr/>
        <a:lstStyle/>
        <a:p>
          <a:r>
            <a:rPr kumimoji="1" lang="ja-JP" altLang="en-US" b="1" dirty="0">
              <a:latin typeface="+mj-ea"/>
              <a:ea typeface="+mj-ea"/>
            </a:rPr>
            <a:t>学習目標の分析</a:t>
          </a:r>
          <a:endParaRPr kumimoji="1" lang="en-US" altLang="ja-JP" b="1" dirty="0">
            <a:latin typeface="+mj-ea"/>
            <a:ea typeface="+mj-ea"/>
          </a:endParaRPr>
        </a:p>
      </dgm:t>
    </dgm:pt>
    <dgm:pt modelId="{5DD22C0D-C9F1-4108-8F83-AF5C661962B1}" type="parTrans" cxnId="{9B20E501-51BF-4CA2-88AC-C6AD1587E209}">
      <dgm:prSet/>
      <dgm:spPr/>
      <dgm:t>
        <a:bodyPr/>
        <a:lstStyle/>
        <a:p>
          <a:endParaRPr kumimoji="1" lang="ja-JP" altLang="en-US" b="1">
            <a:latin typeface="+mj-ea"/>
            <a:ea typeface="+mj-ea"/>
          </a:endParaRPr>
        </a:p>
      </dgm:t>
    </dgm:pt>
    <dgm:pt modelId="{363F8D6A-2EDD-4FD4-AD71-B95B5891C194}" type="sibTrans" cxnId="{9B20E501-51BF-4CA2-88AC-C6AD1587E209}">
      <dgm:prSet/>
      <dgm:spPr/>
      <dgm:t>
        <a:bodyPr/>
        <a:lstStyle/>
        <a:p>
          <a:endParaRPr kumimoji="1" lang="ja-JP" altLang="en-US" b="1">
            <a:latin typeface="+mj-ea"/>
            <a:ea typeface="+mj-ea"/>
          </a:endParaRPr>
        </a:p>
      </dgm:t>
    </dgm:pt>
    <dgm:pt modelId="{9598D5E3-1EFF-408C-90C3-CE7EE68C0E7D}">
      <dgm:prSet phldrT="[テキスト]"/>
      <dgm:spPr/>
      <dgm:t>
        <a:bodyPr/>
        <a:lstStyle/>
        <a:p>
          <a:r>
            <a:rPr kumimoji="1" lang="ja-JP" altLang="en-US" b="1" dirty="0">
              <a:latin typeface="+mj-ea"/>
              <a:ea typeface="+mj-ea"/>
            </a:rPr>
            <a:t>キャリアステージに対応した資質能力の検討</a:t>
          </a:r>
          <a:endParaRPr kumimoji="1" lang="en-US" altLang="ja-JP" b="1" dirty="0">
            <a:latin typeface="+mj-ea"/>
            <a:ea typeface="+mj-ea"/>
          </a:endParaRPr>
        </a:p>
      </dgm:t>
    </dgm:pt>
    <dgm:pt modelId="{EB3BC640-BFB5-4768-9C18-8D85E6F79B27}" type="parTrans" cxnId="{BE194C27-E7D6-487A-A39E-342AD9808D9F}">
      <dgm:prSet/>
      <dgm:spPr/>
      <dgm:t>
        <a:bodyPr/>
        <a:lstStyle/>
        <a:p>
          <a:endParaRPr kumimoji="1" lang="ja-JP" altLang="en-US" b="1">
            <a:latin typeface="+mj-ea"/>
            <a:ea typeface="+mj-ea"/>
          </a:endParaRPr>
        </a:p>
      </dgm:t>
    </dgm:pt>
    <dgm:pt modelId="{1CB62FC8-767C-4F5D-953F-1CAD0B37AA02}" type="sibTrans" cxnId="{BE194C27-E7D6-487A-A39E-342AD9808D9F}">
      <dgm:prSet/>
      <dgm:spPr/>
      <dgm:t>
        <a:bodyPr/>
        <a:lstStyle/>
        <a:p>
          <a:endParaRPr kumimoji="1" lang="ja-JP" altLang="en-US" b="1">
            <a:latin typeface="+mj-ea"/>
            <a:ea typeface="+mj-ea"/>
          </a:endParaRPr>
        </a:p>
      </dgm:t>
    </dgm:pt>
    <dgm:pt modelId="{EE9AC313-FD2A-4A6A-9597-075FFC34B1BD}">
      <dgm:prSet phldrT="[テキスト]"/>
      <dgm:spPr/>
      <dgm:t>
        <a:bodyPr/>
        <a:lstStyle/>
        <a:p>
          <a:r>
            <a:rPr kumimoji="1" lang="ja-JP" altLang="en-US" b="1" dirty="0">
              <a:latin typeface="+mj-ea"/>
              <a:ea typeface="+mj-ea"/>
            </a:rPr>
            <a:t>養成カリキュラムの構造化</a:t>
          </a:r>
          <a:endParaRPr kumimoji="1" lang="en-US" altLang="ja-JP" b="1" dirty="0">
            <a:latin typeface="+mj-ea"/>
            <a:ea typeface="+mj-ea"/>
          </a:endParaRPr>
        </a:p>
      </dgm:t>
    </dgm:pt>
    <dgm:pt modelId="{87853264-A0BA-4658-B9B8-A6C0665B6D11}" type="parTrans" cxnId="{01497BF4-EB23-4019-8E29-F6DC403D8C9A}">
      <dgm:prSet/>
      <dgm:spPr/>
      <dgm:t>
        <a:bodyPr/>
        <a:lstStyle/>
        <a:p>
          <a:endParaRPr kumimoji="1" lang="ja-JP" altLang="en-US" b="1">
            <a:latin typeface="+mj-ea"/>
            <a:ea typeface="+mj-ea"/>
          </a:endParaRPr>
        </a:p>
      </dgm:t>
    </dgm:pt>
    <dgm:pt modelId="{6915D954-74CB-484C-A7DA-261A1E0098CC}" type="sibTrans" cxnId="{01497BF4-EB23-4019-8E29-F6DC403D8C9A}">
      <dgm:prSet/>
      <dgm:spPr/>
      <dgm:t>
        <a:bodyPr/>
        <a:lstStyle/>
        <a:p>
          <a:endParaRPr kumimoji="1" lang="ja-JP" altLang="en-US" b="1">
            <a:latin typeface="+mj-ea"/>
            <a:ea typeface="+mj-ea"/>
          </a:endParaRPr>
        </a:p>
      </dgm:t>
    </dgm:pt>
    <dgm:pt modelId="{FA110680-C5E2-4A6E-A52E-84E4B139E423}">
      <dgm:prSet phldrT="[テキスト]"/>
      <dgm:spPr/>
      <dgm:t>
        <a:bodyPr/>
        <a:lstStyle/>
        <a:p>
          <a:r>
            <a:rPr kumimoji="1" lang="ja-JP" altLang="en-US" b="1" dirty="0">
              <a:latin typeface="+mj-ea"/>
              <a:ea typeface="+mj-ea"/>
            </a:rPr>
            <a:t>テキストの作成</a:t>
          </a:r>
          <a:endParaRPr kumimoji="1" lang="en-US" altLang="ja-JP" b="1" dirty="0">
            <a:latin typeface="+mj-ea"/>
            <a:ea typeface="+mj-ea"/>
          </a:endParaRPr>
        </a:p>
      </dgm:t>
    </dgm:pt>
    <dgm:pt modelId="{F6CE4DFE-A825-4576-B1F1-ABE84AF82578}" type="parTrans" cxnId="{3DF8113E-495B-490E-A901-A1B10AA2B5FE}">
      <dgm:prSet/>
      <dgm:spPr/>
      <dgm:t>
        <a:bodyPr/>
        <a:lstStyle/>
        <a:p>
          <a:endParaRPr kumimoji="1" lang="ja-JP" altLang="en-US" b="1">
            <a:latin typeface="+mj-ea"/>
            <a:ea typeface="+mj-ea"/>
          </a:endParaRPr>
        </a:p>
      </dgm:t>
    </dgm:pt>
    <dgm:pt modelId="{1C5D3354-C2C8-4EFD-84E6-E0F8752BA37B}" type="sibTrans" cxnId="{3DF8113E-495B-490E-A901-A1B10AA2B5FE}">
      <dgm:prSet/>
      <dgm:spPr/>
      <dgm:t>
        <a:bodyPr/>
        <a:lstStyle/>
        <a:p>
          <a:endParaRPr kumimoji="1" lang="ja-JP" altLang="en-US" b="1">
            <a:latin typeface="+mj-ea"/>
            <a:ea typeface="+mj-ea"/>
          </a:endParaRPr>
        </a:p>
      </dgm:t>
    </dgm:pt>
    <dgm:pt modelId="{93A8F1F4-0483-4168-BD34-243CC768B61A}">
      <dgm:prSet phldrT="[テキスト]"/>
      <dgm:spPr/>
      <dgm:t>
        <a:bodyPr/>
        <a:lstStyle/>
        <a:p>
          <a:r>
            <a:rPr kumimoji="1" lang="en-US" altLang="ja-JP" b="1" dirty="0">
              <a:latin typeface="+mj-ea"/>
              <a:ea typeface="+mj-ea"/>
            </a:rPr>
            <a:t>E-Learning</a:t>
          </a:r>
          <a:r>
            <a:rPr kumimoji="1" lang="ja-JP" altLang="en-US" b="1" dirty="0">
              <a:latin typeface="+mj-ea"/>
              <a:ea typeface="+mj-ea"/>
            </a:rPr>
            <a:t>教材の作成</a:t>
          </a:r>
          <a:endParaRPr kumimoji="1" lang="en-US" altLang="ja-JP" b="1" dirty="0">
            <a:latin typeface="+mj-ea"/>
            <a:ea typeface="+mj-ea"/>
          </a:endParaRPr>
        </a:p>
      </dgm:t>
    </dgm:pt>
    <dgm:pt modelId="{57527913-A63B-4395-A264-CCAA42B69928}" type="parTrans" cxnId="{3FC81C56-231A-499F-BD89-2DF2EBD60DC0}">
      <dgm:prSet/>
      <dgm:spPr/>
      <dgm:t>
        <a:bodyPr/>
        <a:lstStyle/>
        <a:p>
          <a:endParaRPr kumimoji="1" lang="ja-JP" altLang="en-US" b="1">
            <a:latin typeface="+mj-ea"/>
            <a:ea typeface="+mj-ea"/>
          </a:endParaRPr>
        </a:p>
      </dgm:t>
    </dgm:pt>
    <dgm:pt modelId="{9696B130-107C-4A1D-AE99-3A75FD32645E}" type="sibTrans" cxnId="{3FC81C56-231A-499F-BD89-2DF2EBD60DC0}">
      <dgm:prSet/>
      <dgm:spPr/>
      <dgm:t>
        <a:bodyPr/>
        <a:lstStyle/>
        <a:p>
          <a:endParaRPr kumimoji="1" lang="ja-JP" altLang="en-US" b="1">
            <a:latin typeface="+mj-ea"/>
            <a:ea typeface="+mj-ea"/>
          </a:endParaRPr>
        </a:p>
      </dgm:t>
    </dgm:pt>
    <dgm:pt modelId="{E31B02A7-F452-4A6D-A044-D8D455310A52}">
      <dgm:prSet phldrT="[テキスト]"/>
      <dgm:spPr/>
      <dgm:t>
        <a:bodyPr/>
        <a:lstStyle/>
        <a:p>
          <a:r>
            <a:rPr kumimoji="1" lang="ja-JP" altLang="en-US" b="1" dirty="0">
              <a:latin typeface="+mj-ea"/>
              <a:ea typeface="+mj-ea"/>
            </a:rPr>
            <a:t>幼児教育デジタルアーカイブ</a:t>
          </a:r>
        </a:p>
      </dgm:t>
    </dgm:pt>
    <dgm:pt modelId="{9F53394C-0AC9-439F-B69A-89F9BDFAF40B}" type="parTrans" cxnId="{F4D93B5D-1C40-4423-9F61-610A74012BBE}">
      <dgm:prSet/>
      <dgm:spPr/>
      <dgm:t>
        <a:bodyPr/>
        <a:lstStyle/>
        <a:p>
          <a:endParaRPr kumimoji="1" lang="ja-JP" altLang="en-US" b="1">
            <a:latin typeface="+mj-ea"/>
            <a:ea typeface="+mj-ea"/>
          </a:endParaRPr>
        </a:p>
      </dgm:t>
    </dgm:pt>
    <dgm:pt modelId="{59B2EC56-EB85-431E-8050-0D47A8C3B9A2}" type="sibTrans" cxnId="{F4D93B5D-1C40-4423-9F61-610A74012BBE}">
      <dgm:prSet/>
      <dgm:spPr/>
      <dgm:t>
        <a:bodyPr/>
        <a:lstStyle/>
        <a:p>
          <a:endParaRPr kumimoji="1" lang="ja-JP" altLang="en-US" b="1">
            <a:latin typeface="+mj-ea"/>
            <a:ea typeface="+mj-ea"/>
          </a:endParaRPr>
        </a:p>
      </dgm:t>
    </dgm:pt>
    <dgm:pt modelId="{2D2C7A63-5576-4120-9A3B-21FCDB933AB3}">
      <dgm:prSet phldrT="[テキスト]"/>
      <dgm:spPr/>
      <dgm:t>
        <a:bodyPr/>
        <a:lstStyle/>
        <a:p>
          <a:r>
            <a:rPr kumimoji="1" lang="ja-JP" altLang="en-US" b="1" dirty="0">
              <a:latin typeface="+mj-ea"/>
              <a:ea typeface="+mj-ea"/>
            </a:rPr>
            <a:t>報告書の作成</a:t>
          </a:r>
          <a:endParaRPr kumimoji="1" lang="en-US" altLang="ja-JP" b="1" dirty="0">
            <a:latin typeface="+mj-ea"/>
            <a:ea typeface="+mj-ea"/>
          </a:endParaRPr>
        </a:p>
      </dgm:t>
    </dgm:pt>
    <dgm:pt modelId="{B942E503-A894-428B-8169-0D8E5A013177}" type="parTrans" cxnId="{8CA2BB5F-A16F-4320-8E03-7A506EA7CD1B}">
      <dgm:prSet/>
      <dgm:spPr/>
      <dgm:t>
        <a:bodyPr/>
        <a:lstStyle/>
        <a:p>
          <a:endParaRPr kumimoji="1" lang="ja-JP" altLang="en-US" b="1">
            <a:latin typeface="+mj-ea"/>
            <a:ea typeface="+mj-ea"/>
          </a:endParaRPr>
        </a:p>
      </dgm:t>
    </dgm:pt>
    <dgm:pt modelId="{D59E4230-E4FC-4EAE-BFAC-64B2453B6863}" type="sibTrans" cxnId="{8CA2BB5F-A16F-4320-8E03-7A506EA7CD1B}">
      <dgm:prSet/>
      <dgm:spPr/>
      <dgm:t>
        <a:bodyPr/>
        <a:lstStyle/>
        <a:p>
          <a:endParaRPr kumimoji="1" lang="ja-JP" altLang="en-US" b="1">
            <a:latin typeface="+mj-ea"/>
            <a:ea typeface="+mj-ea"/>
          </a:endParaRPr>
        </a:p>
      </dgm:t>
    </dgm:pt>
    <dgm:pt modelId="{60DECD68-0640-46E0-B00E-C65759730D63}" type="pres">
      <dgm:prSet presAssocID="{861FC997-65B9-4F04-9D5D-EE17C36E55F7}" presName="Name0" presStyleCnt="0">
        <dgm:presLayoutVars>
          <dgm:dir/>
          <dgm:resizeHandles val="exact"/>
        </dgm:presLayoutVars>
      </dgm:prSet>
      <dgm:spPr/>
    </dgm:pt>
    <dgm:pt modelId="{FAC6AE34-2216-40A3-B891-26B4540D6676}" type="pres">
      <dgm:prSet presAssocID="{F7AE8AF7-1F5D-4EAA-A314-FD4DE144BD56}" presName="parTxOnly" presStyleLbl="node1" presStyleIdx="0" presStyleCnt="9">
        <dgm:presLayoutVars>
          <dgm:bulletEnabled val="1"/>
        </dgm:presLayoutVars>
      </dgm:prSet>
      <dgm:spPr/>
      <dgm:t>
        <a:bodyPr/>
        <a:lstStyle/>
        <a:p>
          <a:endParaRPr kumimoji="1" lang="ja-JP" altLang="en-US"/>
        </a:p>
      </dgm:t>
    </dgm:pt>
    <dgm:pt modelId="{2F067ED7-FDC2-4492-92C9-8937212D3E93}" type="pres">
      <dgm:prSet presAssocID="{37264313-BBFE-4B13-BF17-A838113367CA}" presName="parSpace" presStyleCnt="0"/>
      <dgm:spPr/>
    </dgm:pt>
    <dgm:pt modelId="{426F6C9F-C3D0-4B5A-9D89-CEDB3490DE96}" type="pres">
      <dgm:prSet presAssocID="{94213463-E63E-479D-9E28-EEDFD95ACB0E}" presName="parTxOnly" presStyleLbl="node1" presStyleIdx="1" presStyleCnt="9">
        <dgm:presLayoutVars>
          <dgm:bulletEnabled val="1"/>
        </dgm:presLayoutVars>
      </dgm:prSet>
      <dgm:spPr/>
      <dgm:t>
        <a:bodyPr/>
        <a:lstStyle/>
        <a:p>
          <a:endParaRPr kumimoji="1" lang="ja-JP" altLang="en-US"/>
        </a:p>
      </dgm:t>
    </dgm:pt>
    <dgm:pt modelId="{BA5818DD-C1BE-4B46-A699-66A9E39D318E}" type="pres">
      <dgm:prSet presAssocID="{2D267FA2-4FAE-4AF6-9FFA-DBC0D7849C4F}" presName="parSpace" presStyleCnt="0"/>
      <dgm:spPr/>
    </dgm:pt>
    <dgm:pt modelId="{A2D690E3-FF26-4D8D-8F1C-0B5FFA063FFE}" type="pres">
      <dgm:prSet presAssocID="{90815FE6-BC0B-40F3-9B44-9EF37BD7662C}" presName="parTxOnly" presStyleLbl="node1" presStyleIdx="2" presStyleCnt="9">
        <dgm:presLayoutVars>
          <dgm:bulletEnabled val="1"/>
        </dgm:presLayoutVars>
      </dgm:prSet>
      <dgm:spPr/>
      <dgm:t>
        <a:bodyPr/>
        <a:lstStyle/>
        <a:p>
          <a:endParaRPr kumimoji="1" lang="ja-JP" altLang="en-US"/>
        </a:p>
      </dgm:t>
    </dgm:pt>
    <dgm:pt modelId="{323D699A-505B-4606-98E8-81256DD9BC51}" type="pres">
      <dgm:prSet presAssocID="{363F8D6A-2EDD-4FD4-AD71-B95B5891C194}" presName="parSpace" presStyleCnt="0"/>
      <dgm:spPr/>
    </dgm:pt>
    <dgm:pt modelId="{E4CC89CE-353D-4E88-84CB-8E1CFB58ABF9}" type="pres">
      <dgm:prSet presAssocID="{9598D5E3-1EFF-408C-90C3-CE7EE68C0E7D}" presName="parTxOnly" presStyleLbl="node1" presStyleIdx="3" presStyleCnt="9" custLinFactNeighborX="-12584" custLinFactNeighborY="448">
        <dgm:presLayoutVars>
          <dgm:bulletEnabled val="1"/>
        </dgm:presLayoutVars>
      </dgm:prSet>
      <dgm:spPr/>
      <dgm:t>
        <a:bodyPr/>
        <a:lstStyle/>
        <a:p>
          <a:endParaRPr kumimoji="1" lang="ja-JP" altLang="en-US"/>
        </a:p>
      </dgm:t>
    </dgm:pt>
    <dgm:pt modelId="{B1829C7C-47C7-46DD-AC06-FA3F0F715061}" type="pres">
      <dgm:prSet presAssocID="{1CB62FC8-767C-4F5D-953F-1CAD0B37AA02}" presName="parSpace" presStyleCnt="0"/>
      <dgm:spPr/>
    </dgm:pt>
    <dgm:pt modelId="{05EABC1A-CF2B-4A9D-BE78-6A5BA8CB4F72}" type="pres">
      <dgm:prSet presAssocID="{EE9AC313-FD2A-4A6A-9597-075FFC34B1BD}" presName="parTxOnly" presStyleLbl="node1" presStyleIdx="4" presStyleCnt="9">
        <dgm:presLayoutVars>
          <dgm:bulletEnabled val="1"/>
        </dgm:presLayoutVars>
      </dgm:prSet>
      <dgm:spPr/>
      <dgm:t>
        <a:bodyPr/>
        <a:lstStyle/>
        <a:p>
          <a:endParaRPr kumimoji="1" lang="ja-JP" altLang="en-US"/>
        </a:p>
      </dgm:t>
    </dgm:pt>
    <dgm:pt modelId="{22F9DA91-AF5D-46EB-9700-DAE8CD395A4B}" type="pres">
      <dgm:prSet presAssocID="{6915D954-74CB-484C-A7DA-261A1E0098CC}" presName="parSpace" presStyleCnt="0"/>
      <dgm:spPr/>
    </dgm:pt>
    <dgm:pt modelId="{E52F3EBE-2C06-4CDF-8CE2-168AA8FFF9D8}" type="pres">
      <dgm:prSet presAssocID="{E31B02A7-F452-4A6D-A044-D8D455310A52}" presName="parTxOnly" presStyleLbl="node1" presStyleIdx="5" presStyleCnt="9">
        <dgm:presLayoutVars>
          <dgm:bulletEnabled val="1"/>
        </dgm:presLayoutVars>
      </dgm:prSet>
      <dgm:spPr/>
      <dgm:t>
        <a:bodyPr/>
        <a:lstStyle/>
        <a:p>
          <a:endParaRPr kumimoji="1" lang="ja-JP" altLang="en-US"/>
        </a:p>
      </dgm:t>
    </dgm:pt>
    <dgm:pt modelId="{1F31CF51-29E8-4F9C-B258-228E51250F9D}" type="pres">
      <dgm:prSet presAssocID="{59B2EC56-EB85-431E-8050-0D47A8C3B9A2}" presName="parSpace" presStyleCnt="0"/>
      <dgm:spPr/>
    </dgm:pt>
    <dgm:pt modelId="{7FE44029-B0B4-4203-B1A4-CE6E59FE60AA}" type="pres">
      <dgm:prSet presAssocID="{FA110680-C5E2-4A6E-A52E-84E4B139E423}" presName="parTxOnly" presStyleLbl="node1" presStyleIdx="6" presStyleCnt="9">
        <dgm:presLayoutVars>
          <dgm:bulletEnabled val="1"/>
        </dgm:presLayoutVars>
      </dgm:prSet>
      <dgm:spPr/>
      <dgm:t>
        <a:bodyPr/>
        <a:lstStyle/>
        <a:p>
          <a:endParaRPr kumimoji="1" lang="ja-JP" altLang="en-US"/>
        </a:p>
      </dgm:t>
    </dgm:pt>
    <dgm:pt modelId="{0D0E5DEE-261E-46D7-B25E-BA3E547219DD}" type="pres">
      <dgm:prSet presAssocID="{1C5D3354-C2C8-4EFD-84E6-E0F8752BA37B}" presName="parSpace" presStyleCnt="0"/>
      <dgm:spPr/>
    </dgm:pt>
    <dgm:pt modelId="{ACB63468-B11D-4B69-B94C-083BE31B219D}" type="pres">
      <dgm:prSet presAssocID="{93A8F1F4-0483-4168-BD34-243CC768B61A}" presName="parTxOnly" presStyleLbl="node1" presStyleIdx="7" presStyleCnt="9">
        <dgm:presLayoutVars>
          <dgm:bulletEnabled val="1"/>
        </dgm:presLayoutVars>
      </dgm:prSet>
      <dgm:spPr/>
      <dgm:t>
        <a:bodyPr/>
        <a:lstStyle/>
        <a:p>
          <a:endParaRPr kumimoji="1" lang="ja-JP" altLang="en-US"/>
        </a:p>
      </dgm:t>
    </dgm:pt>
    <dgm:pt modelId="{EF7C6A0A-E9A1-4AC6-94CF-AD04275B6E64}" type="pres">
      <dgm:prSet presAssocID="{9696B130-107C-4A1D-AE99-3A75FD32645E}" presName="parSpace" presStyleCnt="0"/>
      <dgm:spPr/>
    </dgm:pt>
    <dgm:pt modelId="{2C35C5CC-988E-4AB1-80D9-CAD5BEF183F9}" type="pres">
      <dgm:prSet presAssocID="{2D2C7A63-5576-4120-9A3B-21FCDB933AB3}" presName="parTxOnly" presStyleLbl="node1" presStyleIdx="8" presStyleCnt="9">
        <dgm:presLayoutVars>
          <dgm:bulletEnabled val="1"/>
        </dgm:presLayoutVars>
      </dgm:prSet>
      <dgm:spPr/>
      <dgm:t>
        <a:bodyPr/>
        <a:lstStyle/>
        <a:p>
          <a:endParaRPr kumimoji="1" lang="ja-JP" altLang="en-US"/>
        </a:p>
      </dgm:t>
    </dgm:pt>
  </dgm:ptLst>
  <dgm:cxnLst>
    <dgm:cxn modelId="{1C35E655-908D-4A6F-AE2B-C284B29E0B27}" type="presOf" srcId="{EE9AC313-FD2A-4A6A-9597-075FFC34B1BD}" destId="{05EABC1A-CF2B-4A9D-BE78-6A5BA8CB4F72}" srcOrd="0" destOrd="0" presId="urn:microsoft.com/office/officeart/2005/8/layout/hChevron3"/>
    <dgm:cxn modelId="{2AC6F2F9-7575-4B2D-AC01-7F93769B3F92}" type="presOf" srcId="{93A8F1F4-0483-4168-BD34-243CC768B61A}" destId="{ACB63468-B11D-4B69-B94C-083BE31B219D}" srcOrd="0" destOrd="0" presId="urn:microsoft.com/office/officeart/2005/8/layout/hChevron3"/>
    <dgm:cxn modelId="{7775BD34-82FF-49BF-AE72-155083D766FE}" type="presOf" srcId="{FA110680-C5E2-4A6E-A52E-84E4B139E423}" destId="{7FE44029-B0B4-4203-B1A4-CE6E59FE60AA}" srcOrd="0" destOrd="0" presId="urn:microsoft.com/office/officeart/2005/8/layout/hChevron3"/>
    <dgm:cxn modelId="{F4D93B5D-1C40-4423-9F61-610A74012BBE}" srcId="{861FC997-65B9-4F04-9D5D-EE17C36E55F7}" destId="{E31B02A7-F452-4A6D-A044-D8D455310A52}" srcOrd="5" destOrd="0" parTransId="{9F53394C-0AC9-439F-B69A-89F9BDFAF40B}" sibTransId="{59B2EC56-EB85-431E-8050-0D47A8C3B9A2}"/>
    <dgm:cxn modelId="{E838178F-E946-453A-858A-28590A3F67A1}" srcId="{861FC997-65B9-4F04-9D5D-EE17C36E55F7}" destId="{94213463-E63E-479D-9E28-EEDFD95ACB0E}" srcOrd="1" destOrd="0" parTransId="{AFFE8500-9AA8-406A-A151-6A8A56452B88}" sibTransId="{2D267FA2-4FAE-4AF6-9FFA-DBC0D7849C4F}"/>
    <dgm:cxn modelId="{FF39AA92-4433-4932-867A-E9717E6B1202}" type="presOf" srcId="{2D2C7A63-5576-4120-9A3B-21FCDB933AB3}" destId="{2C35C5CC-988E-4AB1-80D9-CAD5BEF183F9}" srcOrd="0" destOrd="0" presId="urn:microsoft.com/office/officeart/2005/8/layout/hChevron3"/>
    <dgm:cxn modelId="{BE194C27-E7D6-487A-A39E-342AD9808D9F}" srcId="{861FC997-65B9-4F04-9D5D-EE17C36E55F7}" destId="{9598D5E3-1EFF-408C-90C3-CE7EE68C0E7D}" srcOrd="3" destOrd="0" parTransId="{EB3BC640-BFB5-4768-9C18-8D85E6F79B27}" sibTransId="{1CB62FC8-767C-4F5D-953F-1CAD0B37AA02}"/>
    <dgm:cxn modelId="{3DF8113E-495B-490E-A901-A1B10AA2B5FE}" srcId="{861FC997-65B9-4F04-9D5D-EE17C36E55F7}" destId="{FA110680-C5E2-4A6E-A52E-84E4B139E423}" srcOrd="6" destOrd="0" parTransId="{F6CE4DFE-A825-4576-B1F1-ABE84AF82578}" sibTransId="{1C5D3354-C2C8-4EFD-84E6-E0F8752BA37B}"/>
    <dgm:cxn modelId="{8AF4E1FC-BB9E-4F4B-8965-016F3B2C1966}" type="presOf" srcId="{F7AE8AF7-1F5D-4EAA-A314-FD4DE144BD56}" destId="{FAC6AE34-2216-40A3-B891-26B4540D6676}" srcOrd="0" destOrd="0" presId="urn:microsoft.com/office/officeart/2005/8/layout/hChevron3"/>
    <dgm:cxn modelId="{9B20E501-51BF-4CA2-88AC-C6AD1587E209}" srcId="{861FC997-65B9-4F04-9D5D-EE17C36E55F7}" destId="{90815FE6-BC0B-40F3-9B44-9EF37BD7662C}" srcOrd="2" destOrd="0" parTransId="{5DD22C0D-C9F1-4108-8F83-AF5C661962B1}" sibTransId="{363F8D6A-2EDD-4FD4-AD71-B95B5891C194}"/>
    <dgm:cxn modelId="{8CA2BB5F-A16F-4320-8E03-7A506EA7CD1B}" srcId="{861FC997-65B9-4F04-9D5D-EE17C36E55F7}" destId="{2D2C7A63-5576-4120-9A3B-21FCDB933AB3}" srcOrd="8" destOrd="0" parTransId="{B942E503-A894-428B-8169-0D8E5A013177}" sibTransId="{D59E4230-E4FC-4EAE-BFAC-64B2453B6863}"/>
    <dgm:cxn modelId="{13567D27-898A-4427-8286-3F2BD5F9C98C}" type="presOf" srcId="{94213463-E63E-479D-9E28-EEDFD95ACB0E}" destId="{426F6C9F-C3D0-4B5A-9D89-CEDB3490DE96}" srcOrd="0" destOrd="0" presId="urn:microsoft.com/office/officeart/2005/8/layout/hChevron3"/>
    <dgm:cxn modelId="{01497BF4-EB23-4019-8E29-F6DC403D8C9A}" srcId="{861FC997-65B9-4F04-9D5D-EE17C36E55F7}" destId="{EE9AC313-FD2A-4A6A-9597-075FFC34B1BD}" srcOrd="4" destOrd="0" parTransId="{87853264-A0BA-4658-B9B8-A6C0665B6D11}" sibTransId="{6915D954-74CB-484C-A7DA-261A1E0098CC}"/>
    <dgm:cxn modelId="{3FC81C56-231A-499F-BD89-2DF2EBD60DC0}" srcId="{861FC997-65B9-4F04-9D5D-EE17C36E55F7}" destId="{93A8F1F4-0483-4168-BD34-243CC768B61A}" srcOrd="7" destOrd="0" parTransId="{57527913-A63B-4395-A264-CCAA42B69928}" sibTransId="{9696B130-107C-4A1D-AE99-3A75FD32645E}"/>
    <dgm:cxn modelId="{F250A7D8-9147-43D7-862B-50D6BC54BFEB}" type="presOf" srcId="{9598D5E3-1EFF-408C-90C3-CE7EE68C0E7D}" destId="{E4CC89CE-353D-4E88-84CB-8E1CFB58ABF9}" srcOrd="0" destOrd="0" presId="urn:microsoft.com/office/officeart/2005/8/layout/hChevron3"/>
    <dgm:cxn modelId="{13DF3EC1-0FCF-4F5A-B67C-192BF88AB7E6}" type="presOf" srcId="{E31B02A7-F452-4A6D-A044-D8D455310A52}" destId="{E52F3EBE-2C06-4CDF-8CE2-168AA8FFF9D8}" srcOrd="0" destOrd="0" presId="urn:microsoft.com/office/officeart/2005/8/layout/hChevron3"/>
    <dgm:cxn modelId="{535FB4FA-9C56-41C4-A834-5FE9E1549017}" type="presOf" srcId="{861FC997-65B9-4F04-9D5D-EE17C36E55F7}" destId="{60DECD68-0640-46E0-B00E-C65759730D63}" srcOrd="0" destOrd="0" presId="urn:microsoft.com/office/officeart/2005/8/layout/hChevron3"/>
    <dgm:cxn modelId="{8BC63D5E-A71D-4776-896B-E5E024449D46}" type="presOf" srcId="{90815FE6-BC0B-40F3-9B44-9EF37BD7662C}" destId="{A2D690E3-FF26-4D8D-8F1C-0B5FFA063FFE}" srcOrd="0" destOrd="0" presId="urn:microsoft.com/office/officeart/2005/8/layout/hChevron3"/>
    <dgm:cxn modelId="{2DFADBB6-14C8-4192-A4EC-5FC05374AB7C}" srcId="{861FC997-65B9-4F04-9D5D-EE17C36E55F7}" destId="{F7AE8AF7-1F5D-4EAA-A314-FD4DE144BD56}" srcOrd="0" destOrd="0" parTransId="{528FE4F3-F9E8-4BAF-966C-F6887D39956F}" sibTransId="{37264313-BBFE-4B13-BF17-A838113367CA}"/>
    <dgm:cxn modelId="{C6B64C12-2535-462A-9F77-61138C254F81}" type="presParOf" srcId="{60DECD68-0640-46E0-B00E-C65759730D63}" destId="{FAC6AE34-2216-40A3-B891-26B4540D6676}" srcOrd="0" destOrd="0" presId="urn:microsoft.com/office/officeart/2005/8/layout/hChevron3"/>
    <dgm:cxn modelId="{BE32627A-7BF3-4163-B6A4-796599540D1F}" type="presParOf" srcId="{60DECD68-0640-46E0-B00E-C65759730D63}" destId="{2F067ED7-FDC2-4492-92C9-8937212D3E93}" srcOrd="1" destOrd="0" presId="urn:microsoft.com/office/officeart/2005/8/layout/hChevron3"/>
    <dgm:cxn modelId="{383A814F-4E97-4000-8198-A14C474FCF86}" type="presParOf" srcId="{60DECD68-0640-46E0-B00E-C65759730D63}" destId="{426F6C9F-C3D0-4B5A-9D89-CEDB3490DE96}" srcOrd="2" destOrd="0" presId="urn:microsoft.com/office/officeart/2005/8/layout/hChevron3"/>
    <dgm:cxn modelId="{F2E16CBD-08B2-4F7D-83B6-9ACE727C5093}" type="presParOf" srcId="{60DECD68-0640-46E0-B00E-C65759730D63}" destId="{BA5818DD-C1BE-4B46-A699-66A9E39D318E}" srcOrd="3" destOrd="0" presId="urn:microsoft.com/office/officeart/2005/8/layout/hChevron3"/>
    <dgm:cxn modelId="{1E39B436-D434-47C5-9E3B-DFD1A499713E}" type="presParOf" srcId="{60DECD68-0640-46E0-B00E-C65759730D63}" destId="{A2D690E3-FF26-4D8D-8F1C-0B5FFA063FFE}" srcOrd="4" destOrd="0" presId="urn:microsoft.com/office/officeart/2005/8/layout/hChevron3"/>
    <dgm:cxn modelId="{F6A4F408-54D3-43CD-8982-48562CE53D01}" type="presParOf" srcId="{60DECD68-0640-46E0-B00E-C65759730D63}" destId="{323D699A-505B-4606-98E8-81256DD9BC51}" srcOrd="5" destOrd="0" presId="urn:microsoft.com/office/officeart/2005/8/layout/hChevron3"/>
    <dgm:cxn modelId="{E7B84D77-79F7-4B91-9AAF-09D3EE514FEB}" type="presParOf" srcId="{60DECD68-0640-46E0-B00E-C65759730D63}" destId="{E4CC89CE-353D-4E88-84CB-8E1CFB58ABF9}" srcOrd="6" destOrd="0" presId="urn:microsoft.com/office/officeart/2005/8/layout/hChevron3"/>
    <dgm:cxn modelId="{3A86AC12-6D38-4F2A-9D51-3D658C54FAF3}" type="presParOf" srcId="{60DECD68-0640-46E0-B00E-C65759730D63}" destId="{B1829C7C-47C7-46DD-AC06-FA3F0F715061}" srcOrd="7" destOrd="0" presId="urn:microsoft.com/office/officeart/2005/8/layout/hChevron3"/>
    <dgm:cxn modelId="{BDD1EA47-1042-4119-A75F-529EAB42B7B7}" type="presParOf" srcId="{60DECD68-0640-46E0-B00E-C65759730D63}" destId="{05EABC1A-CF2B-4A9D-BE78-6A5BA8CB4F72}" srcOrd="8" destOrd="0" presId="urn:microsoft.com/office/officeart/2005/8/layout/hChevron3"/>
    <dgm:cxn modelId="{DEF93C9F-9788-4809-989C-3847F63AE3A8}" type="presParOf" srcId="{60DECD68-0640-46E0-B00E-C65759730D63}" destId="{22F9DA91-AF5D-46EB-9700-DAE8CD395A4B}" srcOrd="9" destOrd="0" presId="urn:microsoft.com/office/officeart/2005/8/layout/hChevron3"/>
    <dgm:cxn modelId="{EF834751-601A-4FE9-8BCD-2376A28A0FB5}" type="presParOf" srcId="{60DECD68-0640-46E0-B00E-C65759730D63}" destId="{E52F3EBE-2C06-4CDF-8CE2-168AA8FFF9D8}" srcOrd="10" destOrd="0" presId="urn:microsoft.com/office/officeart/2005/8/layout/hChevron3"/>
    <dgm:cxn modelId="{46091FF1-627E-4737-9F0D-DDA2F1C4EF0B}" type="presParOf" srcId="{60DECD68-0640-46E0-B00E-C65759730D63}" destId="{1F31CF51-29E8-4F9C-B258-228E51250F9D}" srcOrd="11" destOrd="0" presId="urn:microsoft.com/office/officeart/2005/8/layout/hChevron3"/>
    <dgm:cxn modelId="{22C546E1-0926-476C-A843-E99DB7EB8AD4}" type="presParOf" srcId="{60DECD68-0640-46E0-B00E-C65759730D63}" destId="{7FE44029-B0B4-4203-B1A4-CE6E59FE60AA}" srcOrd="12" destOrd="0" presId="urn:microsoft.com/office/officeart/2005/8/layout/hChevron3"/>
    <dgm:cxn modelId="{E0B5F28F-B0CD-400B-B11A-3FCEF00BE135}" type="presParOf" srcId="{60DECD68-0640-46E0-B00E-C65759730D63}" destId="{0D0E5DEE-261E-46D7-B25E-BA3E547219DD}" srcOrd="13" destOrd="0" presId="urn:microsoft.com/office/officeart/2005/8/layout/hChevron3"/>
    <dgm:cxn modelId="{337863EB-5753-44B8-8A75-D1BD6F790798}" type="presParOf" srcId="{60DECD68-0640-46E0-B00E-C65759730D63}" destId="{ACB63468-B11D-4B69-B94C-083BE31B219D}" srcOrd="14" destOrd="0" presId="urn:microsoft.com/office/officeart/2005/8/layout/hChevron3"/>
    <dgm:cxn modelId="{F2A2E561-5C77-43C2-84B4-76ED775ED510}" type="presParOf" srcId="{60DECD68-0640-46E0-B00E-C65759730D63}" destId="{EF7C6A0A-E9A1-4AC6-94CF-AD04275B6E64}" srcOrd="15" destOrd="0" presId="urn:microsoft.com/office/officeart/2005/8/layout/hChevron3"/>
    <dgm:cxn modelId="{CAD517AB-0D15-4EF1-B8F5-6698B53E165B}" type="presParOf" srcId="{60DECD68-0640-46E0-B00E-C65759730D63}" destId="{2C35C5CC-988E-4AB1-80D9-CAD5BEF183F9}" srcOrd="1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A96AC-EAE7-456E-92D6-53453305BE20}">
      <dsp:nvSpPr>
        <dsp:cNvPr id="0" name=""/>
        <dsp:cNvSpPr/>
      </dsp:nvSpPr>
      <dsp:spPr>
        <a:xfrm>
          <a:off x="1835896" y="1781411"/>
          <a:ext cx="2119189" cy="12906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t>インストラクショナルデザイン指導力</a:t>
          </a:r>
        </a:p>
      </dsp:txBody>
      <dsp:txXfrm>
        <a:off x="2146244" y="1970427"/>
        <a:ext cx="1498493" cy="912647"/>
      </dsp:txXfrm>
    </dsp:sp>
    <dsp:sp modelId="{EB296157-9C7D-43B0-A160-BFAF80CCE763}">
      <dsp:nvSpPr>
        <dsp:cNvPr id="0" name=""/>
        <dsp:cNvSpPr/>
      </dsp:nvSpPr>
      <dsp:spPr>
        <a:xfrm rot="16214098">
          <a:off x="2765382" y="1319577"/>
          <a:ext cx="267517" cy="4340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2805345" y="1446518"/>
        <a:ext cx="187262" cy="260441"/>
      </dsp:txXfrm>
    </dsp:sp>
    <dsp:sp modelId="{BA3FE1C4-B422-4AF8-81A0-2F4C11B412C5}">
      <dsp:nvSpPr>
        <dsp:cNvPr id="0" name=""/>
        <dsp:cNvSpPr/>
      </dsp:nvSpPr>
      <dsp:spPr>
        <a:xfrm>
          <a:off x="2264488" y="0"/>
          <a:ext cx="1276674" cy="127667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保　　育</a:t>
          </a:r>
        </a:p>
      </dsp:txBody>
      <dsp:txXfrm>
        <a:off x="2451453" y="186965"/>
        <a:ext cx="902744" cy="902744"/>
      </dsp:txXfrm>
    </dsp:sp>
    <dsp:sp modelId="{2468B85F-BF7D-42C8-82AA-4131FDFB1DA4}">
      <dsp:nvSpPr>
        <dsp:cNvPr id="0" name=""/>
        <dsp:cNvSpPr/>
      </dsp:nvSpPr>
      <dsp:spPr>
        <a:xfrm rot="1488186">
          <a:off x="3838812" y="2714982"/>
          <a:ext cx="300035" cy="434069"/>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a:off x="3842963" y="2782916"/>
        <a:ext cx="210025" cy="260441"/>
      </dsp:txXfrm>
    </dsp:sp>
    <dsp:sp modelId="{44533804-5894-4A1F-87F9-F239C28D0FA0}">
      <dsp:nvSpPr>
        <dsp:cNvPr id="0" name=""/>
        <dsp:cNvSpPr/>
      </dsp:nvSpPr>
      <dsp:spPr>
        <a:xfrm>
          <a:off x="4194597" y="2683765"/>
          <a:ext cx="1276674" cy="1276674"/>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教育環境の創造</a:t>
          </a:r>
        </a:p>
      </dsp:txBody>
      <dsp:txXfrm>
        <a:off x="4381562" y="2870730"/>
        <a:ext cx="902744" cy="902744"/>
      </dsp:txXfrm>
    </dsp:sp>
    <dsp:sp modelId="{C4CEA4C6-0239-477A-BBD6-535125427ED2}">
      <dsp:nvSpPr>
        <dsp:cNvPr id="0" name=""/>
        <dsp:cNvSpPr/>
      </dsp:nvSpPr>
      <dsp:spPr>
        <a:xfrm rot="9193425">
          <a:off x="1775820" y="2716528"/>
          <a:ext cx="230640" cy="434069"/>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kumimoji="1" lang="ja-JP" altLang="en-US" sz="1800" kern="1200"/>
        </a:p>
      </dsp:txBody>
      <dsp:txXfrm rot="10800000">
        <a:off x="1841302" y="2787756"/>
        <a:ext cx="161448" cy="260441"/>
      </dsp:txXfrm>
    </dsp:sp>
    <dsp:sp modelId="{1450B5B1-DFF0-4E2B-B95D-98EF0C68B3A8}">
      <dsp:nvSpPr>
        <dsp:cNvPr id="0" name=""/>
        <dsp:cNvSpPr/>
      </dsp:nvSpPr>
      <dsp:spPr>
        <a:xfrm>
          <a:off x="482831" y="2683765"/>
          <a:ext cx="1276674" cy="1276674"/>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a:t>経営</a:t>
          </a:r>
          <a:endParaRPr kumimoji="1" lang="en-US" altLang="ja-JP" sz="2000" kern="1200" dirty="0"/>
        </a:p>
        <a:p>
          <a:pPr lvl="0" algn="ctr" defTabSz="889000">
            <a:lnSpc>
              <a:spcPct val="90000"/>
            </a:lnSpc>
            <a:spcBef>
              <a:spcPct val="0"/>
            </a:spcBef>
            <a:spcAft>
              <a:spcPct val="35000"/>
            </a:spcAft>
          </a:pPr>
          <a:r>
            <a:rPr kumimoji="1" lang="ja-JP" altLang="en-US" sz="2000" kern="1200" dirty="0"/>
            <a:t>分掌</a:t>
          </a:r>
        </a:p>
      </dsp:txBody>
      <dsp:txXfrm>
        <a:off x="669796" y="2870730"/>
        <a:ext cx="902744" cy="902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6AE34-2216-40A3-B891-26B4540D6676}">
      <dsp:nvSpPr>
        <dsp:cNvPr id="0" name=""/>
        <dsp:cNvSpPr/>
      </dsp:nvSpPr>
      <dsp:spPr>
        <a:xfrm>
          <a:off x="3214" y="203547"/>
          <a:ext cx="935484" cy="37419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企画書の立案</a:t>
          </a:r>
        </a:p>
      </dsp:txBody>
      <dsp:txXfrm>
        <a:off x="3214" y="203547"/>
        <a:ext cx="841936" cy="374193"/>
      </dsp:txXfrm>
    </dsp:sp>
    <dsp:sp modelId="{426F6C9F-C3D0-4B5A-9D89-CEDB3490DE96}">
      <dsp:nvSpPr>
        <dsp:cNvPr id="0" name=""/>
        <dsp:cNvSpPr/>
      </dsp:nvSpPr>
      <dsp:spPr>
        <a:xfrm>
          <a:off x="751602" y="203547"/>
          <a:ext cx="935484" cy="374193"/>
        </a:xfrm>
        <a:prstGeom prst="chevron">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養成カリキュラムの検討</a:t>
          </a:r>
        </a:p>
      </dsp:txBody>
      <dsp:txXfrm>
        <a:off x="938699" y="203547"/>
        <a:ext cx="561291" cy="374193"/>
      </dsp:txXfrm>
    </dsp:sp>
    <dsp:sp modelId="{A2D690E3-FF26-4D8D-8F1C-0B5FFA063FFE}">
      <dsp:nvSpPr>
        <dsp:cNvPr id="0" name=""/>
        <dsp:cNvSpPr/>
      </dsp:nvSpPr>
      <dsp:spPr>
        <a:xfrm>
          <a:off x="1499990" y="203547"/>
          <a:ext cx="935484" cy="374193"/>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学習目標の分析</a:t>
          </a:r>
          <a:endParaRPr kumimoji="1" lang="en-US" altLang="ja-JP" sz="600" b="1" kern="1200" dirty="0">
            <a:latin typeface="+mj-ea"/>
            <a:ea typeface="+mj-ea"/>
          </a:endParaRPr>
        </a:p>
      </dsp:txBody>
      <dsp:txXfrm>
        <a:off x="1687087" y="203547"/>
        <a:ext cx="561291" cy="374193"/>
      </dsp:txXfrm>
    </dsp:sp>
    <dsp:sp modelId="{E4CC89CE-353D-4E88-84CB-8E1CFB58ABF9}">
      <dsp:nvSpPr>
        <dsp:cNvPr id="0" name=""/>
        <dsp:cNvSpPr/>
      </dsp:nvSpPr>
      <dsp:spPr>
        <a:xfrm>
          <a:off x="2224833" y="205223"/>
          <a:ext cx="935484" cy="374193"/>
        </a:xfrm>
        <a:prstGeom prst="chevron">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キャリアステージに対応した資質能力の検討</a:t>
          </a:r>
          <a:endParaRPr kumimoji="1" lang="en-US" altLang="ja-JP" sz="600" b="1" kern="1200" dirty="0">
            <a:latin typeface="+mj-ea"/>
            <a:ea typeface="+mj-ea"/>
          </a:endParaRPr>
        </a:p>
      </dsp:txBody>
      <dsp:txXfrm>
        <a:off x="2411930" y="205223"/>
        <a:ext cx="561291" cy="374193"/>
      </dsp:txXfrm>
    </dsp:sp>
    <dsp:sp modelId="{05EABC1A-CF2B-4A9D-BE78-6A5BA8CB4F72}">
      <dsp:nvSpPr>
        <dsp:cNvPr id="0" name=""/>
        <dsp:cNvSpPr/>
      </dsp:nvSpPr>
      <dsp:spPr>
        <a:xfrm>
          <a:off x="2996766" y="203547"/>
          <a:ext cx="935484" cy="374193"/>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養成カリキュラムの構造化</a:t>
          </a:r>
          <a:endParaRPr kumimoji="1" lang="en-US" altLang="ja-JP" sz="600" b="1" kern="1200" dirty="0">
            <a:latin typeface="+mj-ea"/>
            <a:ea typeface="+mj-ea"/>
          </a:endParaRPr>
        </a:p>
      </dsp:txBody>
      <dsp:txXfrm>
        <a:off x="3183863" y="203547"/>
        <a:ext cx="561291" cy="374193"/>
      </dsp:txXfrm>
    </dsp:sp>
    <dsp:sp modelId="{E52F3EBE-2C06-4CDF-8CE2-168AA8FFF9D8}">
      <dsp:nvSpPr>
        <dsp:cNvPr id="0" name=""/>
        <dsp:cNvSpPr/>
      </dsp:nvSpPr>
      <dsp:spPr>
        <a:xfrm>
          <a:off x="3745153" y="203547"/>
          <a:ext cx="935484" cy="374193"/>
        </a:xfrm>
        <a:prstGeom prst="chevron">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幼児教育デジタルアーカイブ</a:t>
          </a:r>
        </a:p>
      </dsp:txBody>
      <dsp:txXfrm>
        <a:off x="3932250" y="203547"/>
        <a:ext cx="561291" cy="374193"/>
      </dsp:txXfrm>
    </dsp:sp>
    <dsp:sp modelId="{7FE44029-B0B4-4203-B1A4-CE6E59FE60AA}">
      <dsp:nvSpPr>
        <dsp:cNvPr id="0" name=""/>
        <dsp:cNvSpPr/>
      </dsp:nvSpPr>
      <dsp:spPr>
        <a:xfrm>
          <a:off x="4493541" y="203547"/>
          <a:ext cx="935484" cy="374193"/>
        </a:xfrm>
        <a:prstGeom prst="chevr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テキストの作成</a:t>
          </a:r>
          <a:endParaRPr kumimoji="1" lang="en-US" altLang="ja-JP" sz="600" b="1" kern="1200" dirty="0">
            <a:latin typeface="+mj-ea"/>
            <a:ea typeface="+mj-ea"/>
          </a:endParaRPr>
        </a:p>
      </dsp:txBody>
      <dsp:txXfrm>
        <a:off x="4680638" y="203547"/>
        <a:ext cx="561291" cy="374193"/>
      </dsp:txXfrm>
    </dsp:sp>
    <dsp:sp modelId="{ACB63468-B11D-4B69-B94C-083BE31B219D}">
      <dsp:nvSpPr>
        <dsp:cNvPr id="0" name=""/>
        <dsp:cNvSpPr/>
      </dsp:nvSpPr>
      <dsp:spPr>
        <a:xfrm>
          <a:off x="5241929" y="203547"/>
          <a:ext cx="935484" cy="374193"/>
        </a:xfrm>
        <a:prstGeom prst="chevron">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600" b="1" kern="1200" dirty="0">
              <a:latin typeface="+mj-ea"/>
              <a:ea typeface="+mj-ea"/>
            </a:rPr>
            <a:t>E-Learning</a:t>
          </a:r>
          <a:r>
            <a:rPr kumimoji="1" lang="ja-JP" altLang="en-US" sz="600" b="1" kern="1200" dirty="0">
              <a:latin typeface="+mj-ea"/>
              <a:ea typeface="+mj-ea"/>
            </a:rPr>
            <a:t>教材の作成</a:t>
          </a:r>
          <a:endParaRPr kumimoji="1" lang="en-US" altLang="ja-JP" sz="600" b="1" kern="1200" dirty="0">
            <a:latin typeface="+mj-ea"/>
            <a:ea typeface="+mj-ea"/>
          </a:endParaRPr>
        </a:p>
      </dsp:txBody>
      <dsp:txXfrm>
        <a:off x="5429026" y="203547"/>
        <a:ext cx="561291" cy="374193"/>
      </dsp:txXfrm>
    </dsp:sp>
    <dsp:sp modelId="{2C35C5CC-988E-4AB1-80D9-CAD5BEF183F9}">
      <dsp:nvSpPr>
        <dsp:cNvPr id="0" name=""/>
        <dsp:cNvSpPr/>
      </dsp:nvSpPr>
      <dsp:spPr>
        <a:xfrm>
          <a:off x="5990317" y="203547"/>
          <a:ext cx="935484" cy="37419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報告書の作成</a:t>
          </a:r>
          <a:endParaRPr kumimoji="1" lang="en-US" altLang="ja-JP" sz="600" b="1" kern="1200" dirty="0">
            <a:latin typeface="+mj-ea"/>
            <a:ea typeface="+mj-ea"/>
          </a:endParaRPr>
        </a:p>
      </dsp:txBody>
      <dsp:txXfrm>
        <a:off x="6177414" y="203547"/>
        <a:ext cx="561291" cy="374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6AE34-2216-40A3-B891-26B4540D6676}">
      <dsp:nvSpPr>
        <dsp:cNvPr id="0" name=""/>
        <dsp:cNvSpPr/>
      </dsp:nvSpPr>
      <dsp:spPr>
        <a:xfrm>
          <a:off x="3214" y="203547"/>
          <a:ext cx="935484" cy="37419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企画書の立案</a:t>
          </a:r>
        </a:p>
      </dsp:txBody>
      <dsp:txXfrm>
        <a:off x="3214" y="203547"/>
        <a:ext cx="841936" cy="374193"/>
      </dsp:txXfrm>
    </dsp:sp>
    <dsp:sp modelId="{426F6C9F-C3D0-4B5A-9D89-CEDB3490DE96}">
      <dsp:nvSpPr>
        <dsp:cNvPr id="0" name=""/>
        <dsp:cNvSpPr/>
      </dsp:nvSpPr>
      <dsp:spPr>
        <a:xfrm>
          <a:off x="751602" y="203547"/>
          <a:ext cx="935484" cy="374193"/>
        </a:xfrm>
        <a:prstGeom prst="chevron">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養成カリキュラムの検討</a:t>
          </a:r>
        </a:p>
      </dsp:txBody>
      <dsp:txXfrm>
        <a:off x="938699" y="203547"/>
        <a:ext cx="561291" cy="374193"/>
      </dsp:txXfrm>
    </dsp:sp>
    <dsp:sp modelId="{A2D690E3-FF26-4D8D-8F1C-0B5FFA063FFE}">
      <dsp:nvSpPr>
        <dsp:cNvPr id="0" name=""/>
        <dsp:cNvSpPr/>
      </dsp:nvSpPr>
      <dsp:spPr>
        <a:xfrm>
          <a:off x="1499990" y="203547"/>
          <a:ext cx="935484" cy="374193"/>
        </a:xfrm>
        <a:prstGeom prst="chevron">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学習目標の分析</a:t>
          </a:r>
          <a:endParaRPr kumimoji="1" lang="en-US" altLang="ja-JP" sz="600" b="1" kern="1200" dirty="0">
            <a:latin typeface="+mj-ea"/>
            <a:ea typeface="+mj-ea"/>
          </a:endParaRPr>
        </a:p>
      </dsp:txBody>
      <dsp:txXfrm>
        <a:off x="1687087" y="203547"/>
        <a:ext cx="561291" cy="374193"/>
      </dsp:txXfrm>
    </dsp:sp>
    <dsp:sp modelId="{E4CC89CE-353D-4E88-84CB-8E1CFB58ABF9}">
      <dsp:nvSpPr>
        <dsp:cNvPr id="0" name=""/>
        <dsp:cNvSpPr/>
      </dsp:nvSpPr>
      <dsp:spPr>
        <a:xfrm>
          <a:off x="2224833" y="205223"/>
          <a:ext cx="935484" cy="374193"/>
        </a:xfrm>
        <a:prstGeom prst="chevron">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キャリアステージに対応した資質能力の検討</a:t>
          </a:r>
          <a:endParaRPr kumimoji="1" lang="en-US" altLang="ja-JP" sz="600" b="1" kern="1200" dirty="0">
            <a:latin typeface="+mj-ea"/>
            <a:ea typeface="+mj-ea"/>
          </a:endParaRPr>
        </a:p>
      </dsp:txBody>
      <dsp:txXfrm>
        <a:off x="2411930" y="205223"/>
        <a:ext cx="561291" cy="374193"/>
      </dsp:txXfrm>
    </dsp:sp>
    <dsp:sp modelId="{05EABC1A-CF2B-4A9D-BE78-6A5BA8CB4F72}">
      <dsp:nvSpPr>
        <dsp:cNvPr id="0" name=""/>
        <dsp:cNvSpPr/>
      </dsp:nvSpPr>
      <dsp:spPr>
        <a:xfrm>
          <a:off x="2996766" y="203547"/>
          <a:ext cx="935484" cy="374193"/>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養成カリキュラムの構造化</a:t>
          </a:r>
          <a:endParaRPr kumimoji="1" lang="en-US" altLang="ja-JP" sz="600" b="1" kern="1200" dirty="0">
            <a:latin typeface="+mj-ea"/>
            <a:ea typeface="+mj-ea"/>
          </a:endParaRPr>
        </a:p>
      </dsp:txBody>
      <dsp:txXfrm>
        <a:off x="3183863" y="203547"/>
        <a:ext cx="561291" cy="374193"/>
      </dsp:txXfrm>
    </dsp:sp>
    <dsp:sp modelId="{E52F3EBE-2C06-4CDF-8CE2-168AA8FFF9D8}">
      <dsp:nvSpPr>
        <dsp:cNvPr id="0" name=""/>
        <dsp:cNvSpPr/>
      </dsp:nvSpPr>
      <dsp:spPr>
        <a:xfrm>
          <a:off x="3745153" y="203547"/>
          <a:ext cx="935484" cy="374193"/>
        </a:xfrm>
        <a:prstGeom prst="chevron">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幼児教育デジタルアーカイブ</a:t>
          </a:r>
        </a:p>
      </dsp:txBody>
      <dsp:txXfrm>
        <a:off x="3932250" y="203547"/>
        <a:ext cx="561291" cy="374193"/>
      </dsp:txXfrm>
    </dsp:sp>
    <dsp:sp modelId="{7FE44029-B0B4-4203-B1A4-CE6E59FE60AA}">
      <dsp:nvSpPr>
        <dsp:cNvPr id="0" name=""/>
        <dsp:cNvSpPr/>
      </dsp:nvSpPr>
      <dsp:spPr>
        <a:xfrm>
          <a:off x="4493541" y="203547"/>
          <a:ext cx="935484" cy="374193"/>
        </a:xfrm>
        <a:prstGeom prst="chevron">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テキストの作成</a:t>
          </a:r>
          <a:endParaRPr kumimoji="1" lang="en-US" altLang="ja-JP" sz="600" b="1" kern="1200" dirty="0">
            <a:latin typeface="+mj-ea"/>
            <a:ea typeface="+mj-ea"/>
          </a:endParaRPr>
        </a:p>
      </dsp:txBody>
      <dsp:txXfrm>
        <a:off x="4680638" y="203547"/>
        <a:ext cx="561291" cy="374193"/>
      </dsp:txXfrm>
    </dsp:sp>
    <dsp:sp modelId="{ACB63468-B11D-4B69-B94C-083BE31B219D}">
      <dsp:nvSpPr>
        <dsp:cNvPr id="0" name=""/>
        <dsp:cNvSpPr/>
      </dsp:nvSpPr>
      <dsp:spPr>
        <a:xfrm>
          <a:off x="5241929" y="203547"/>
          <a:ext cx="935484" cy="374193"/>
        </a:xfrm>
        <a:prstGeom prst="chevron">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600" b="1" kern="1200" dirty="0">
              <a:latin typeface="+mj-ea"/>
              <a:ea typeface="+mj-ea"/>
            </a:rPr>
            <a:t>E-Learning</a:t>
          </a:r>
          <a:r>
            <a:rPr kumimoji="1" lang="ja-JP" altLang="en-US" sz="600" b="1" kern="1200" dirty="0">
              <a:latin typeface="+mj-ea"/>
              <a:ea typeface="+mj-ea"/>
            </a:rPr>
            <a:t>教材の作成</a:t>
          </a:r>
          <a:endParaRPr kumimoji="1" lang="en-US" altLang="ja-JP" sz="600" b="1" kern="1200" dirty="0">
            <a:latin typeface="+mj-ea"/>
            <a:ea typeface="+mj-ea"/>
          </a:endParaRPr>
        </a:p>
      </dsp:txBody>
      <dsp:txXfrm>
        <a:off x="5429026" y="203547"/>
        <a:ext cx="561291" cy="374193"/>
      </dsp:txXfrm>
    </dsp:sp>
    <dsp:sp modelId="{2C35C5CC-988E-4AB1-80D9-CAD5BEF183F9}">
      <dsp:nvSpPr>
        <dsp:cNvPr id="0" name=""/>
        <dsp:cNvSpPr/>
      </dsp:nvSpPr>
      <dsp:spPr>
        <a:xfrm>
          <a:off x="5990317" y="203547"/>
          <a:ext cx="935484" cy="374193"/>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報告書の作成</a:t>
          </a:r>
          <a:endParaRPr kumimoji="1" lang="en-US" altLang="ja-JP" sz="600" b="1" kern="1200" dirty="0">
            <a:latin typeface="+mj-ea"/>
            <a:ea typeface="+mj-ea"/>
          </a:endParaRPr>
        </a:p>
      </dsp:txBody>
      <dsp:txXfrm>
        <a:off x="6177414" y="203547"/>
        <a:ext cx="561291" cy="37419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2070093-D07A-40DB-83A6-6223F8551B5B}" type="datetimeFigureOut">
              <a:rPr kumimoji="1" lang="ja-JP" altLang="en-US" smtClean="0"/>
              <a:t>2021/12/21</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E9E1F29-86C7-42D6-BA06-D44433CD60CC}" type="slidenum">
              <a:rPr kumimoji="1" lang="ja-JP" altLang="en-US" smtClean="0"/>
              <a:t>‹#›</a:t>
            </a:fld>
            <a:endParaRPr kumimoji="1" lang="ja-JP" altLang="en-US"/>
          </a:p>
        </p:txBody>
      </p:sp>
    </p:spTree>
    <p:extLst>
      <p:ext uri="{BB962C8B-B14F-4D97-AF65-F5344CB8AC3E}">
        <p14:creationId xmlns:p14="http://schemas.microsoft.com/office/powerpoint/2010/main" val="10002945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9E1F29-86C7-42D6-BA06-D44433CD60CC}" type="slidenum">
              <a:rPr kumimoji="1" lang="ja-JP" altLang="en-US" smtClean="0"/>
              <a:t>12</a:t>
            </a:fld>
            <a:endParaRPr kumimoji="1" lang="ja-JP" altLang="en-US"/>
          </a:p>
        </p:txBody>
      </p:sp>
    </p:spTree>
    <p:extLst>
      <p:ext uri="{BB962C8B-B14F-4D97-AF65-F5344CB8AC3E}">
        <p14:creationId xmlns:p14="http://schemas.microsoft.com/office/powerpoint/2010/main" val="303820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067A014-DAFC-4FB1-8C28-FF98C42808D9}" type="datetime1">
              <a:rPr kumimoji="1" lang="ja-JP" altLang="en-US" smtClean="0"/>
              <a:t>2021/12/21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34945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8C321E8-F4E3-4E09-8D69-6481E644FBB8}" type="datetime1">
              <a:rPr kumimoji="1" lang="ja-JP" altLang="en-US" smtClean="0"/>
              <a:t>2021/12/21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09490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28CAD6-BA71-45EC-909F-F3148340FAE2}" type="datetime1">
              <a:rPr kumimoji="1" lang="ja-JP" altLang="en-US" smtClean="0"/>
              <a:t>2021/12/21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3339019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933B643-AE7E-48F5-B74D-A142E477606E}" type="datetime1">
              <a:rPr kumimoji="1" lang="ja-JP" altLang="en-US" smtClean="0"/>
              <a:t>2021/12/21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5695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12CACEB-718E-4C7B-8465-2B1EF1C2F516}" type="datetime1">
              <a:rPr kumimoji="1" lang="ja-JP" altLang="en-US" smtClean="0"/>
              <a:t>2021/12/21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3450670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122F5D0-59C5-4FD8-B9EC-3DA4EAC4037B}" type="datetime1">
              <a:rPr kumimoji="1" lang="ja-JP" altLang="en-US" smtClean="0"/>
              <a:t>2021/12/21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282841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AFF9540-4412-4D00-901E-048BEEDBDD6F}" type="datetime1">
              <a:rPr kumimoji="1" lang="ja-JP" altLang="en-US" smtClean="0"/>
              <a:t>2021/12/21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3718237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9C711FB-D41B-4053-B132-3199CB4B2902}" type="datetime1">
              <a:rPr kumimoji="1" lang="ja-JP" altLang="en-US" smtClean="0"/>
              <a:t>2021/12/21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126882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62623B-C2A5-433F-BD58-566CD4008C1D}" type="datetime1">
              <a:rPr kumimoji="1" lang="ja-JP" altLang="en-US" smtClean="0"/>
              <a:t>2021/12/21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9FE975-8D2D-47B0-BE21-F4B74D093569}" type="slidenum">
              <a:rPr kumimoji="1" lang="ja-JP" altLang="en-US" smtClean="0"/>
              <a:t>‹#›</a:t>
            </a:fld>
            <a:endParaRPr kumimoji="1" lang="ja-JP" altLang="en-US" dirty="0"/>
          </a:p>
        </p:txBody>
      </p:sp>
    </p:spTree>
    <p:extLst>
      <p:ext uri="{BB962C8B-B14F-4D97-AF65-F5344CB8AC3E}">
        <p14:creationId xmlns:p14="http://schemas.microsoft.com/office/powerpoint/2010/main" val="385676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EDECA66-77E3-4ACD-80BC-53D0A628AB47}" type="datetime1">
              <a:rPr kumimoji="1" lang="ja-JP" altLang="en-US" smtClean="0"/>
              <a:t>2021/12/21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294743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49C10E-4668-4AD0-B470-1153B07DBF86}" type="datetime1">
              <a:rPr kumimoji="1" lang="ja-JP" altLang="en-US" smtClean="0"/>
              <a:t>2021/12/21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214633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43512-CC0B-420A-9F0B-F2D3228099AE}" type="datetime1">
              <a:rPr kumimoji="1" lang="ja-JP" altLang="en-US" smtClean="0"/>
              <a:t>2021/12/21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FE975-8D2D-47B0-BE21-F4B74D093569}" type="slidenum">
              <a:rPr kumimoji="1" lang="ja-JP" altLang="en-US" smtClean="0"/>
              <a:t>‹#›</a:t>
            </a:fld>
            <a:endParaRPr kumimoji="1" lang="ja-JP" altLang="en-US"/>
          </a:p>
        </p:txBody>
      </p:sp>
    </p:spTree>
    <p:extLst>
      <p:ext uri="{BB962C8B-B14F-4D97-AF65-F5344CB8AC3E}">
        <p14:creationId xmlns:p14="http://schemas.microsoft.com/office/powerpoint/2010/main" val="412263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igitalarchiveproject.jp/information/%e6%95%99%e8%82%b2%e6%83%85%e5%a0%b1%e7%a0%94%e7%a9%b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igitalarchiveproject.jp/information/%e5%b9%bc%e7%a8%9a%e5%9c%92%e6%95%99%e8%ab%ad%e5%85%8d%e8%a8%b1%e6%b3%95%e8%aa%8d%e5%ae%9a%e8%ac%9b%e7%bf%92%e7%ad%89%e3%81%ae%e5%9c%a8%e3%82%8a%e6%96%b9%e3%81%ab%e9%96%a2%e3%81%99%e3%82%8b%e8%aa%bf/" TargetMode="Externa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cs.google.com/forms/d/1C8vk0gMq9pWYC891msJAXTdtd76AmHFV4jYjb-V8tGo/edit"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403812"/>
            <a:ext cx="7772400" cy="1695013"/>
          </a:xfrm>
          <a:solidFill>
            <a:schemeClr val="tx2">
              <a:lumMod val="50000"/>
            </a:schemeClr>
          </a:solidFill>
        </p:spPr>
        <p:txBody>
          <a:bodyPr>
            <a:normAutofit/>
          </a:bodyPr>
          <a:lstStyle/>
          <a:p>
            <a:r>
              <a:rPr lang="ja-JP" altLang="en-US" dirty="0">
                <a:solidFill>
                  <a:schemeClr val="bg1"/>
                </a:solidFill>
                <a:latin typeface="メイリオ" panose="020B0604030504040204" pitchFamily="50" charset="-128"/>
                <a:ea typeface="メイリオ" panose="020B0604030504040204" pitchFamily="50" charset="-128"/>
              </a:rPr>
              <a:t>幼稚園教諭免許法認定講習等の在り方に関する調査研究</a:t>
            </a:r>
            <a:endParaRPr kumimoji="1" lang="ja-JP" altLang="en-US" dirty="0">
              <a:solidFill>
                <a:schemeClr val="bg1"/>
              </a:solidFill>
              <a:latin typeface="メイリオ" panose="020B0604030504040204" pitchFamily="50" charset="-128"/>
              <a:ea typeface="メイリオ" panose="020B0604030504040204" pitchFamily="50" charset="-128"/>
            </a:endParaRPr>
          </a:p>
        </p:txBody>
      </p:sp>
      <p:sp>
        <p:nvSpPr>
          <p:cNvPr id="3" name="サブタイトル 2"/>
          <p:cNvSpPr>
            <a:spLocks noGrp="1"/>
          </p:cNvSpPr>
          <p:nvPr>
            <p:ph type="subTitle" idx="1"/>
          </p:nvPr>
        </p:nvSpPr>
        <p:spPr>
          <a:xfrm>
            <a:off x="1371600" y="3789040"/>
            <a:ext cx="6400800" cy="838944"/>
          </a:xfrm>
        </p:spPr>
        <p:txBody>
          <a:bodyPr>
            <a:noAutofit/>
          </a:bodyPr>
          <a:lstStyle/>
          <a:p>
            <a:r>
              <a:rPr lang="ja-JP" altLang="en-US" sz="2000" dirty="0">
                <a:solidFill>
                  <a:srgbClr val="002060"/>
                </a:solidFill>
                <a:latin typeface="メイリオ" panose="020B0604030504040204" pitchFamily="50" charset="-128"/>
                <a:ea typeface="メイリオ" panose="020B0604030504040204" pitchFamily="50" charset="-128"/>
              </a:rPr>
              <a:t>～　幼児教育の新たなキャリアである幼児教育コーディネータの養成カリキュラムの開発・試行　～</a:t>
            </a:r>
            <a:endParaRPr kumimoji="1" lang="ja-JP" altLang="en-US" sz="2000"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699792" y="5661248"/>
            <a:ext cx="3888432" cy="369332"/>
          </a:xfrm>
          <a:prstGeom prst="rect">
            <a:avLst/>
          </a:prstGeom>
          <a:noFill/>
        </p:spPr>
        <p:txBody>
          <a:bodyPr wrap="square" rtlCol="0">
            <a:spAutoFit/>
          </a:bodyPr>
          <a:lstStyle/>
          <a:p>
            <a:r>
              <a:rPr kumimoji="1" lang="ja-JP" altLang="en-US" b="1" dirty="0">
                <a:solidFill>
                  <a:schemeClr val="tx2">
                    <a:lumMod val="50000"/>
                  </a:schemeClr>
                </a:solidFill>
                <a:latin typeface="AR P隷書体M04" panose="03000600000000000000" pitchFamily="66" charset="-128"/>
                <a:ea typeface="AR P隷書体M04" panose="03000600000000000000" pitchFamily="66" charset="-128"/>
              </a:rPr>
              <a:t>岐阜女子大学・沖縄女子短期大学</a:t>
            </a:r>
          </a:p>
        </p:txBody>
      </p:sp>
      <p:sp>
        <p:nvSpPr>
          <p:cNvPr id="5" name="テキスト ボックス 4"/>
          <p:cNvSpPr txBox="1"/>
          <p:nvPr/>
        </p:nvSpPr>
        <p:spPr>
          <a:xfrm>
            <a:off x="8316416" y="116632"/>
            <a:ext cx="789856" cy="253916"/>
          </a:xfrm>
          <a:prstGeom prst="rect">
            <a:avLst/>
          </a:prstGeom>
          <a:noFill/>
        </p:spPr>
        <p:txBody>
          <a:bodyPr wrap="square" rtlCol="0">
            <a:spAutoFit/>
          </a:bodyPr>
          <a:lstStyle/>
          <a:p>
            <a:r>
              <a:rPr kumimoji="1" lang="en-US" altLang="ja-JP" sz="1050" dirty="0"/>
              <a:t>20211123</a:t>
            </a:r>
            <a:endParaRPr kumimoji="1" lang="ja-JP" altLang="en-US" sz="1050" dirty="0"/>
          </a:p>
        </p:txBody>
      </p:sp>
      <p:pic>
        <p:nvPicPr>
          <p:cNvPr id="6" name="図 5" descr="[無料イラスト] 英語を学ぶ小学生 - パブリックドメインQ：著作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5748" y="4725144"/>
            <a:ext cx="2232501" cy="1408956"/>
          </a:xfrm>
          <a:prstGeom prst="rect">
            <a:avLst/>
          </a:prstGeom>
        </p:spPr>
      </p:pic>
      <p:sp>
        <p:nvSpPr>
          <p:cNvPr id="8" name="スライド番号プレースホルダー 7"/>
          <p:cNvSpPr>
            <a:spLocks noGrp="1"/>
          </p:cNvSpPr>
          <p:nvPr>
            <p:ph type="sldNum" sz="quarter" idx="12"/>
          </p:nvPr>
        </p:nvSpPr>
        <p:spPr/>
        <p:txBody>
          <a:bodyPr/>
          <a:lstStyle/>
          <a:p>
            <a:fld id="{CE9FE975-8D2D-47B0-BE21-F4B74D093569}" type="slidenum">
              <a:rPr kumimoji="1" lang="ja-JP" altLang="en-US" sz="900" smtClean="0"/>
              <a:t>1</a:t>
            </a:fld>
            <a:endParaRPr kumimoji="1" lang="ja-JP" altLang="en-US" sz="900" dirty="0"/>
          </a:p>
        </p:txBody>
      </p:sp>
    </p:spTree>
    <p:extLst>
      <p:ext uri="{BB962C8B-B14F-4D97-AF65-F5344CB8AC3E}">
        <p14:creationId xmlns:p14="http://schemas.microsoft.com/office/powerpoint/2010/main" val="198034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t>幼児教育コーディネータの資質・能力の構造化　　　　　　　　　　　　　　　　　　　　　</a:t>
            </a:r>
            <a:endParaRPr kumimoji="1" lang="ja-JP" altLang="en-US" sz="1000" dirty="0"/>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4059870899"/>
              </p:ext>
            </p:extLst>
          </p:nvPr>
        </p:nvGraphicFramePr>
        <p:xfrm>
          <a:off x="308713" y="947332"/>
          <a:ext cx="8307784" cy="5079589"/>
        </p:xfrm>
        <a:graphic>
          <a:graphicData uri="http://schemas.openxmlformats.org/drawingml/2006/table">
            <a:tbl>
              <a:tblPr firstRow="1" bandRow="1">
                <a:tableStyleId>{5940675A-B579-460E-94D1-54222C63F5DA}</a:tableStyleId>
              </a:tblPr>
              <a:tblGrid>
                <a:gridCol w="1023874">
                  <a:extLst>
                    <a:ext uri="{9D8B030D-6E8A-4147-A177-3AD203B41FA5}">
                      <a16:colId xmlns:a16="http://schemas.microsoft.com/office/drawing/2014/main" val="3374882550"/>
                    </a:ext>
                  </a:extLst>
                </a:gridCol>
                <a:gridCol w="1023874">
                  <a:extLst>
                    <a:ext uri="{9D8B030D-6E8A-4147-A177-3AD203B41FA5}">
                      <a16:colId xmlns:a16="http://schemas.microsoft.com/office/drawing/2014/main" val="1849864097"/>
                    </a:ext>
                  </a:extLst>
                </a:gridCol>
                <a:gridCol w="6260036">
                  <a:extLst>
                    <a:ext uri="{9D8B030D-6E8A-4147-A177-3AD203B41FA5}">
                      <a16:colId xmlns:a16="http://schemas.microsoft.com/office/drawing/2014/main" val="1881016804"/>
                    </a:ext>
                  </a:extLst>
                </a:gridCol>
              </a:tblGrid>
              <a:tr h="365101">
                <a:tc gridSpan="2">
                  <a:txBody>
                    <a:bodyPr/>
                    <a:lstStyle/>
                    <a:p>
                      <a:pPr algn="ctr"/>
                      <a:r>
                        <a:rPr kumimoji="1" lang="ja-JP" altLang="en-US" sz="700" dirty="0">
                          <a:solidFill>
                            <a:schemeClr val="bg1"/>
                          </a:solidFill>
                          <a:latin typeface="+mn-ea"/>
                          <a:ea typeface="+mn-ea"/>
                        </a:rPr>
                        <a:t>資質・能力カテゴリー</a:t>
                      </a:r>
                    </a:p>
                  </a:txBody>
                  <a:tcPr anchor="ctr">
                    <a:solidFill>
                      <a:schemeClr val="accent1">
                        <a:lumMod val="50000"/>
                      </a:schemeClr>
                    </a:solidFill>
                  </a:tcPr>
                </a:tc>
                <a:tc hMerge="1">
                  <a:txBody>
                    <a:bodyPr/>
                    <a:lstStyle/>
                    <a:p>
                      <a:pPr algn="ct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700" dirty="0">
                          <a:solidFill>
                            <a:schemeClr val="bg1"/>
                          </a:solidFill>
                          <a:latin typeface="+mn-ea"/>
                          <a:ea typeface="+mn-ea"/>
                        </a:rPr>
                        <a:t>幼児教育コーディネータに必要な資質・能力</a:t>
                      </a:r>
                      <a:r>
                        <a:rPr kumimoji="1" lang="en-US" altLang="ja-JP" sz="700" dirty="0">
                          <a:solidFill>
                            <a:schemeClr val="bg1"/>
                          </a:solidFill>
                          <a:latin typeface="+mn-ea"/>
                          <a:ea typeface="+mn-ea"/>
                        </a:rPr>
                        <a:t>(</a:t>
                      </a:r>
                      <a:r>
                        <a:rPr kumimoji="1" lang="ja-JP" altLang="en-US" sz="700" dirty="0">
                          <a:solidFill>
                            <a:schemeClr val="bg1"/>
                          </a:solidFill>
                          <a:latin typeface="+mn-ea"/>
                          <a:ea typeface="+mn-ea"/>
                        </a:rPr>
                        <a:t>案）</a:t>
                      </a:r>
                    </a:p>
                  </a:txBody>
                  <a:tcPr anchor="ctr">
                    <a:solidFill>
                      <a:schemeClr val="accent1">
                        <a:lumMod val="50000"/>
                      </a:schemeClr>
                    </a:solidFill>
                  </a:tcPr>
                </a:tc>
                <a:extLst>
                  <a:ext uri="{0D108BD9-81ED-4DB2-BD59-A6C34878D82A}">
                    <a16:rowId xmlns:a16="http://schemas.microsoft.com/office/drawing/2014/main" val="301902340"/>
                  </a:ext>
                </a:extLst>
              </a:tr>
              <a:tr h="615171">
                <a:tc>
                  <a:txBody>
                    <a:bodyPr/>
                    <a:lstStyle/>
                    <a:p>
                      <a:r>
                        <a:rPr kumimoji="1" lang="ja-JP" altLang="en-US" sz="700" dirty="0">
                          <a:solidFill>
                            <a:schemeClr val="bg1"/>
                          </a:solidFill>
                          <a:latin typeface="+mn-ea"/>
                          <a:ea typeface="+mn-ea"/>
                        </a:rPr>
                        <a:t>保 　　　　　　　育</a:t>
                      </a:r>
                    </a:p>
                  </a:txBody>
                  <a:tcPr anchor="ctr">
                    <a:solidFill>
                      <a:schemeClr val="accent1">
                        <a:lumMod val="50000"/>
                      </a:schemeClr>
                    </a:solidFill>
                  </a:tcPr>
                </a:tc>
                <a:tc>
                  <a:txBody>
                    <a:bodyPr/>
                    <a:lstStyle/>
                    <a:p>
                      <a:r>
                        <a:rPr kumimoji="1" lang="ja-JP" altLang="en-US" sz="700" dirty="0">
                          <a:solidFill>
                            <a:schemeClr val="bg1"/>
                          </a:solidFill>
                          <a:latin typeface="+mn-ea"/>
                          <a:ea typeface="+mn-ea"/>
                        </a:rPr>
                        <a:t>保育構想</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保育実践</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評価改善</a:t>
                      </a:r>
                    </a:p>
                  </a:txBody>
                  <a:tcPr anchor="ctr">
                    <a:solidFill>
                      <a:schemeClr val="accent1">
                        <a:lumMod val="50000"/>
                      </a:schemeClr>
                    </a:solidFill>
                  </a:tcPr>
                </a:tc>
                <a:tc>
                  <a:txBody>
                    <a:bodyPr/>
                    <a:lstStyle/>
                    <a:p>
                      <a:endParaRPr kumimoji="1" lang="en-US" altLang="ja-JP" sz="700" dirty="0">
                        <a:latin typeface="+mn-ea"/>
                        <a:ea typeface="+mn-ea"/>
                      </a:endParaRPr>
                    </a:p>
                    <a:p>
                      <a:r>
                        <a:rPr kumimoji="1" lang="en-US" altLang="ja-JP" sz="700" dirty="0">
                          <a:latin typeface="+mn-ea"/>
                          <a:ea typeface="+mn-ea"/>
                        </a:rPr>
                        <a:t>(1)</a:t>
                      </a:r>
                      <a:r>
                        <a:rPr kumimoji="1" lang="ja-JP" altLang="en-US" sz="700" dirty="0">
                          <a:latin typeface="+mn-ea"/>
                          <a:ea typeface="+mn-ea"/>
                        </a:rPr>
                        <a:t>自園の課題、幼稚園教育要領の趣旨を踏まえた指導計画を作成し、他の教員に広めていくことができる。</a:t>
                      </a:r>
                      <a:endParaRPr kumimoji="1" lang="en-US" altLang="ja-JP" sz="700" dirty="0">
                        <a:latin typeface="+mn-ea"/>
                        <a:ea typeface="+mn-ea"/>
                      </a:endParaRPr>
                    </a:p>
                    <a:p>
                      <a:r>
                        <a:rPr kumimoji="1" lang="en-US" altLang="ja-JP" sz="700" dirty="0">
                          <a:latin typeface="+mn-ea"/>
                          <a:ea typeface="+mn-ea"/>
                        </a:rPr>
                        <a:t>(2)</a:t>
                      </a:r>
                      <a:r>
                        <a:rPr kumimoji="1" lang="ja-JP" altLang="en-US" sz="700" dirty="0">
                          <a:latin typeface="+mn-ea"/>
                          <a:ea typeface="+mn-ea"/>
                        </a:rPr>
                        <a:t>幼稚園教育要領の趣旨を踏まえ自園の課題の解決に努め、日常的な保育の改善に向けて研究体制を整えることができる。</a:t>
                      </a:r>
                      <a:endParaRPr kumimoji="1" lang="en-US" altLang="ja-JP" sz="700" dirty="0">
                        <a:latin typeface="+mn-ea"/>
                        <a:ea typeface="+mn-ea"/>
                      </a:endParaRPr>
                    </a:p>
                    <a:p>
                      <a:r>
                        <a:rPr kumimoji="1" lang="en-US" altLang="ja-JP" sz="700" dirty="0">
                          <a:latin typeface="+mn-ea"/>
                          <a:ea typeface="+mn-ea"/>
                        </a:rPr>
                        <a:t>(3)</a:t>
                      </a:r>
                      <a:r>
                        <a:rPr kumimoji="1" lang="ja-JP" altLang="en-US" sz="700" dirty="0">
                          <a:latin typeface="+mn-ea"/>
                          <a:ea typeface="+mn-ea"/>
                        </a:rPr>
                        <a:t>各領域等を総合的・一体的に扱う保育のモデルを示すなど、保育実践のリーダーとして指導方法を積極的に他の教員に広めていくことができる。</a:t>
                      </a:r>
                    </a:p>
                    <a:p>
                      <a:r>
                        <a:rPr kumimoji="1" lang="en-US" altLang="ja-JP" sz="700" dirty="0">
                          <a:latin typeface="+mn-ea"/>
                          <a:ea typeface="+mn-ea"/>
                        </a:rPr>
                        <a:t>(4)</a:t>
                      </a:r>
                      <a:r>
                        <a:rPr kumimoji="1" lang="ja-JP" altLang="en-US" sz="700" dirty="0">
                          <a:latin typeface="+mn-ea"/>
                          <a:ea typeface="+mn-ea"/>
                        </a:rPr>
                        <a:t>自園の課題を踏まえ人格形成の基礎を培う実践について、他の教員に伝えたり、適切に助言を行ったりすることができる。</a:t>
                      </a:r>
                      <a:endParaRPr kumimoji="1" lang="en-US" altLang="ja-JP" sz="700" dirty="0">
                        <a:latin typeface="+mn-ea"/>
                        <a:ea typeface="+mn-ea"/>
                      </a:endParaRPr>
                    </a:p>
                    <a:p>
                      <a:r>
                        <a:rPr kumimoji="1" lang="en-US" altLang="ja-JP" sz="700" dirty="0">
                          <a:latin typeface="+mn-ea"/>
                          <a:ea typeface="+mn-ea"/>
                        </a:rPr>
                        <a:t>(5)</a:t>
                      </a:r>
                      <a:r>
                        <a:rPr kumimoji="1" lang="ja-JP" altLang="en-US" sz="700" dirty="0">
                          <a:latin typeface="+mn-ea"/>
                          <a:ea typeface="+mn-ea"/>
                        </a:rPr>
                        <a:t>自園の保育力向上に向けた取組の課題を明らかにし、指導計画等の改善を行うことができる。</a:t>
                      </a:r>
                      <a:endParaRPr kumimoji="1" lang="en-US" altLang="ja-JP" sz="700" dirty="0">
                        <a:latin typeface="+mn-ea"/>
                        <a:ea typeface="+mn-ea"/>
                      </a:endParaRPr>
                    </a:p>
                    <a:p>
                      <a:r>
                        <a:rPr kumimoji="1" lang="en-US" altLang="ja-JP" sz="700" dirty="0">
                          <a:latin typeface="+mn-ea"/>
                          <a:ea typeface="+mn-ea"/>
                        </a:rPr>
                        <a:t>(6)</a:t>
                      </a:r>
                      <a:r>
                        <a:rPr kumimoji="1" lang="ja-JP" altLang="en-US" sz="700" dirty="0">
                          <a:latin typeface="+mn-ea"/>
                          <a:ea typeface="+mn-ea"/>
                        </a:rPr>
                        <a:t>他の教員に対して、保育実践の評価を生かした指導改善について、適切に助言を行うことができる。</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4051336827"/>
                  </a:ext>
                </a:extLst>
              </a:tr>
              <a:tr h="713249">
                <a:tc>
                  <a:txBody>
                    <a:bodyPr/>
                    <a:lstStyle/>
                    <a:p>
                      <a:r>
                        <a:rPr kumimoji="1" lang="ja-JP" altLang="en-US" sz="700" dirty="0">
                          <a:solidFill>
                            <a:schemeClr val="bg1"/>
                          </a:solidFill>
                          <a:latin typeface="+mn-ea"/>
                          <a:ea typeface="+mn-ea"/>
                        </a:rPr>
                        <a:t>教育環境の創造</a:t>
                      </a:r>
                    </a:p>
                  </a:txBody>
                  <a:tcPr anchor="ctr">
                    <a:solidFill>
                      <a:schemeClr val="accent1">
                        <a:lumMod val="50000"/>
                      </a:schemeClr>
                    </a:solidFill>
                  </a:tcPr>
                </a:tc>
                <a:tc>
                  <a:txBody>
                    <a:bodyPr/>
                    <a:lstStyle/>
                    <a:p>
                      <a:r>
                        <a:rPr kumimoji="1" lang="ja-JP" altLang="en-US" sz="700" dirty="0">
                          <a:solidFill>
                            <a:schemeClr val="bg1"/>
                          </a:solidFill>
                          <a:latin typeface="+mn-ea"/>
                          <a:ea typeface="+mn-ea"/>
                        </a:rPr>
                        <a:t>幼児理解</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生活の展開</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発達の課題</a:t>
                      </a:r>
                    </a:p>
                  </a:txBody>
                  <a:tcPr anchor="ctr">
                    <a:solidFill>
                      <a:schemeClr val="accent1">
                        <a:lumMod val="50000"/>
                      </a:schemeClr>
                    </a:solidFill>
                  </a:tcPr>
                </a:tc>
                <a:tc>
                  <a:txBody>
                    <a:bodyPr/>
                    <a:lstStyle/>
                    <a:p>
                      <a:endParaRPr kumimoji="1" lang="en-US" altLang="ja-JP" sz="700" dirty="0">
                        <a:latin typeface="+mn-ea"/>
                        <a:ea typeface="+mn-ea"/>
                      </a:endParaRPr>
                    </a:p>
                    <a:p>
                      <a:r>
                        <a:rPr kumimoji="1" lang="en-US" altLang="ja-JP" sz="700" dirty="0">
                          <a:latin typeface="+mn-ea"/>
                          <a:ea typeface="+mn-ea"/>
                        </a:rPr>
                        <a:t>(1)</a:t>
                      </a:r>
                      <a:r>
                        <a:rPr kumimoji="1" lang="ja-JP" altLang="en-US" sz="700" dirty="0">
                          <a:latin typeface="+mn-ea"/>
                          <a:ea typeface="+mn-ea"/>
                        </a:rPr>
                        <a:t>様々な情報に基づいて幼児一人一人を多面的・多角的に捉え、個性を生かす指導を行うことができる。</a:t>
                      </a:r>
                      <a:endParaRPr kumimoji="1" lang="en-US" altLang="ja-JP" sz="700" dirty="0">
                        <a:latin typeface="+mn-ea"/>
                        <a:ea typeface="+mn-ea"/>
                      </a:endParaRPr>
                    </a:p>
                    <a:p>
                      <a:r>
                        <a:rPr kumimoji="1" lang="en-US" altLang="ja-JP" sz="700" dirty="0">
                          <a:latin typeface="+mn-ea"/>
                          <a:ea typeface="+mn-ea"/>
                        </a:rPr>
                        <a:t>(2)</a:t>
                      </a:r>
                      <a:r>
                        <a:rPr kumimoji="1" lang="ja-JP" altLang="en-US" sz="700" dirty="0">
                          <a:latin typeface="+mn-ea"/>
                          <a:ea typeface="+mn-ea"/>
                        </a:rPr>
                        <a:t>継続的に幼児の言動を見届け、価値付ける指導を行ったり、幼児の捉え方について助言を行ったりすることができる。</a:t>
                      </a:r>
                      <a:endParaRPr kumimoji="1" lang="en-US" altLang="ja-JP" sz="700" dirty="0">
                        <a:latin typeface="+mn-ea"/>
                        <a:ea typeface="+mn-ea"/>
                      </a:endParaRPr>
                    </a:p>
                    <a:p>
                      <a:r>
                        <a:rPr kumimoji="1" lang="en-US" altLang="ja-JP" sz="700" dirty="0">
                          <a:latin typeface="+mn-ea"/>
                          <a:ea typeface="+mn-ea"/>
                        </a:rPr>
                        <a:t>(3)</a:t>
                      </a:r>
                      <a:r>
                        <a:rPr kumimoji="1" lang="ja-JP" altLang="en-US" sz="700" dirty="0">
                          <a:latin typeface="+mn-ea"/>
                          <a:ea typeface="+mn-ea"/>
                        </a:rPr>
                        <a:t>関係職員や保護者等と協力して、幼児の状況を共有し、組織を生かして指導方法を判断し迅速に対応することができる。</a:t>
                      </a:r>
                      <a:endParaRPr kumimoji="1" lang="en-US" altLang="ja-JP" sz="700" dirty="0">
                        <a:latin typeface="+mn-ea"/>
                        <a:ea typeface="+mn-ea"/>
                      </a:endParaRPr>
                    </a:p>
                    <a:p>
                      <a:r>
                        <a:rPr kumimoji="1" lang="en-US" altLang="ja-JP" sz="700" dirty="0">
                          <a:latin typeface="+mn-ea"/>
                          <a:ea typeface="+mn-ea"/>
                        </a:rPr>
                        <a:t>(4)</a:t>
                      </a:r>
                      <a:r>
                        <a:rPr kumimoji="1" lang="ja-JP" altLang="en-US" sz="700" dirty="0">
                          <a:latin typeface="+mn-ea"/>
                          <a:ea typeface="+mn-ea"/>
                        </a:rPr>
                        <a:t>幼児に対する指導を組織的・計画的に実践できるように、体制を整えるとともに問題の未然防止の取組を実践することができる。</a:t>
                      </a:r>
                      <a:endParaRPr kumimoji="1" lang="en-US" altLang="ja-JP" sz="700" dirty="0">
                        <a:latin typeface="+mn-ea"/>
                        <a:ea typeface="+mn-ea"/>
                      </a:endParaRPr>
                    </a:p>
                    <a:p>
                      <a:r>
                        <a:rPr kumimoji="1" lang="en-US" altLang="ja-JP" sz="700" dirty="0">
                          <a:latin typeface="+mn-ea"/>
                          <a:ea typeface="+mn-ea"/>
                        </a:rPr>
                        <a:t>(5)</a:t>
                      </a:r>
                      <a:r>
                        <a:rPr kumimoji="1" lang="ja-JP" altLang="en-US" sz="700" dirty="0">
                          <a:latin typeface="+mn-ea"/>
                          <a:ea typeface="+mn-ea"/>
                        </a:rPr>
                        <a:t>幼児の多様な発達の課題を明確にし、それに対応する方策を提案し、園の実践の基点となって実践することができる。</a:t>
                      </a:r>
                      <a:endParaRPr kumimoji="1" lang="en-US" altLang="ja-JP" sz="700" dirty="0">
                        <a:latin typeface="+mn-ea"/>
                        <a:ea typeface="+mn-ea"/>
                      </a:endParaRPr>
                    </a:p>
                    <a:p>
                      <a:r>
                        <a:rPr kumimoji="1" lang="en-US" altLang="ja-JP" sz="700" dirty="0">
                          <a:latin typeface="+mn-ea"/>
                          <a:ea typeface="+mn-ea"/>
                        </a:rPr>
                        <a:t>(6)</a:t>
                      </a:r>
                      <a:r>
                        <a:rPr kumimoji="1" lang="ja-JP" altLang="en-US" sz="700" dirty="0">
                          <a:latin typeface="+mn-ea"/>
                          <a:ea typeface="+mn-ea"/>
                        </a:rPr>
                        <a:t>幼児の多様な発達の課題に対する方策を明確にもち、モデルとなる実践を行うとともに、指導内容の改善に向けて助言を行うことができる。</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1744591619"/>
                  </a:ext>
                </a:extLst>
              </a:tr>
              <a:tr h="472440">
                <a:tc>
                  <a:txBody>
                    <a:bodyPr/>
                    <a:lstStyle/>
                    <a:p>
                      <a:r>
                        <a:rPr kumimoji="1" lang="ja-JP" altLang="en-US" sz="700" dirty="0">
                          <a:solidFill>
                            <a:schemeClr val="bg1"/>
                          </a:solidFill>
                          <a:latin typeface="+mn-ea"/>
                          <a:ea typeface="+mn-ea"/>
                        </a:rPr>
                        <a:t>経　営　分　掌</a:t>
                      </a:r>
                    </a:p>
                  </a:txBody>
                  <a:tcPr anchor="ctr">
                    <a:solidFill>
                      <a:schemeClr val="accent1">
                        <a:lumMod val="50000"/>
                      </a:schemeClr>
                    </a:solidFill>
                  </a:tcPr>
                </a:tc>
                <a:tc>
                  <a:txBody>
                    <a:bodyPr/>
                    <a:lstStyle/>
                    <a:p>
                      <a:r>
                        <a:rPr kumimoji="1" lang="ja-JP" altLang="en-US" sz="700" dirty="0">
                          <a:solidFill>
                            <a:schemeClr val="bg1"/>
                          </a:solidFill>
                          <a:latin typeface="+mn-ea"/>
                          <a:ea typeface="+mn-ea"/>
                        </a:rPr>
                        <a:t>学級・学年・園経営</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連携・協働</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危機管理</a:t>
                      </a:r>
                    </a:p>
                  </a:txBody>
                  <a:tcPr anchor="ctr">
                    <a:solidFill>
                      <a:schemeClr val="accent1">
                        <a:lumMod val="50000"/>
                      </a:schemeClr>
                    </a:solidFill>
                  </a:tcPr>
                </a:tc>
                <a:tc>
                  <a:txBody>
                    <a:bodyPr/>
                    <a:lstStyle/>
                    <a:p>
                      <a:endParaRPr kumimoji="1" lang="en-US" altLang="ja-JP" sz="700" dirty="0">
                        <a:latin typeface="+mn-ea"/>
                        <a:ea typeface="+mn-ea"/>
                      </a:endParaRPr>
                    </a:p>
                    <a:p>
                      <a:r>
                        <a:rPr kumimoji="1" lang="en-US" altLang="ja-JP" sz="700" dirty="0">
                          <a:latin typeface="+mn-ea"/>
                          <a:ea typeface="+mn-ea"/>
                        </a:rPr>
                        <a:t>(1)</a:t>
                      </a:r>
                      <a:r>
                        <a:rPr kumimoji="1" lang="ja-JP" altLang="en-US" sz="700" dirty="0">
                          <a:latin typeface="+mn-ea"/>
                          <a:ea typeface="+mn-ea"/>
                        </a:rPr>
                        <a:t>自園の分掌全般に関して理解を深め、組織を生かしながら各分掌を推進することができる。</a:t>
                      </a:r>
                      <a:endParaRPr kumimoji="1" lang="en-US" altLang="ja-JP" sz="700" dirty="0">
                        <a:latin typeface="+mn-ea"/>
                        <a:ea typeface="+mn-ea"/>
                      </a:endParaRPr>
                    </a:p>
                    <a:p>
                      <a:r>
                        <a:rPr kumimoji="1" lang="en-US" altLang="ja-JP" sz="700" dirty="0">
                          <a:latin typeface="+mn-ea"/>
                          <a:ea typeface="+mn-ea"/>
                        </a:rPr>
                        <a:t>(2)</a:t>
                      </a:r>
                      <a:r>
                        <a:rPr kumimoji="1" lang="ja-JP" altLang="en-US" sz="700" dirty="0">
                          <a:latin typeface="+mn-ea"/>
                          <a:ea typeface="+mn-ea"/>
                        </a:rPr>
                        <a:t>自園の教育目標具現に向けて、園の組織間の連絡・調整を行うとともに若手教員の育成をすることができる。</a:t>
                      </a:r>
                      <a:endParaRPr kumimoji="1" lang="en-US" altLang="ja-JP" sz="700" dirty="0">
                        <a:latin typeface="+mn-ea"/>
                        <a:ea typeface="+mn-ea"/>
                      </a:endParaRPr>
                    </a:p>
                    <a:p>
                      <a:r>
                        <a:rPr kumimoji="1" lang="en-US" altLang="ja-JP" sz="700" dirty="0">
                          <a:latin typeface="+mn-ea"/>
                          <a:ea typeface="+mn-ea"/>
                        </a:rPr>
                        <a:t>(3)</a:t>
                      </a:r>
                      <a:r>
                        <a:rPr kumimoji="1" lang="ja-JP" altLang="en-US" sz="700" dirty="0">
                          <a:latin typeface="+mn-ea"/>
                          <a:ea typeface="+mn-ea"/>
                        </a:rPr>
                        <a:t>他の教員等の取組状況を把握し、連絡・調整をしながら対応することができる。</a:t>
                      </a:r>
                      <a:endParaRPr kumimoji="1" lang="en-US" altLang="ja-JP" sz="700" dirty="0">
                        <a:latin typeface="+mn-ea"/>
                        <a:ea typeface="+mn-ea"/>
                      </a:endParaRPr>
                    </a:p>
                    <a:p>
                      <a:r>
                        <a:rPr kumimoji="1" lang="en-US" altLang="ja-JP" sz="700" dirty="0">
                          <a:latin typeface="+mn-ea"/>
                          <a:ea typeface="+mn-ea"/>
                        </a:rPr>
                        <a:t>(4)</a:t>
                      </a:r>
                      <a:r>
                        <a:rPr kumimoji="1" lang="ja-JP" altLang="en-US" sz="700" dirty="0">
                          <a:latin typeface="+mn-ea"/>
                          <a:ea typeface="+mn-ea"/>
                        </a:rPr>
                        <a:t>広い視野をもち、関係機関や保護者・地域等と連携し、組織を生かした対応をすることができる。</a:t>
                      </a:r>
                      <a:endParaRPr kumimoji="1" lang="en-US" altLang="ja-JP" sz="700" dirty="0">
                        <a:latin typeface="+mn-ea"/>
                        <a:ea typeface="+mn-ea"/>
                      </a:endParaRPr>
                    </a:p>
                    <a:p>
                      <a:r>
                        <a:rPr kumimoji="1" lang="en-US" altLang="ja-JP" sz="700" dirty="0">
                          <a:latin typeface="+mn-ea"/>
                          <a:ea typeface="+mn-ea"/>
                        </a:rPr>
                        <a:t>(5)</a:t>
                      </a:r>
                      <a:r>
                        <a:rPr kumimoji="1" lang="ja-JP" altLang="en-US" sz="700" dirty="0">
                          <a:latin typeface="+mn-ea"/>
                          <a:ea typeface="+mn-ea"/>
                        </a:rPr>
                        <a:t>関係機関や保護者・地域等と連携し、事故等の未然防止や発生時における迅速な対応を行うことができる。</a:t>
                      </a:r>
                      <a:endParaRPr kumimoji="1" lang="en-US" altLang="ja-JP" sz="700" dirty="0">
                        <a:latin typeface="+mn-ea"/>
                        <a:ea typeface="+mn-ea"/>
                      </a:endParaRPr>
                    </a:p>
                    <a:p>
                      <a:r>
                        <a:rPr kumimoji="1" lang="en-US" altLang="ja-JP" sz="700" dirty="0">
                          <a:latin typeface="+mn-ea"/>
                          <a:ea typeface="+mn-ea"/>
                        </a:rPr>
                        <a:t>(6)</a:t>
                      </a:r>
                      <a:r>
                        <a:rPr kumimoji="1" lang="ja-JP" altLang="en-US" sz="700" dirty="0">
                          <a:latin typeface="+mn-ea"/>
                          <a:ea typeface="+mn-ea"/>
                        </a:rPr>
                        <a:t>自園を取り巻く環境について、家庭・地域・関係機関との協力体制を整えるとともに、適切に対応することができる。</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2350661808"/>
                  </a:ext>
                </a:extLst>
              </a:tr>
              <a:tr h="236220">
                <a:tc gridSpan="2">
                  <a:txBody>
                    <a:bodyPr/>
                    <a:lstStyle/>
                    <a:p>
                      <a:r>
                        <a:rPr kumimoji="1" lang="ja-JP" altLang="en-US" sz="700" dirty="0">
                          <a:solidFill>
                            <a:schemeClr val="bg1"/>
                          </a:solidFill>
                          <a:latin typeface="+mn-ea"/>
                          <a:ea typeface="+mn-ea"/>
                        </a:rPr>
                        <a:t>特別な配慮や支援を必要とする幼児への対応</a:t>
                      </a:r>
                    </a:p>
                  </a:txBody>
                  <a:tcPr anchor="ctr">
                    <a:solidFill>
                      <a:schemeClr val="accent1">
                        <a:lumMod val="50000"/>
                      </a:schemeClr>
                    </a:solidFill>
                  </a:tcPr>
                </a:tc>
                <a:tc h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全校的な支援の充実に向け、職員の連携による指導の体制を整え、組織的・持続的な支援のために主体的に働きかけることができる。</a:t>
                      </a:r>
                      <a:endParaRPr kumimoji="1" lang="en-US" altLang="ja-JP" sz="700" dirty="0">
                        <a:latin typeface="+mn-ea"/>
                        <a:ea typeface="+mn-ea"/>
                      </a:endParaRPr>
                    </a:p>
                    <a:p>
                      <a:r>
                        <a:rPr kumimoji="1" lang="en-US" altLang="ja-JP" sz="700" dirty="0">
                          <a:latin typeface="+mn-ea"/>
                          <a:ea typeface="+mn-ea"/>
                        </a:rPr>
                        <a:t>(2)</a:t>
                      </a:r>
                      <a:r>
                        <a:rPr kumimoji="1" lang="ja-JP" altLang="en-US" sz="700" dirty="0">
                          <a:latin typeface="+mn-ea"/>
                          <a:ea typeface="+mn-ea"/>
                        </a:rPr>
                        <a:t>幼児児童生徒への一貫した教育支援を目指し、保護者や地域、関係機関と連携した支援体制の構築を推進することができる。</a:t>
                      </a:r>
                    </a:p>
                  </a:txBody>
                  <a:tcPr anchor="ctr">
                    <a:solidFill>
                      <a:schemeClr val="accent3">
                        <a:lumMod val="20000"/>
                        <a:lumOff val="80000"/>
                      </a:schemeClr>
                    </a:solidFill>
                  </a:tcPr>
                </a:tc>
                <a:extLst>
                  <a:ext uri="{0D108BD9-81ED-4DB2-BD59-A6C34878D82A}">
                    <a16:rowId xmlns:a16="http://schemas.microsoft.com/office/drawing/2014/main" val="4139846082"/>
                  </a:ext>
                </a:extLst>
              </a:tr>
              <a:tr h="236220">
                <a:tc gridSpan="2">
                  <a:txBody>
                    <a:bodyPr/>
                    <a:lstStyle/>
                    <a:p>
                      <a:r>
                        <a:rPr kumimoji="1" lang="en-US" altLang="ja-JP" sz="700" dirty="0">
                          <a:solidFill>
                            <a:schemeClr val="bg1"/>
                          </a:solidFill>
                          <a:latin typeface="+mn-ea"/>
                          <a:ea typeface="+mn-ea"/>
                        </a:rPr>
                        <a:t>ICT</a:t>
                      </a:r>
                      <a:r>
                        <a:rPr kumimoji="1" lang="ja-JP" altLang="en-US" sz="700" dirty="0">
                          <a:solidFill>
                            <a:schemeClr val="bg1"/>
                          </a:solidFill>
                          <a:latin typeface="+mn-ea"/>
                          <a:ea typeface="+mn-ea"/>
                        </a:rPr>
                        <a:t>や情報・教育データの利活用</a:t>
                      </a:r>
                    </a:p>
                  </a:txBody>
                  <a:tcPr anchor="ctr">
                    <a:solidFill>
                      <a:schemeClr val="accent1">
                        <a:lumMod val="50000"/>
                      </a:schemeClr>
                    </a:solidFill>
                  </a:tcPr>
                </a:tc>
                <a:tc h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自からの</a:t>
                      </a:r>
                      <a:r>
                        <a:rPr kumimoji="1" lang="en-US" altLang="ja-JP" sz="700" dirty="0">
                          <a:latin typeface="+mn-ea"/>
                          <a:ea typeface="+mn-ea"/>
                        </a:rPr>
                        <a:t>ICT</a:t>
                      </a:r>
                      <a:r>
                        <a:rPr kumimoji="1" lang="ja-JP" altLang="en-US" sz="700" dirty="0">
                          <a:latin typeface="+mn-ea"/>
                          <a:ea typeface="+mn-ea"/>
                        </a:rPr>
                        <a:t>活用指導力を高め、これまでの経験を踏まえた活用方法を提案したり、実践したりすることができる。</a:t>
                      </a:r>
                      <a:endParaRPr kumimoji="1" lang="en-US" altLang="ja-JP" sz="700" dirty="0">
                        <a:latin typeface="+mn-ea"/>
                        <a:ea typeface="+mn-ea"/>
                      </a:endParaRPr>
                    </a:p>
                    <a:p>
                      <a:r>
                        <a:rPr kumimoji="1" lang="en-US" altLang="ja-JP" sz="700" dirty="0">
                          <a:latin typeface="+mn-ea"/>
                          <a:ea typeface="+mn-ea"/>
                        </a:rPr>
                        <a:t>(2)</a:t>
                      </a:r>
                      <a:r>
                        <a:rPr kumimoji="1" lang="ja-JP" altLang="en-US" sz="700" dirty="0">
                          <a:latin typeface="+mn-ea"/>
                          <a:ea typeface="+mn-ea"/>
                        </a:rPr>
                        <a:t>自園の</a:t>
                      </a:r>
                      <a:r>
                        <a:rPr kumimoji="1" lang="en-US" altLang="ja-JP" sz="700" dirty="0">
                          <a:latin typeface="+mn-ea"/>
                          <a:ea typeface="+mn-ea"/>
                        </a:rPr>
                        <a:t>ICT</a:t>
                      </a:r>
                      <a:r>
                        <a:rPr kumimoji="1" lang="ja-JP" altLang="en-US" sz="700" dirty="0">
                          <a:latin typeface="+mn-ea"/>
                          <a:ea typeface="+mn-ea"/>
                        </a:rPr>
                        <a:t>や情報・教育データの活用を俯瞰的に捉え、組織的な課題を明確にし、解決に向けて働きかけることができる。</a:t>
                      </a:r>
                    </a:p>
                  </a:txBody>
                  <a:tcPr anchor="ctr">
                    <a:solidFill>
                      <a:schemeClr val="accent3">
                        <a:lumMod val="20000"/>
                        <a:lumOff val="80000"/>
                      </a:schemeClr>
                    </a:solidFill>
                  </a:tcPr>
                </a:tc>
                <a:extLst>
                  <a:ext uri="{0D108BD9-81ED-4DB2-BD59-A6C34878D82A}">
                    <a16:rowId xmlns:a16="http://schemas.microsoft.com/office/drawing/2014/main" val="356944269"/>
                  </a:ext>
                </a:extLst>
              </a:tr>
              <a:tr h="54635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bg1"/>
                          </a:solidFill>
                          <a:latin typeface="+mn-ea"/>
                          <a:ea typeface="+mn-ea"/>
                        </a:rPr>
                        <a:t>インストラクショナルデザイン指導力</a:t>
                      </a:r>
                    </a:p>
                  </a:txBody>
                  <a:tcPr anchor="ctr">
                    <a:solidFill>
                      <a:schemeClr val="accent1">
                        <a:lumMod val="50000"/>
                      </a:schemeClr>
                    </a:solidFill>
                  </a:tcPr>
                </a:tc>
                <a:tc>
                  <a:txBody>
                    <a:bodyPr/>
                    <a:lstStyle/>
                    <a:p>
                      <a:r>
                        <a:rPr kumimoji="1" lang="ja-JP" altLang="en-US" sz="700" dirty="0">
                          <a:solidFill>
                            <a:schemeClr val="bg1"/>
                          </a:solidFill>
                          <a:latin typeface="+mn-ea"/>
                          <a:ea typeface="+mn-ea"/>
                        </a:rPr>
                        <a:t>インストラクショナルデザイン</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研修成果の評価</a:t>
                      </a:r>
                      <a:endParaRPr kumimoji="1" lang="en-US" altLang="ja-JP" sz="700" dirty="0">
                        <a:solidFill>
                          <a:schemeClr val="bg1"/>
                        </a:solidFill>
                        <a:latin typeface="+mn-ea"/>
                        <a:ea typeface="+mn-ea"/>
                      </a:endParaRP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ワークショップ</a:t>
                      </a:r>
                      <a:endParaRPr kumimoji="1" lang="en-US" altLang="ja-JP" sz="700" dirty="0">
                        <a:solidFill>
                          <a:schemeClr val="bg1"/>
                        </a:solidFill>
                        <a:latin typeface="+mn-ea"/>
                        <a:ea typeface="+mn-ea"/>
                      </a:endParaRPr>
                    </a:p>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自分の学びをデザインすることの必要性について説明できる。</a:t>
                      </a:r>
                      <a:endParaRPr kumimoji="1" lang="en-US" altLang="ja-JP" sz="700" dirty="0">
                        <a:latin typeface="+mn-ea"/>
                        <a:ea typeface="+mn-ea"/>
                      </a:endParaRPr>
                    </a:p>
                    <a:p>
                      <a:r>
                        <a:rPr kumimoji="1" lang="en-US" altLang="ja-JP" sz="700" dirty="0">
                          <a:latin typeface="+mn-ea"/>
                          <a:ea typeface="+mn-ea"/>
                        </a:rPr>
                        <a:t>(2)</a:t>
                      </a:r>
                      <a:r>
                        <a:rPr kumimoji="1" lang="ja-JP" altLang="en-US" sz="700" dirty="0">
                          <a:latin typeface="+mn-ea"/>
                          <a:ea typeface="+mn-ea"/>
                        </a:rPr>
                        <a:t>インストラクショナルデザインの第</a:t>
                      </a:r>
                      <a:r>
                        <a:rPr kumimoji="1" lang="en-US" altLang="ja-JP" sz="700" dirty="0">
                          <a:latin typeface="+mn-ea"/>
                          <a:ea typeface="+mn-ea"/>
                        </a:rPr>
                        <a:t>1</a:t>
                      </a:r>
                      <a:r>
                        <a:rPr kumimoji="1" lang="ja-JP" altLang="en-US" sz="700" dirty="0">
                          <a:latin typeface="+mn-ea"/>
                          <a:ea typeface="+mn-ea"/>
                        </a:rPr>
                        <a:t>原理の観点から、現実に役立つ自分の学びを設計できる。</a:t>
                      </a:r>
                      <a:endParaRPr kumimoji="1" lang="en-US" altLang="ja-JP" sz="700" dirty="0">
                        <a:latin typeface="+mn-ea"/>
                        <a:ea typeface="+mn-ea"/>
                      </a:endParaRPr>
                    </a:p>
                    <a:p>
                      <a:r>
                        <a:rPr kumimoji="1" lang="en-US" altLang="ja-JP" sz="700" dirty="0">
                          <a:latin typeface="+mn-ea"/>
                          <a:ea typeface="+mn-ea"/>
                        </a:rPr>
                        <a:t>(3)e-Learning</a:t>
                      </a:r>
                      <a:r>
                        <a:rPr kumimoji="1" lang="ja-JP" altLang="en-US" sz="700" dirty="0">
                          <a:latin typeface="+mn-ea"/>
                          <a:ea typeface="+mn-ea"/>
                        </a:rPr>
                        <a:t>により学修がどのように支援されているかについて、研修以外の学習支援方法を含んで、事例を挙げながら説明できる。</a:t>
                      </a:r>
                      <a:endParaRPr kumimoji="1" lang="en-US" altLang="ja-JP" sz="700" dirty="0">
                        <a:latin typeface="+mn-ea"/>
                        <a:ea typeface="+mn-ea"/>
                      </a:endParaRPr>
                    </a:p>
                    <a:p>
                      <a:r>
                        <a:rPr kumimoji="1" lang="en-US" altLang="ja-JP" sz="700" dirty="0">
                          <a:latin typeface="+mn-ea"/>
                          <a:ea typeface="+mn-ea"/>
                        </a:rPr>
                        <a:t>(4)</a:t>
                      </a:r>
                      <a:r>
                        <a:rPr kumimoji="1" lang="ja-JP" altLang="en-US" sz="700" dirty="0">
                          <a:latin typeface="+mn-ea"/>
                          <a:ea typeface="+mn-ea"/>
                        </a:rPr>
                        <a:t>研修成果の評価をどのように行うか。研修が目指した学習目標に即して計画を具現化でき、研修の評価・改善を計画することができる。</a:t>
                      </a:r>
                      <a:endParaRPr kumimoji="1" lang="en-US" altLang="ja-JP" sz="700" dirty="0">
                        <a:latin typeface="+mn-ea"/>
                        <a:ea typeface="+mn-ea"/>
                      </a:endParaRPr>
                    </a:p>
                    <a:p>
                      <a:r>
                        <a:rPr kumimoji="1" lang="en-US" altLang="ja-JP" sz="700" dirty="0">
                          <a:latin typeface="+mn-ea"/>
                          <a:ea typeface="+mn-ea"/>
                        </a:rPr>
                        <a:t>(5)</a:t>
                      </a:r>
                      <a:r>
                        <a:rPr kumimoji="1" lang="ja-JP" altLang="en-US" sz="700" dirty="0">
                          <a:latin typeface="+mn-ea"/>
                          <a:ea typeface="+mn-ea"/>
                        </a:rPr>
                        <a:t>研修の学習目標に沿ったワークショップのデザインをすることができる。</a:t>
                      </a:r>
                    </a:p>
                  </a:txBody>
                  <a:tcPr anchor="ctr">
                    <a:solidFill>
                      <a:schemeClr val="accent5">
                        <a:lumMod val="20000"/>
                        <a:lumOff val="80000"/>
                      </a:schemeClr>
                    </a:solidFill>
                  </a:tcPr>
                </a:tc>
                <a:extLst>
                  <a:ext uri="{0D108BD9-81ED-4DB2-BD59-A6C34878D82A}">
                    <a16:rowId xmlns:a16="http://schemas.microsoft.com/office/drawing/2014/main" val="3142972939"/>
                  </a:ext>
                </a:extLst>
              </a:tr>
              <a:tr h="432048">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a:solidFill>
                            <a:schemeClr val="bg1"/>
                          </a:solidFill>
                          <a:latin typeface="+mn-ea"/>
                          <a:ea typeface="+mn-ea"/>
                        </a:rPr>
                        <a:t>教育リソース</a:t>
                      </a:r>
                    </a:p>
                  </a:txBody>
                  <a:tcPr anchor="ctr">
                    <a:solidFill>
                      <a:schemeClr val="accent1">
                        <a:lumMod val="50000"/>
                      </a:schemeClr>
                    </a:solidFill>
                  </a:tcPr>
                </a:tc>
                <a:tc>
                  <a:txBody>
                    <a:bodyPr/>
                    <a:lstStyle/>
                    <a:p>
                      <a:pPr marL="0" indent="0">
                        <a:buNone/>
                      </a:pPr>
                      <a:r>
                        <a:rPr kumimoji="1" lang="en-US" altLang="ja-JP" sz="700" dirty="0">
                          <a:latin typeface="+mn-ea"/>
                          <a:ea typeface="+mn-ea"/>
                        </a:rPr>
                        <a:t>(6)</a:t>
                      </a:r>
                      <a:r>
                        <a:rPr kumimoji="1" lang="ja-JP" altLang="en-US" sz="700" dirty="0">
                          <a:latin typeface="+mn-ea"/>
                          <a:ea typeface="+mn-ea"/>
                        </a:rPr>
                        <a:t>全ての子供たちの可能性を引き出す個別最適な学びと共同的な学びの実現にための教育資料のデジタルアーカイブの活用について事例を挙げて説明できる。</a:t>
                      </a:r>
                      <a:endParaRPr kumimoji="1" lang="en-US" altLang="ja-JP" sz="700" dirty="0">
                        <a:latin typeface="+mn-ea"/>
                        <a:ea typeface="+mn-ea"/>
                      </a:endParaRPr>
                    </a:p>
                  </a:txBody>
                  <a:tcPr anchor="ctr">
                    <a:solidFill>
                      <a:schemeClr val="accent5">
                        <a:lumMod val="20000"/>
                        <a:lumOff val="80000"/>
                      </a:schemeClr>
                    </a:solidFill>
                  </a:tcPr>
                </a:tc>
                <a:extLst>
                  <a:ext uri="{0D108BD9-81ED-4DB2-BD59-A6C34878D82A}">
                    <a16:rowId xmlns:a16="http://schemas.microsoft.com/office/drawing/2014/main" val="148549932"/>
                  </a:ext>
                </a:extLst>
              </a:tr>
            </a:tbl>
          </a:graphicData>
        </a:graphic>
      </p:graphicFrame>
      <p:sp>
        <p:nvSpPr>
          <p:cNvPr id="3" name="テキスト ボックス 2"/>
          <p:cNvSpPr txBox="1"/>
          <p:nvPr/>
        </p:nvSpPr>
        <p:spPr>
          <a:xfrm>
            <a:off x="5220072" y="514227"/>
            <a:ext cx="3489969" cy="307777"/>
          </a:xfrm>
          <a:prstGeom prst="rect">
            <a:avLst/>
          </a:prstGeom>
          <a:noFill/>
        </p:spPr>
        <p:txBody>
          <a:bodyPr wrap="square" rtlCol="0">
            <a:spAutoFit/>
          </a:bodyPr>
          <a:lstStyle/>
          <a:p>
            <a:r>
              <a:rPr lang="ja-JP" altLang="en-US" sz="700" dirty="0"/>
              <a:t>参考：岐阜県「教員のキャリアステージ」における資質の向上に関する指標　改訂版</a:t>
            </a:r>
            <a:r>
              <a:rPr lang="en-US" altLang="ja-JP" sz="700" dirty="0"/>
              <a:t>【</a:t>
            </a:r>
            <a:r>
              <a:rPr lang="ja-JP" altLang="en-US" sz="700" dirty="0"/>
              <a:t>幼稚園等</a:t>
            </a:r>
            <a:r>
              <a:rPr lang="en-US" altLang="ja-JP" sz="700" dirty="0"/>
              <a:t>】</a:t>
            </a:r>
            <a:r>
              <a:rPr lang="ja-JP" altLang="en-US" sz="700" dirty="0"/>
              <a:t>における</a:t>
            </a:r>
            <a:r>
              <a:rPr lang="en-US" altLang="ja-JP" sz="700" dirty="0"/>
              <a:t> 【</a:t>
            </a:r>
            <a:r>
              <a:rPr lang="ja-JP" altLang="en-US" sz="700" dirty="0"/>
              <a:t>資質充実期</a:t>
            </a:r>
            <a:r>
              <a:rPr lang="en-US" altLang="ja-JP" sz="700" dirty="0"/>
              <a:t>】</a:t>
            </a:r>
            <a:r>
              <a:rPr lang="ja-JP" altLang="en-US" sz="700" dirty="0"/>
              <a:t>並びに</a:t>
            </a:r>
            <a:r>
              <a:rPr lang="en-US" altLang="ja-JP" sz="700" dirty="0"/>
              <a:t>【</a:t>
            </a:r>
            <a:r>
              <a:rPr lang="ja-JP" altLang="en-US" sz="700" dirty="0"/>
              <a:t>資質貢献期</a:t>
            </a:r>
            <a:r>
              <a:rPr lang="en-US" altLang="ja-JP" sz="700" dirty="0"/>
              <a:t>】</a:t>
            </a:r>
            <a:r>
              <a:rPr lang="ja-JP" altLang="en-US" sz="700" dirty="0"/>
              <a:t>（令和</a:t>
            </a:r>
            <a:r>
              <a:rPr lang="en-US" altLang="ja-JP" sz="700" dirty="0"/>
              <a:t>3</a:t>
            </a:r>
            <a:r>
              <a:rPr lang="ja-JP" altLang="en-US" sz="700" dirty="0"/>
              <a:t>年</a:t>
            </a:r>
            <a:r>
              <a:rPr lang="en-US" altLang="ja-JP" sz="700" dirty="0"/>
              <a:t>10</a:t>
            </a:r>
            <a:r>
              <a:rPr lang="ja-JP" altLang="en-US" sz="700" dirty="0"/>
              <a:t>月）</a:t>
            </a:r>
            <a:endParaRPr kumimoji="1" lang="ja-JP" altLang="en-US" sz="700" dirty="0"/>
          </a:p>
        </p:txBody>
      </p:sp>
      <p:sp>
        <p:nvSpPr>
          <p:cNvPr id="5" name="テキスト ボックス 4"/>
          <p:cNvSpPr txBox="1"/>
          <p:nvPr/>
        </p:nvSpPr>
        <p:spPr>
          <a:xfrm>
            <a:off x="308713" y="6170372"/>
            <a:ext cx="5172969" cy="415498"/>
          </a:xfrm>
          <a:prstGeom prst="rect">
            <a:avLst/>
          </a:prstGeom>
          <a:noFill/>
        </p:spPr>
        <p:txBody>
          <a:bodyPr wrap="square" rtlCol="0">
            <a:spAutoFit/>
          </a:bodyPr>
          <a:lstStyle/>
          <a:p>
            <a:r>
              <a:rPr lang="en-US" altLang="ja-JP" sz="700" dirty="0"/>
              <a:t>※</a:t>
            </a:r>
            <a:r>
              <a:rPr lang="ja-JP" altLang="en-US" sz="700" dirty="0"/>
              <a:t>　インストラクショナルデザイン指導力：学習成果のエビデンスに基づく効果的な教育実践を幼児教育に普及できる指導力。</a:t>
            </a:r>
            <a:endParaRPr lang="en-US" altLang="ja-JP" sz="700" dirty="0"/>
          </a:p>
          <a:p>
            <a:r>
              <a:rPr lang="en-US" altLang="ja-JP" sz="700" dirty="0"/>
              <a:t>※</a:t>
            </a:r>
            <a:r>
              <a:rPr lang="ja-JP" altLang="en-US" sz="700" dirty="0"/>
              <a:t>　インストラクショナルデザインとは、「何を（</a:t>
            </a:r>
            <a:r>
              <a:rPr lang="en-US" altLang="ja-JP" sz="700" dirty="0"/>
              <a:t>What</a:t>
            </a:r>
            <a:r>
              <a:rPr lang="ja-JP" altLang="en-US" sz="700" dirty="0"/>
              <a:t>）できるようにするのか？」を明確にしたうえで、「どうやって（</a:t>
            </a:r>
            <a:r>
              <a:rPr lang="en-US" altLang="ja-JP" sz="700" dirty="0"/>
              <a:t>How</a:t>
            </a:r>
            <a:r>
              <a:rPr lang="ja-JP" altLang="en-US" sz="700" dirty="0"/>
              <a:t>）できるようにする</a:t>
            </a:r>
            <a:endParaRPr lang="en-US" altLang="ja-JP" sz="700" dirty="0"/>
          </a:p>
          <a:p>
            <a:r>
              <a:rPr lang="ja-JP" altLang="en-US" sz="700" dirty="0"/>
              <a:t>　　　のか」をルールに基づいて体系的に考えることにより、効果的・効率的・魅力的な教育プログラムを作成するための方法論。</a:t>
            </a:r>
          </a:p>
        </p:txBody>
      </p:sp>
      <p:sp>
        <p:nvSpPr>
          <p:cNvPr id="7" name="テキスト ボックス 6"/>
          <p:cNvSpPr txBox="1"/>
          <p:nvPr/>
        </p:nvSpPr>
        <p:spPr>
          <a:xfrm>
            <a:off x="5952201" y="6137540"/>
            <a:ext cx="2664296" cy="630942"/>
          </a:xfrm>
          <a:prstGeom prst="rect">
            <a:avLst/>
          </a:prstGeom>
          <a:noFill/>
        </p:spPr>
        <p:txBody>
          <a:bodyPr wrap="square" rtlCol="0">
            <a:spAutoFit/>
          </a:bodyPr>
          <a:lstStyle/>
          <a:p>
            <a:r>
              <a:rPr kumimoji="1" lang="ja-JP" altLang="en-US" sz="700" dirty="0"/>
              <a:t>講座の</a:t>
            </a:r>
            <a:r>
              <a:rPr lang="ja-JP" altLang="en-US" sz="700" dirty="0"/>
              <a:t>基本的方針（アメリカの教育学者</a:t>
            </a:r>
            <a:r>
              <a:rPr lang="en-US" altLang="ja-JP" sz="700" dirty="0"/>
              <a:t>M.S.</a:t>
            </a:r>
            <a:r>
              <a:rPr lang="ja-JP" altLang="en-US" sz="700" dirty="0"/>
              <a:t>ノールズ）参照</a:t>
            </a:r>
            <a:endParaRPr kumimoji="1" lang="en-US" altLang="ja-JP" sz="700" dirty="0"/>
          </a:p>
          <a:p>
            <a:r>
              <a:rPr lang="ja-JP" altLang="en-US" sz="700" dirty="0"/>
              <a:t>　１．学習者自ら学習計画を立て、自ら評価できること。</a:t>
            </a:r>
            <a:endParaRPr lang="en-US" altLang="ja-JP" sz="700" dirty="0"/>
          </a:p>
          <a:p>
            <a:r>
              <a:rPr lang="ja-JP" altLang="en-US" sz="700" dirty="0"/>
              <a:t>　２．自身のこれまでの経験が学習の基盤となること。</a:t>
            </a:r>
            <a:endParaRPr lang="en-US" altLang="ja-JP" sz="700" dirty="0"/>
          </a:p>
          <a:p>
            <a:r>
              <a:rPr lang="ja-JP" altLang="en-US" sz="700" dirty="0"/>
              <a:t>　３．学習の動機が日常生活や普段の仕事にあること。</a:t>
            </a:r>
          </a:p>
          <a:p>
            <a:r>
              <a:rPr lang="ja-JP" altLang="en-US" sz="700" dirty="0"/>
              <a:t>　４．学ぶことが目的なのではなく、問題解決が目的であること。</a:t>
            </a:r>
            <a:endParaRPr lang="en-US" altLang="ja-JP" sz="700" dirty="0"/>
          </a:p>
        </p:txBody>
      </p:sp>
      <p:sp>
        <p:nvSpPr>
          <p:cNvPr id="9" name="スライド番号プレースホルダー 8"/>
          <p:cNvSpPr>
            <a:spLocks noGrp="1"/>
          </p:cNvSpPr>
          <p:nvPr>
            <p:ph type="sldNum" sz="quarter" idx="12"/>
          </p:nvPr>
        </p:nvSpPr>
        <p:spPr/>
        <p:txBody>
          <a:bodyPr/>
          <a:lstStyle/>
          <a:p>
            <a:fld id="{CE9FE975-8D2D-47B0-BE21-F4B74D093569}" type="slidenum">
              <a:rPr kumimoji="1" lang="ja-JP" altLang="en-US" smtClean="0"/>
              <a:t>10</a:t>
            </a:fld>
            <a:endParaRPr kumimoji="1" lang="ja-JP" altLang="en-US" dirty="0"/>
          </a:p>
        </p:txBody>
      </p:sp>
    </p:spTree>
    <p:extLst>
      <p:ext uri="{BB962C8B-B14F-4D97-AF65-F5344CB8AC3E}">
        <p14:creationId xmlns:p14="http://schemas.microsoft.com/office/powerpoint/2010/main" val="147474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31343"/>
            <a:ext cx="8928992"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③ 幼児教育の新たなキャリアである幼児教育コーディネータ の</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養成カリキュラムの開発</a:t>
            </a: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04316" y="999835"/>
            <a:ext cx="8208912" cy="1107996"/>
          </a:xfrm>
          <a:prstGeom prst="rect">
            <a:avLst/>
          </a:prstGeom>
          <a:solidFill>
            <a:schemeClr val="tx2"/>
          </a:solidFill>
        </p:spPr>
        <p:txBody>
          <a:bodyPr wrap="square" rtlCol="0">
            <a:spAutoFit/>
          </a:bodyPr>
          <a:lstStyle/>
          <a:p>
            <a:r>
              <a:rPr lang="ja-JP" altLang="en-US" sz="1100" dirty="0">
                <a:solidFill>
                  <a:schemeClr val="bg1"/>
                </a:solidFill>
              </a:rPr>
              <a:t>目　的</a:t>
            </a:r>
            <a:endParaRPr lang="en-US" altLang="ja-JP" sz="1100" dirty="0">
              <a:solidFill>
                <a:schemeClr val="bg1"/>
              </a:solidFill>
            </a:endParaRPr>
          </a:p>
          <a:p>
            <a:endParaRPr lang="en-US" altLang="ja-JP" sz="1100" dirty="0">
              <a:solidFill>
                <a:schemeClr val="bg1"/>
              </a:solidFill>
            </a:endParaRPr>
          </a:p>
          <a:p>
            <a:r>
              <a:rPr lang="ja-JP" altLang="en-US" sz="1100" dirty="0">
                <a:solidFill>
                  <a:schemeClr val="bg1"/>
                </a:solidFill>
              </a:rPr>
              <a:t>「地域・学校園における幼児教育の研修及び専門的指導」のための研修講座の計画立案実践能力、組織化、および地域課題解決への具体的対応力を身につけることにより、地域、学校園における保幼こ小連携などの幼児教育をコーディネートできる人材の育成や、その能力の向上を図ることを目的とする。</a:t>
            </a:r>
            <a:endParaRPr lang="en-US" altLang="ja-JP" sz="1100" dirty="0">
              <a:solidFill>
                <a:schemeClr val="bg1"/>
              </a:solidFill>
            </a:endParaRPr>
          </a:p>
          <a:p>
            <a:endParaRPr kumimoji="1" lang="ja-JP" altLang="en-US" sz="1100" dirty="0">
              <a:solidFill>
                <a:schemeClr val="bg1"/>
              </a:solidFill>
            </a:endParaRPr>
          </a:p>
        </p:txBody>
      </p:sp>
      <p:sp>
        <p:nvSpPr>
          <p:cNvPr id="6" name="テキスト ボックス 5"/>
          <p:cNvSpPr txBox="1"/>
          <p:nvPr/>
        </p:nvSpPr>
        <p:spPr>
          <a:xfrm>
            <a:off x="384436" y="2713706"/>
            <a:ext cx="7848872" cy="492443"/>
          </a:xfrm>
          <a:prstGeom prst="rect">
            <a:avLst/>
          </a:prstGeom>
          <a:noFill/>
        </p:spPr>
        <p:txBody>
          <a:bodyPr wrap="square" rtlCol="0">
            <a:spAutoFit/>
          </a:bodyPr>
          <a:lstStyle/>
          <a:p>
            <a:r>
              <a:rPr lang="en-US" altLang="ja-JP" sz="1000" b="1" dirty="0">
                <a:solidFill>
                  <a:schemeClr val="tx2">
                    <a:lumMod val="50000"/>
                  </a:schemeClr>
                </a:solidFill>
                <a:latin typeface="+mj-ea"/>
                <a:ea typeface="+mj-ea"/>
              </a:rPr>
              <a:t>【</a:t>
            </a:r>
            <a:r>
              <a:rPr lang="ja-JP" altLang="en-US" sz="1000" b="1" dirty="0">
                <a:solidFill>
                  <a:schemeClr val="tx2">
                    <a:lumMod val="50000"/>
                  </a:schemeClr>
                </a:solidFill>
                <a:latin typeface="+mj-ea"/>
                <a:ea typeface="+mj-ea"/>
              </a:rPr>
              <a:t>履修証明プログラム</a:t>
            </a:r>
            <a:r>
              <a:rPr lang="en-US" altLang="ja-JP" sz="1000" b="1" dirty="0">
                <a:solidFill>
                  <a:schemeClr val="tx2">
                    <a:lumMod val="50000"/>
                  </a:schemeClr>
                </a:solidFill>
                <a:latin typeface="+mj-ea"/>
                <a:ea typeface="+mj-ea"/>
              </a:rPr>
              <a:t>】</a:t>
            </a:r>
          </a:p>
          <a:p>
            <a:r>
              <a:rPr lang="ja-JP" altLang="en-US" sz="800" dirty="0"/>
              <a:t>本認定制度は、大学・大学院・短期大学・高等専門学校におけるプログラムの受講を通じた社会人の職業に必要な能力の向上を図る機会の拡大を目的として、大学等における社会人や企業等のニーズに応じた実践的・専門的なプログラムを「職業実践力育成プログラム」（</a:t>
            </a:r>
            <a:r>
              <a:rPr lang="en-US" altLang="ja-JP" sz="800" dirty="0"/>
              <a:t>BP</a:t>
            </a:r>
            <a:r>
              <a:rPr lang="ja-JP" altLang="en-US" sz="800" dirty="0"/>
              <a:t>）として文部科学大臣が認定するもの。</a:t>
            </a:r>
            <a:endParaRPr kumimoji="1" lang="ja-JP" altLang="en-US" sz="800" dirty="0"/>
          </a:p>
        </p:txBody>
      </p:sp>
      <p:sp>
        <p:nvSpPr>
          <p:cNvPr id="7" name="テキスト ボックス 6"/>
          <p:cNvSpPr txBox="1"/>
          <p:nvPr/>
        </p:nvSpPr>
        <p:spPr>
          <a:xfrm>
            <a:off x="348432" y="2238298"/>
            <a:ext cx="7920880" cy="369332"/>
          </a:xfrm>
          <a:prstGeom prst="rect">
            <a:avLst/>
          </a:prstGeom>
          <a:noFill/>
        </p:spPr>
        <p:txBody>
          <a:bodyPr wrap="square" rtlCol="0">
            <a:spAutoFit/>
          </a:bodyPr>
          <a:lstStyle/>
          <a:p>
            <a:r>
              <a:rPr lang="ja-JP" altLang="en-US" sz="900" dirty="0"/>
              <a:t>履修証明制度とは、学校教育法第１０５条及び学校教育法施行規則第１６４条の規定に基づき、大学が教育や研究に加えてより積極的な社会貢献として、主として社会人向けに体系的な学習プログラムを開設し、その修了者に対して、法に基づく履修証明書を交付するもの。</a:t>
            </a:r>
            <a:endParaRPr kumimoji="1" lang="ja-JP" altLang="en-US" sz="900" dirty="0"/>
          </a:p>
        </p:txBody>
      </p:sp>
      <p:graphicFrame>
        <p:nvGraphicFramePr>
          <p:cNvPr id="8" name="表 7"/>
          <p:cNvGraphicFramePr>
            <a:graphicFrameLocks noGrp="1"/>
          </p:cNvGraphicFramePr>
          <p:nvPr>
            <p:extLst>
              <p:ext uri="{D42A27DB-BD31-4B8C-83A1-F6EECF244321}">
                <p14:modId xmlns:p14="http://schemas.microsoft.com/office/powerpoint/2010/main" val="958294227"/>
              </p:ext>
            </p:extLst>
          </p:nvPr>
        </p:nvGraphicFramePr>
        <p:xfrm>
          <a:off x="304316" y="3356992"/>
          <a:ext cx="8208912" cy="2555240"/>
        </p:xfrm>
        <a:graphic>
          <a:graphicData uri="http://schemas.openxmlformats.org/drawingml/2006/table">
            <a:tbl>
              <a:tblPr firstRow="1" bandRow="1">
                <a:tableStyleId>{5940675A-B579-460E-94D1-54222C63F5DA}</a:tableStyleId>
              </a:tblPr>
              <a:tblGrid>
                <a:gridCol w="955316">
                  <a:extLst>
                    <a:ext uri="{9D8B030D-6E8A-4147-A177-3AD203B41FA5}">
                      <a16:colId xmlns:a16="http://schemas.microsoft.com/office/drawing/2014/main" val="3374882550"/>
                    </a:ext>
                  </a:extLst>
                </a:gridCol>
                <a:gridCol w="7253596">
                  <a:extLst>
                    <a:ext uri="{9D8B030D-6E8A-4147-A177-3AD203B41FA5}">
                      <a16:colId xmlns:a16="http://schemas.microsoft.com/office/drawing/2014/main" val="2599041416"/>
                    </a:ext>
                  </a:extLst>
                </a:gridCol>
              </a:tblGrid>
              <a:tr h="370840">
                <a:tc>
                  <a:txBody>
                    <a:bodyPr/>
                    <a:lstStyle/>
                    <a:p>
                      <a:r>
                        <a:rPr kumimoji="1" lang="ja-JP" altLang="en-US" sz="800" dirty="0">
                          <a:solidFill>
                            <a:schemeClr val="bg1"/>
                          </a:solidFill>
                          <a:latin typeface="+mn-ea"/>
                          <a:ea typeface="+mn-ea"/>
                        </a:rPr>
                        <a:t>コース名</a:t>
                      </a:r>
                    </a:p>
                  </a:txBody>
                  <a:tcPr anchor="ctr">
                    <a:solidFill>
                      <a:schemeClr val="accent1">
                        <a:lumMod val="50000"/>
                      </a:schemeClr>
                    </a:solidFill>
                  </a:tcPr>
                </a:tc>
                <a:tc>
                  <a:txBody>
                    <a:bodyPr/>
                    <a:lstStyle/>
                    <a:p>
                      <a:r>
                        <a:rPr kumimoji="1" lang="ja-JP" altLang="en-US" sz="800" dirty="0">
                          <a:latin typeface="+mn-ea"/>
                          <a:ea typeface="+mn-ea"/>
                        </a:rPr>
                        <a:t>幼児教育コーディネータ養成コース　　　</a:t>
                      </a:r>
                      <a:r>
                        <a:rPr kumimoji="1" lang="en-US" altLang="ja-JP" sz="800" dirty="0">
                          <a:latin typeface="+mn-ea"/>
                          <a:ea typeface="+mn-ea"/>
                        </a:rPr>
                        <a:t>(</a:t>
                      </a:r>
                      <a:r>
                        <a:rPr kumimoji="1" lang="ja-JP" altLang="en-US" sz="800" dirty="0">
                          <a:latin typeface="+mn-ea"/>
                          <a:ea typeface="+mn-ea"/>
                        </a:rPr>
                        <a:t>第１期</a:t>
                      </a:r>
                      <a:r>
                        <a:rPr kumimoji="1" lang="en-US" altLang="ja-JP" sz="800" dirty="0">
                          <a:latin typeface="+mn-ea"/>
                          <a:ea typeface="+mn-ea"/>
                        </a:rPr>
                        <a:t>〜</a:t>
                      </a:r>
                      <a:r>
                        <a:rPr kumimoji="1" lang="ja-JP" altLang="en-US" sz="800" dirty="0" smtClean="0">
                          <a:latin typeface="+mn-ea"/>
                          <a:ea typeface="+mn-ea"/>
                        </a:rPr>
                        <a:t>第３期</a:t>
                      </a:r>
                      <a:r>
                        <a:rPr kumimoji="1" lang="ja-JP" altLang="en-US" sz="800" dirty="0">
                          <a:latin typeface="+mn-ea"/>
                          <a:ea typeface="+mn-ea"/>
                        </a:rPr>
                        <a:t>（</a:t>
                      </a:r>
                      <a:r>
                        <a:rPr kumimoji="1" lang="en-US" altLang="ja-JP" sz="800" dirty="0">
                          <a:latin typeface="+mn-ea"/>
                          <a:ea typeface="+mn-ea"/>
                        </a:rPr>
                        <a:t>100</a:t>
                      </a:r>
                      <a:r>
                        <a:rPr kumimoji="1" lang="ja-JP" altLang="en-US" sz="800" dirty="0">
                          <a:latin typeface="+mn-ea"/>
                          <a:ea typeface="+mn-ea"/>
                        </a:rPr>
                        <a:t>名定員／期））</a:t>
                      </a:r>
                      <a:endParaRPr kumimoji="1" lang="en-US" altLang="ja-JP" sz="800" dirty="0">
                        <a:latin typeface="+mn-ea"/>
                        <a:ea typeface="+mn-ea"/>
                      </a:endParaRPr>
                    </a:p>
                  </a:txBody>
                  <a:tcPr anchor="ctr"/>
                </a:tc>
                <a:extLst>
                  <a:ext uri="{0D108BD9-81ED-4DB2-BD59-A6C34878D82A}">
                    <a16:rowId xmlns:a16="http://schemas.microsoft.com/office/drawing/2014/main" val="301902340"/>
                  </a:ext>
                </a:extLst>
              </a:tr>
              <a:tr h="370840">
                <a:tc>
                  <a:txBody>
                    <a:bodyPr/>
                    <a:lstStyle/>
                    <a:p>
                      <a:r>
                        <a:rPr kumimoji="1" lang="ja-JP" altLang="en-US" sz="800" dirty="0">
                          <a:solidFill>
                            <a:schemeClr val="bg1"/>
                          </a:solidFill>
                          <a:latin typeface="+mn-ea"/>
                          <a:ea typeface="+mn-ea"/>
                        </a:rPr>
                        <a:t>趣旨・内容</a:t>
                      </a:r>
                    </a:p>
                  </a:txBody>
                  <a:tcPr anchor="ctr">
                    <a:solidFill>
                      <a:schemeClr val="accent1">
                        <a:lumMod val="50000"/>
                      </a:schemeClr>
                    </a:solidFill>
                  </a:tcPr>
                </a:tc>
                <a:tc>
                  <a:txBody>
                    <a:bodyPr/>
                    <a:lstStyle/>
                    <a:p>
                      <a:r>
                        <a:rPr kumimoji="1" lang="ja-JP" altLang="en-US" sz="800" dirty="0">
                          <a:latin typeface="+mn-ea"/>
                          <a:ea typeface="+mn-ea"/>
                        </a:rPr>
                        <a:t>本課程は、「地域・学校園における幼児教育の研修及び専門的指導」のための研修講座の立案実践能力、組織化、及び地域課題解決への具体的対応力を身に付けることにより、地域・学校園における幼児教育をコーディネートできる人材の育成や、その能力の向上を図ることを目的とします。</a:t>
                      </a:r>
                    </a:p>
                  </a:txBody>
                  <a:tcPr anchor="ctr"/>
                </a:tc>
                <a:extLst>
                  <a:ext uri="{0D108BD9-81ED-4DB2-BD59-A6C34878D82A}">
                    <a16:rowId xmlns:a16="http://schemas.microsoft.com/office/drawing/2014/main" val="4051336827"/>
                  </a:ext>
                </a:extLst>
              </a:tr>
              <a:tr h="370840">
                <a:tc>
                  <a:txBody>
                    <a:bodyPr/>
                    <a:lstStyle/>
                    <a:p>
                      <a:r>
                        <a:rPr kumimoji="1" lang="ja-JP" altLang="en-US" sz="800" dirty="0">
                          <a:solidFill>
                            <a:schemeClr val="bg1"/>
                          </a:solidFill>
                          <a:latin typeface="+mn-ea"/>
                          <a:ea typeface="+mn-ea"/>
                        </a:rPr>
                        <a:t>対象者</a:t>
                      </a:r>
                    </a:p>
                  </a:txBody>
                  <a:tcPr anchor="ctr">
                    <a:solidFill>
                      <a:schemeClr val="accent1">
                        <a:lumMod val="50000"/>
                      </a:schemeClr>
                    </a:solidFill>
                  </a:tcPr>
                </a:tc>
                <a:tc>
                  <a:txBody>
                    <a:bodyPr/>
                    <a:lstStyle/>
                    <a:p>
                      <a:r>
                        <a:rPr kumimoji="1" lang="ja-JP" altLang="en-US" sz="800" dirty="0">
                          <a:latin typeface="+mn-ea"/>
                          <a:ea typeface="+mn-ea"/>
                        </a:rPr>
                        <a:t>次の（</a:t>
                      </a:r>
                      <a:r>
                        <a:rPr kumimoji="1" lang="en-US" altLang="ja-JP" sz="800" dirty="0">
                          <a:latin typeface="+mn-ea"/>
                          <a:ea typeface="+mn-ea"/>
                        </a:rPr>
                        <a:t>1</a:t>
                      </a:r>
                      <a:r>
                        <a:rPr kumimoji="1" lang="ja-JP" altLang="en-US" sz="800" dirty="0">
                          <a:latin typeface="+mn-ea"/>
                          <a:ea typeface="+mn-ea"/>
                        </a:rPr>
                        <a:t>）～（</a:t>
                      </a:r>
                      <a:r>
                        <a:rPr kumimoji="1" lang="en-US" altLang="ja-JP" sz="800" dirty="0">
                          <a:latin typeface="+mn-ea"/>
                          <a:ea typeface="+mn-ea"/>
                        </a:rPr>
                        <a:t>3</a:t>
                      </a:r>
                      <a:r>
                        <a:rPr kumimoji="1" lang="ja-JP" altLang="en-US" sz="800" dirty="0">
                          <a:latin typeface="+mn-ea"/>
                          <a:ea typeface="+mn-ea"/>
                        </a:rPr>
                        <a:t>）に該当する方とします。</a:t>
                      </a:r>
                    </a:p>
                    <a:p>
                      <a:r>
                        <a:rPr kumimoji="1" lang="ja-JP" altLang="en-US" sz="800" dirty="0">
                          <a:latin typeface="+mn-ea"/>
                          <a:ea typeface="+mn-ea"/>
                        </a:rPr>
                        <a:t>（</a:t>
                      </a:r>
                      <a:r>
                        <a:rPr kumimoji="1" lang="en-US" altLang="ja-JP" sz="800" dirty="0">
                          <a:latin typeface="+mn-ea"/>
                          <a:ea typeface="+mn-ea"/>
                        </a:rPr>
                        <a:t>1</a:t>
                      </a:r>
                      <a:r>
                        <a:rPr kumimoji="1" lang="ja-JP" altLang="en-US" sz="800" dirty="0">
                          <a:latin typeface="+mn-ea"/>
                          <a:ea typeface="+mn-ea"/>
                        </a:rPr>
                        <a:t>）幼稚園教諭</a:t>
                      </a:r>
                      <a:r>
                        <a:rPr kumimoji="1" lang="en-US" altLang="ja-JP" sz="800" dirty="0">
                          <a:latin typeface="+mn-ea"/>
                          <a:ea typeface="+mn-ea"/>
                        </a:rPr>
                        <a:t>2</a:t>
                      </a:r>
                      <a:r>
                        <a:rPr kumimoji="1" lang="ja-JP" altLang="en-US" sz="800" dirty="0">
                          <a:latin typeface="+mn-ea"/>
                          <a:ea typeface="+mn-ea"/>
                        </a:rPr>
                        <a:t>種免許状所持者で、基礎資格となる免許状を取得した後、幼稚園（特別支援学校の幼稚部及び幼保連携型認定こども園を含む）における教員として</a:t>
                      </a:r>
                      <a:endParaRPr kumimoji="1" lang="en-US" altLang="ja-JP" sz="800" dirty="0">
                        <a:latin typeface="+mn-ea"/>
                        <a:ea typeface="+mn-ea"/>
                      </a:endParaRPr>
                    </a:p>
                    <a:p>
                      <a:r>
                        <a:rPr kumimoji="1" lang="ja-JP" altLang="en-US" sz="800" dirty="0">
                          <a:latin typeface="+mn-ea"/>
                          <a:ea typeface="+mn-ea"/>
                        </a:rPr>
                        <a:t>　　在職年数が、</a:t>
                      </a:r>
                      <a:r>
                        <a:rPr kumimoji="1" lang="en-US" altLang="ja-JP" sz="800" dirty="0">
                          <a:latin typeface="+mn-ea"/>
                          <a:ea typeface="+mn-ea"/>
                        </a:rPr>
                        <a:t>12</a:t>
                      </a:r>
                      <a:r>
                        <a:rPr kumimoji="1" lang="ja-JP" altLang="en-US" sz="800" dirty="0">
                          <a:latin typeface="+mn-ea"/>
                          <a:ea typeface="+mn-ea"/>
                        </a:rPr>
                        <a:t>年以上の方。</a:t>
                      </a:r>
                      <a:r>
                        <a:rPr kumimoji="1" lang="en-US" altLang="ja-JP" sz="800" dirty="0">
                          <a:latin typeface="+mn-ea"/>
                          <a:ea typeface="+mn-ea"/>
                        </a:rPr>
                        <a:t>(</a:t>
                      </a:r>
                      <a:r>
                        <a:rPr kumimoji="1" lang="ja-JP" altLang="en-US" sz="800" dirty="0">
                          <a:latin typeface="+mn-ea"/>
                          <a:ea typeface="+mn-ea"/>
                        </a:rPr>
                        <a:t>（</a:t>
                      </a:r>
                      <a:r>
                        <a:rPr kumimoji="1" lang="en-US" altLang="ja-JP" sz="800" dirty="0">
                          <a:latin typeface="+mn-ea"/>
                          <a:ea typeface="+mn-ea"/>
                        </a:rPr>
                        <a:t>(1)</a:t>
                      </a:r>
                      <a:r>
                        <a:rPr kumimoji="1" lang="ja-JP" altLang="en-US" sz="800" dirty="0">
                          <a:latin typeface="+mn-ea"/>
                          <a:ea typeface="+mn-ea"/>
                        </a:rPr>
                        <a:t>に該当する方につきましては、</a:t>
                      </a:r>
                      <a:r>
                        <a:rPr kumimoji="1" lang="en-US" altLang="ja-JP" sz="800" dirty="0">
                          <a:latin typeface="+mn-ea"/>
                          <a:ea typeface="+mn-ea"/>
                        </a:rPr>
                        <a:t>2</a:t>
                      </a:r>
                      <a:r>
                        <a:rPr kumimoji="1" lang="ja-JP" altLang="en-US" sz="800" dirty="0">
                          <a:latin typeface="+mn-ea"/>
                          <a:ea typeface="+mn-ea"/>
                        </a:rPr>
                        <a:t>種免許状を</a:t>
                      </a:r>
                      <a:r>
                        <a:rPr kumimoji="1" lang="en-US" altLang="ja-JP" sz="800" dirty="0">
                          <a:latin typeface="+mn-ea"/>
                          <a:ea typeface="+mn-ea"/>
                        </a:rPr>
                        <a:t>1</a:t>
                      </a:r>
                      <a:r>
                        <a:rPr kumimoji="1" lang="ja-JP" altLang="en-US" sz="800" dirty="0">
                          <a:latin typeface="+mn-ea"/>
                          <a:ea typeface="+mn-ea"/>
                        </a:rPr>
                        <a:t>種免許状に上進可能）</a:t>
                      </a:r>
                    </a:p>
                    <a:p>
                      <a:r>
                        <a:rPr kumimoji="1" lang="ja-JP" altLang="en-US" sz="800" dirty="0">
                          <a:latin typeface="+mn-ea"/>
                          <a:ea typeface="+mn-ea"/>
                        </a:rPr>
                        <a:t>（</a:t>
                      </a:r>
                      <a:r>
                        <a:rPr kumimoji="1" lang="en-US" altLang="ja-JP" sz="800" dirty="0">
                          <a:latin typeface="+mn-ea"/>
                          <a:ea typeface="+mn-ea"/>
                        </a:rPr>
                        <a:t>2</a:t>
                      </a:r>
                      <a:r>
                        <a:rPr kumimoji="1" lang="ja-JP" altLang="en-US" sz="800" dirty="0">
                          <a:latin typeface="+mn-ea"/>
                          <a:ea typeface="+mn-ea"/>
                        </a:rPr>
                        <a:t>）幼稚園教諭</a:t>
                      </a:r>
                      <a:r>
                        <a:rPr kumimoji="1" lang="en-US" altLang="ja-JP" sz="800" dirty="0">
                          <a:latin typeface="+mn-ea"/>
                          <a:ea typeface="+mn-ea"/>
                        </a:rPr>
                        <a:t>1</a:t>
                      </a:r>
                      <a:r>
                        <a:rPr kumimoji="1" lang="ja-JP" altLang="en-US" sz="800" dirty="0">
                          <a:latin typeface="+mn-ea"/>
                          <a:ea typeface="+mn-ea"/>
                        </a:rPr>
                        <a:t>種免許状所持者でスキルアップを目指す方。</a:t>
                      </a:r>
                    </a:p>
                    <a:p>
                      <a:r>
                        <a:rPr kumimoji="1" lang="ja-JP" altLang="en-US" sz="800" dirty="0">
                          <a:latin typeface="+mn-ea"/>
                          <a:ea typeface="+mn-ea"/>
                        </a:rPr>
                        <a:t>（</a:t>
                      </a:r>
                      <a:r>
                        <a:rPr kumimoji="1" lang="en-US" altLang="ja-JP" sz="800" dirty="0">
                          <a:latin typeface="+mn-ea"/>
                          <a:ea typeface="+mn-ea"/>
                        </a:rPr>
                        <a:t>3</a:t>
                      </a:r>
                      <a:r>
                        <a:rPr kumimoji="1" lang="ja-JP" altLang="en-US" sz="800" dirty="0">
                          <a:latin typeface="+mn-ea"/>
                          <a:ea typeface="+mn-ea"/>
                        </a:rPr>
                        <a:t>）幼稚園教諭としてお勤めで、管理職・マネジメントの職務についている方。</a:t>
                      </a:r>
                    </a:p>
                  </a:txBody>
                  <a:tcPr anchor="ctr"/>
                </a:tc>
                <a:extLst>
                  <a:ext uri="{0D108BD9-81ED-4DB2-BD59-A6C34878D82A}">
                    <a16:rowId xmlns:a16="http://schemas.microsoft.com/office/drawing/2014/main" val="1744591619"/>
                  </a:ext>
                </a:extLst>
              </a:tr>
              <a:tr h="370840">
                <a:tc>
                  <a:txBody>
                    <a:bodyPr/>
                    <a:lstStyle/>
                    <a:p>
                      <a:r>
                        <a:rPr kumimoji="1" lang="ja-JP" altLang="en-US" sz="800" dirty="0">
                          <a:solidFill>
                            <a:schemeClr val="bg1"/>
                          </a:solidFill>
                          <a:latin typeface="+mn-ea"/>
                          <a:ea typeface="+mn-ea"/>
                        </a:rPr>
                        <a:t>総時間数</a:t>
                      </a:r>
                    </a:p>
                  </a:txBody>
                  <a:tcPr anchor="ctr">
                    <a:solidFill>
                      <a:schemeClr val="accent1">
                        <a:lumMod val="50000"/>
                      </a:schemeClr>
                    </a:solidFill>
                  </a:tcPr>
                </a:tc>
                <a:tc>
                  <a:txBody>
                    <a:bodyPr/>
                    <a:lstStyle/>
                    <a:p>
                      <a:r>
                        <a:rPr kumimoji="1" lang="en-US" altLang="ja-JP" sz="800">
                          <a:latin typeface="+mn-ea"/>
                          <a:ea typeface="+mn-ea"/>
                        </a:rPr>
                        <a:t>7</a:t>
                      </a:r>
                      <a:r>
                        <a:rPr kumimoji="1" lang="ja-JP" altLang="en-US" sz="800">
                          <a:latin typeface="+mn-ea"/>
                          <a:ea typeface="+mn-ea"/>
                        </a:rPr>
                        <a:t>科目</a:t>
                      </a:r>
                      <a:r>
                        <a:rPr kumimoji="1" lang="ja-JP" altLang="en-US" sz="800" dirty="0">
                          <a:latin typeface="+mn-ea"/>
                          <a:ea typeface="+mn-ea"/>
                        </a:rPr>
                        <a:t>　</a:t>
                      </a:r>
                      <a:r>
                        <a:rPr kumimoji="1" lang="en-US" altLang="ja-JP" sz="800" dirty="0">
                          <a:latin typeface="+mn-ea"/>
                          <a:ea typeface="+mn-ea"/>
                        </a:rPr>
                        <a:t>77</a:t>
                      </a:r>
                      <a:r>
                        <a:rPr kumimoji="1" lang="ja-JP" altLang="en-US" sz="800" dirty="0">
                          <a:latin typeface="+mn-ea"/>
                          <a:ea typeface="+mn-ea"/>
                        </a:rPr>
                        <a:t>時間（履修証明プログラムは</a:t>
                      </a:r>
                      <a:r>
                        <a:rPr kumimoji="1" lang="en-US" altLang="ja-JP" sz="800" dirty="0">
                          <a:latin typeface="+mn-ea"/>
                          <a:ea typeface="+mn-ea"/>
                        </a:rPr>
                        <a:t>60</a:t>
                      </a:r>
                      <a:r>
                        <a:rPr kumimoji="1" lang="ja-JP" altLang="en-US" sz="800" dirty="0">
                          <a:latin typeface="+mn-ea"/>
                          <a:ea typeface="+mn-ea"/>
                        </a:rPr>
                        <a:t>時間以上）</a:t>
                      </a:r>
                    </a:p>
                  </a:txBody>
                  <a:tcPr anchor="ctr"/>
                </a:tc>
                <a:extLst>
                  <a:ext uri="{0D108BD9-81ED-4DB2-BD59-A6C34878D82A}">
                    <a16:rowId xmlns:a16="http://schemas.microsoft.com/office/drawing/2014/main" val="2350661808"/>
                  </a:ext>
                </a:extLst>
              </a:tr>
              <a:tr h="370840">
                <a:tc>
                  <a:txBody>
                    <a:bodyPr/>
                    <a:lstStyle/>
                    <a:p>
                      <a:r>
                        <a:rPr kumimoji="1" lang="ja-JP" altLang="en-US" sz="800" dirty="0">
                          <a:solidFill>
                            <a:schemeClr val="bg1"/>
                          </a:solidFill>
                          <a:latin typeface="+mn-ea"/>
                          <a:ea typeface="+mn-ea"/>
                        </a:rPr>
                        <a:t>コース修了条件</a:t>
                      </a:r>
                    </a:p>
                  </a:txBody>
                  <a:tcPr anchor="ctr">
                    <a:solidFill>
                      <a:schemeClr val="accent1">
                        <a:lumMod val="50000"/>
                      </a:schemeClr>
                    </a:solidFill>
                  </a:tcPr>
                </a:tc>
                <a:tc>
                  <a:txBody>
                    <a:bodyPr/>
                    <a:lstStyle/>
                    <a:p>
                      <a:r>
                        <a:rPr kumimoji="1" lang="ja-JP" altLang="en-US" sz="800" dirty="0">
                          <a:latin typeface="+mn-ea"/>
                          <a:ea typeface="+mn-ea"/>
                        </a:rPr>
                        <a:t>各講習における試験またはレポートによる最終試験を全て合格すること。</a:t>
                      </a:r>
                    </a:p>
                  </a:txBody>
                  <a:tcPr anchor="ctr"/>
                </a:tc>
                <a:extLst>
                  <a:ext uri="{0D108BD9-81ED-4DB2-BD59-A6C34878D82A}">
                    <a16:rowId xmlns:a16="http://schemas.microsoft.com/office/drawing/2014/main" val="3142972939"/>
                  </a:ext>
                </a:extLst>
              </a:tr>
              <a:tr h="370840">
                <a:tc>
                  <a:txBody>
                    <a:bodyPr/>
                    <a:lstStyle/>
                    <a:p>
                      <a:r>
                        <a:rPr kumimoji="1" lang="ja-JP" altLang="en-US" sz="800" dirty="0">
                          <a:solidFill>
                            <a:schemeClr val="bg1"/>
                          </a:solidFill>
                          <a:latin typeface="+mn-ea"/>
                          <a:ea typeface="+mn-ea"/>
                        </a:rPr>
                        <a:t>出願書類</a:t>
                      </a:r>
                    </a:p>
                  </a:txBody>
                  <a:tcPr anchor="ctr">
                    <a:solidFill>
                      <a:schemeClr val="accent1">
                        <a:lumMod val="50000"/>
                      </a:schemeClr>
                    </a:solidFill>
                  </a:tcPr>
                </a:tc>
                <a:tc>
                  <a:txBody>
                    <a:bodyPr/>
                    <a:lstStyle/>
                    <a:p>
                      <a:pPr marL="228600" indent="-228600">
                        <a:buAutoNum type="arabicPeriod"/>
                      </a:pPr>
                      <a:r>
                        <a:rPr kumimoji="1" lang="ja-JP" altLang="en-US" sz="800" dirty="0">
                          <a:latin typeface="+mn-ea"/>
                          <a:ea typeface="+mn-ea"/>
                        </a:rPr>
                        <a:t>履修証明プログラム受講申請書</a:t>
                      </a:r>
                      <a:endParaRPr kumimoji="1" lang="en-US" altLang="ja-JP" sz="800" dirty="0">
                        <a:latin typeface="+mn-ea"/>
                        <a:ea typeface="+mn-ea"/>
                      </a:endParaRPr>
                    </a:p>
                    <a:p>
                      <a:pPr marL="228600" indent="-228600">
                        <a:buAutoNum type="arabicPeriod"/>
                      </a:pPr>
                      <a:r>
                        <a:rPr kumimoji="1" lang="ja-JP" altLang="en-US" sz="800" dirty="0">
                          <a:latin typeface="+mn-ea"/>
                          <a:ea typeface="+mn-ea"/>
                        </a:rPr>
                        <a:t>写真　２枚</a:t>
                      </a:r>
                    </a:p>
                  </a:txBody>
                  <a:tcPr anchor="ctr"/>
                </a:tc>
                <a:extLst>
                  <a:ext uri="{0D108BD9-81ED-4DB2-BD59-A6C34878D82A}">
                    <a16:rowId xmlns:a16="http://schemas.microsoft.com/office/drawing/2014/main" val="148549932"/>
                  </a:ext>
                </a:extLst>
              </a:tr>
            </a:tbl>
          </a:graphicData>
        </a:graphic>
      </p:graphicFrame>
      <p:sp>
        <p:nvSpPr>
          <p:cNvPr id="5" name="正方形/長方形 4"/>
          <p:cNvSpPr/>
          <p:nvPr/>
        </p:nvSpPr>
        <p:spPr>
          <a:xfrm>
            <a:off x="304316" y="2167950"/>
            <a:ext cx="8208912" cy="1081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32113" y="6019494"/>
            <a:ext cx="4411700" cy="415498"/>
          </a:xfrm>
          <a:prstGeom prst="rect">
            <a:avLst/>
          </a:prstGeom>
          <a:noFill/>
        </p:spPr>
        <p:txBody>
          <a:bodyPr wrap="square" rtlCol="0">
            <a:spAutoFit/>
          </a:bodyPr>
          <a:lstStyle/>
          <a:p>
            <a:r>
              <a:rPr lang="en-US" altLang="ja-JP" sz="700" dirty="0"/>
              <a:t>1. </a:t>
            </a:r>
            <a:r>
              <a:rPr lang="ja-JP" altLang="en-US" sz="700" dirty="0"/>
              <a:t>本プログラム修了者は、本学の単位としても認定する。</a:t>
            </a:r>
          </a:p>
          <a:p>
            <a:endParaRPr lang="ja-JP" altLang="en-US" sz="700" dirty="0"/>
          </a:p>
          <a:p>
            <a:r>
              <a:rPr lang="en-US" altLang="ja-JP" sz="700" dirty="0"/>
              <a:t>2. </a:t>
            </a:r>
            <a:r>
              <a:rPr lang="ja-JP" altLang="en-US" sz="700" dirty="0"/>
              <a:t>履修証明プログラム履修生への「通学証明書」「学割証」「成績証明書」等は発行しない。</a:t>
            </a:r>
            <a:endParaRPr kumimoji="1" lang="ja-JP" altLang="en-US" sz="700" dirty="0"/>
          </a:p>
        </p:txBody>
      </p:sp>
      <p:sp>
        <p:nvSpPr>
          <p:cNvPr id="11" name="スライド番号プレースホルダー 10"/>
          <p:cNvSpPr>
            <a:spLocks noGrp="1"/>
          </p:cNvSpPr>
          <p:nvPr>
            <p:ph type="sldNum" sz="quarter" idx="12"/>
          </p:nvPr>
        </p:nvSpPr>
        <p:spPr/>
        <p:txBody>
          <a:bodyPr/>
          <a:lstStyle/>
          <a:p>
            <a:fld id="{CE9FE975-8D2D-47B0-BE21-F4B74D093569}" type="slidenum">
              <a:rPr kumimoji="1" lang="ja-JP" altLang="en-US" smtClean="0"/>
              <a:t>11</a:t>
            </a:fld>
            <a:endParaRPr kumimoji="1" lang="ja-JP" altLang="en-US" dirty="0"/>
          </a:p>
        </p:txBody>
      </p:sp>
    </p:spTree>
    <p:extLst>
      <p:ext uri="{BB962C8B-B14F-4D97-AF65-F5344CB8AC3E}">
        <p14:creationId xmlns:p14="http://schemas.microsoft.com/office/powerpoint/2010/main" val="146563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5"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31343"/>
            <a:ext cx="8928992"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③ 幼児教育の新たなキャリアである幼児教育</a:t>
            </a:r>
            <a:r>
              <a:rPr lang="ja-JP" altLang="en-US" dirty="0" smtClean="0">
                <a:latin typeface="メイリオ" panose="020B0604030504040204" pitchFamily="50" charset="-128"/>
                <a:ea typeface="メイリオ" panose="020B0604030504040204" pitchFamily="50" charset="-128"/>
              </a:rPr>
              <a:t>コーディネータ</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養成講座スケジュール</a:t>
            </a:r>
            <a:endParaRPr lang="ja-JP" altLang="en-US"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45472" y="877674"/>
            <a:ext cx="8358976" cy="415498"/>
          </a:xfrm>
          <a:prstGeom prst="rect">
            <a:avLst/>
          </a:prstGeom>
          <a:solidFill>
            <a:schemeClr val="tx2"/>
          </a:solidFill>
        </p:spPr>
        <p:txBody>
          <a:bodyPr wrap="square" rtlCol="0">
            <a:spAutoFit/>
          </a:bodyPr>
          <a:lstStyle/>
          <a:p>
            <a:r>
              <a:rPr lang="ja-JP" altLang="en-US" sz="700" dirty="0">
                <a:solidFill>
                  <a:schemeClr val="bg1"/>
                </a:solidFill>
                <a:latin typeface="メイリオ" panose="020B0604030504040204" pitchFamily="50" charset="-128"/>
                <a:ea typeface="メイリオ" panose="020B0604030504040204" pitchFamily="50" charset="-128"/>
              </a:rPr>
              <a:t>目　</a:t>
            </a:r>
            <a:r>
              <a:rPr lang="ja-JP" altLang="en-US" sz="700" dirty="0" smtClean="0">
                <a:solidFill>
                  <a:schemeClr val="bg1"/>
                </a:solidFill>
                <a:latin typeface="メイリオ" panose="020B0604030504040204" pitchFamily="50" charset="-128"/>
                <a:ea typeface="メイリオ" panose="020B0604030504040204" pitchFamily="50" charset="-128"/>
              </a:rPr>
              <a:t>的</a:t>
            </a:r>
            <a:endParaRPr lang="en-US" altLang="ja-JP" sz="700" dirty="0">
              <a:solidFill>
                <a:schemeClr val="bg1"/>
              </a:solidFill>
              <a:latin typeface="メイリオ" panose="020B0604030504040204" pitchFamily="50" charset="-128"/>
              <a:ea typeface="メイリオ" panose="020B0604030504040204" pitchFamily="50" charset="-128"/>
            </a:endParaRPr>
          </a:p>
          <a:p>
            <a:r>
              <a:rPr lang="ja-JP" altLang="en-US" sz="700" dirty="0">
                <a:solidFill>
                  <a:schemeClr val="bg1"/>
                </a:solidFill>
                <a:latin typeface="メイリオ" panose="020B0604030504040204" pitchFamily="50" charset="-128"/>
                <a:ea typeface="メイリオ" panose="020B0604030504040204" pitchFamily="50" charset="-128"/>
              </a:rPr>
              <a:t>「地域・学校園における幼児教育の研修及び専門的指導」のための研修講座の計画立案実践能力、組織化、および地域課題解決への具体的対応力を身につけることにより、地域、学校園における保幼こ小連携などの幼児教育をコーディネートできる人材の育成や、その能力の向上を図ることを目的とする</a:t>
            </a:r>
            <a:r>
              <a:rPr lang="ja-JP" altLang="en-US" sz="700" dirty="0" smtClean="0">
                <a:solidFill>
                  <a:schemeClr val="bg1"/>
                </a:solidFill>
                <a:latin typeface="メイリオ" panose="020B0604030504040204" pitchFamily="50" charset="-128"/>
                <a:ea typeface="メイリオ" panose="020B0604030504040204" pitchFamily="50" charset="-128"/>
              </a:rPr>
              <a:t>。</a:t>
            </a:r>
            <a:endParaRPr lang="en-US" altLang="ja-JP" sz="700" dirty="0">
              <a:solidFill>
                <a:schemeClr val="bg1"/>
              </a:solidFill>
              <a:latin typeface="メイリオ" panose="020B0604030504040204" pitchFamily="50" charset="-128"/>
              <a:ea typeface="メイリオ" panose="020B0604030504040204" pitchFamily="50" charset="-128"/>
            </a:endParaRPr>
          </a:p>
        </p:txBody>
      </p:sp>
      <p:sp>
        <p:nvSpPr>
          <p:cNvPr id="11" name="スライド番号プレースホルダー 10"/>
          <p:cNvSpPr>
            <a:spLocks noGrp="1"/>
          </p:cNvSpPr>
          <p:nvPr>
            <p:ph type="sldNum" sz="quarter" idx="12"/>
          </p:nvPr>
        </p:nvSpPr>
        <p:spPr/>
        <p:txBody>
          <a:bodyPr/>
          <a:lstStyle/>
          <a:p>
            <a:fld id="{CE9FE975-8D2D-47B0-BE21-F4B74D093569}" type="slidenum">
              <a:rPr kumimoji="1" lang="ja-JP" altLang="en-US" smtClean="0"/>
              <a:t>12</a:t>
            </a:fld>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199142852"/>
              </p:ext>
            </p:extLst>
          </p:nvPr>
        </p:nvGraphicFramePr>
        <p:xfrm>
          <a:off x="245472" y="1334133"/>
          <a:ext cx="8358972" cy="370840"/>
        </p:xfrm>
        <a:graphic>
          <a:graphicData uri="http://schemas.openxmlformats.org/drawingml/2006/table">
            <a:tbl>
              <a:tblPr firstRow="1" bandRow="1">
                <a:tableStyleId>{5C22544A-7EE6-4342-B048-85BDC9FD1C3A}</a:tableStyleId>
              </a:tblPr>
              <a:tblGrid>
                <a:gridCol w="696581">
                  <a:extLst>
                    <a:ext uri="{9D8B030D-6E8A-4147-A177-3AD203B41FA5}">
                      <a16:colId xmlns:a16="http://schemas.microsoft.com/office/drawing/2014/main" val="2918083234"/>
                    </a:ext>
                  </a:extLst>
                </a:gridCol>
                <a:gridCol w="696581">
                  <a:extLst>
                    <a:ext uri="{9D8B030D-6E8A-4147-A177-3AD203B41FA5}">
                      <a16:colId xmlns:a16="http://schemas.microsoft.com/office/drawing/2014/main" val="3471614890"/>
                    </a:ext>
                  </a:extLst>
                </a:gridCol>
                <a:gridCol w="696581">
                  <a:extLst>
                    <a:ext uri="{9D8B030D-6E8A-4147-A177-3AD203B41FA5}">
                      <a16:colId xmlns:a16="http://schemas.microsoft.com/office/drawing/2014/main" val="1188717769"/>
                    </a:ext>
                  </a:extLst>
                </a:gridCol>
                <a:gridCol w="696581">
                  <a:extLst>
                    <a:ext uri="{9D8B030D-6E8A-4147-A177-3AD203B41FA5}">
                      <a16:colId xmlns:a16="http://schemas.microsoft.com/office/drawing/2014/main" val="2948627652"/>
                    </a:ext>
                  </a:extLst>
                </a:gridCol>
                <a:gridCol w="696581">
                  <a:extLst>
                    <a:ext uri="{9D8B030D-6E8A-4147-A177-3AD203B41FA5}">
                      <a16:colId xmlns:a16="http://schemas.microsoft.com/office/drawing/2014/main" val="1495997557"/>
                    </a:ext>
                  </a:extLst>
                </a:gridCol>
                <a:gridCol w="696581">
                  <a:extLst>
                    <a:ext uri="{9D8B030D-6E8A-4147-A177-3AD203B41FA5}">
                      <a16:colId xmlns:a16="http://schemas.microsoft.com/office/drawing/2014/main" val="3299440172"/>
                    </a:ext>
                  </a:extLst>
                </a:gridCol>
                <a:gridCol w="696581">
                  <a:extLst>
                    <a:ext uri="{9D8B030D-6E8A-4147-A177-3AD203B41FA5}">
                      <a16:colId xmlns:a16="http://schemas.microsoft.com/office/drawing/2014/main" val="308156166"/>
                    </a:ext>
                  </a:extLst>
                </a:gridCol>
                <a:gridCol w="696581">
                  <a:extLst>
                    <a:ext uri="{9D8B030D-6E8A-4147-A177-3AD203B41FA5}">
                      <a16:colId xmlns:a16="http://schemas.microsoft.com/office/drawing/2014/main" val="507521540"/>
                    </a:ext>
                  </a:extLst>
                </a:gridCol>
                <a:gridCol w="696581">
                  <a:extLst>
                    <a:ext uri="{9D8B030D-6E8A-4147-A177-3AD203B41FA5}">
                      <a16:colId xmlns:a16="http://schemas.microsoft.com/office/drawing/2014/main" val="1958413291"/>
                    </a:ext>
                  </a:extLst>
                </a:gridCol>
                <a:gridCol w="696581">
                  <a:extLst>
                    <a:ext uri="{9D8B030D-6E8A-4147-A177-3AD203B41FA5}">
                      <a16:colId xmlns:a16="http://schemas.microsoft.com/office/drawing/2014/main" val="3692693046"/>
                    </a:ext>
                  </a:extLst>
                </a:gridCol>
                <a:gridCol w="696581">
                  <a:extLst>
                    <a:ext uri="{9D8B030D-6E8A-4147-A177-3AD203B41FA5}">
                      <a16:colId xmlns:a16="http://schemas.microsoft.com/office/drawing/2014/main" val="1957630982"/>
                    </a:ext>
                  </a:extLst>
                </a:gridCol>
                <a:gridCol w="696581">
                  <a:extLst>
                    <a:ext uri="{9D8B030D-6E8A-4147-A177-3AD203B41FA5}">
                      <a16:colId xmlns:a16="http://schemas.microsoft.com/office/drawing/2014/main" val="2984255828"/>
                    </a:ext>
                  </a:extLst>
                </a:gridCol>
              </a:tblGrid>
              <a:tr h="370840">
                <a:tc>
                  <a:txBody>
                    <a:bodyPr/>
                    <a:lstStyle/>
                    <a:p>
                      <a:pPr algn="ctr"/>
                      <a:r>
                        <a:rPr kumimoji="1" lang="en-US" altLang="ja-JP" sz="1050" dirty="0" smtClean="0">
                          <a:latin typeface="+mj-ea"/>
                          <a:ea typeface="+mj-ea"/>
                        </a:rPr>
                        <a:t>4</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5</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6</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7</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8</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9</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10</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11</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12</a:t>
                      </a:r>
                      <a:r>
                        <a:rPr kumimoji="1" lang="ja-JP" altLang="en-US" sz="1050" dirty="0" smtClean="0">
                          <a:latin typeface="+mj-ea"/>
                          <a:ea typeface="+mj-ea"/>
                        </a:rPr>
                        <a:t>月</a:t>
                      </a:r>
                      <a:endParaRPr kumimoji="1" lang="ja-JP" altLang="en-US" sz="1050" dirty="0">
                        <a:latin typeface="+mj-ea"/>
                        <a:ea typeface="+mj-ea"/>
                      </a:endParaRPr>
                    </a:p>
                  </a:txBody>
                  <a:tcPr anchor="ctr" anchorCtr="1"/>
                </a:tc>
                <a:tc>
                  <a:txBody>
                    <a:bodyPr/>
                    <a:lstStyle/>
                    <a:p>
                      <a:pPr algn="ctr"/>
                      <a:r>
                        <a:rPr kumimoji="1" lang="en-US" altLang="ja-JP" sz="1050" dirty="0" smtClean="0">
                          <a:latin typeface="+mj-ea"/>
                          <a:ea typeface="+mj-ea"/>
                        </a:rPr>
                        <a:t>1</a:t>
                      </a:r>
                      <a:r>
                        <a:rPr kumimoji="1" lang="ja-JP" altLang="en-US" sz="1050" dirty="0" smtClean="0">
                          <a:latin typeface="+mj-ea"/>
                          <a:ea typeface="+mj-ea"/>
                        </a:rPr>
                        <a:t>月</a:t>
                      </a:r>
                      <a:endParaRPr kumimoji="1" lang="ja-JP" altLang="en-US" sz="1050" dirty="0">
                        <a:latin typeface="+mj-ea"/>
                        <a:ea typeface="+mj-ea"/>
                      </a:endParaRPr>
                    </a:p>
                  </a:txBody>
                  <a:tcPr anchor="ctr" anchorCtr="1">
                    <a:solidFill>
                      <a:schemeClr val="accent5"/>
                    </a:solidFill>
                  </a:tcPr>
                </a:tc>
                <a:tc>
                  <a:txBody>
                    <a:bodyPr/>
                    <a:lstStyle/>
                    <a:p>
                      <a:pPr algn="ctr"/>
                      <a:r>
                        <a:rPr kumimoji="1" lang="en-US" altLang="ja-JP" sz="1050" dirty="0" smtClean="0">
                          <a:latin typeface="+mj-ea"/>
                          <a:ea typeface="+mj-ea"/>
                        </a:rPr>
                        <a:t>2</a:t>
                      </a:r>
                      <a:r>
                        <a:rPr kumimoji="1" lang="ja-JP" altLang="en-US" sz="1050" dirty="0" smtClean="0">
                          <a:latin typeface="+mj-ea"/>
                          <a:ea typeface="+mj-ea"/>
                        </a:rPr>
                        <a:t>月</a:t>
                      </a:r>
                      <a:endParaRPr kumimoji="1" lang="ja-JP" altLang="en-US" sz="1050" dirty="0">
                        <a:latin typeface="+mj-ea"/>
                        <a:ea typeface="+mj-ea"/>
                      </a:endParaRPr>
                    </a:p>
                  </a:txBody>
                  <a:tcPr anchor="ctr" anchorCtr="1">
                    <a:solidFill>
                      <a:schemeClr val="accent5"/>
                    </a:solidFill>
                  </a:tcPr>
                </a:tc>
                <a:tc>
                  <a:txBody>
                    <a:bodyPr/>
                    <a:lstStyle/>
                    <a:p>
                      <a:pPr algn="ctr"/>
                      <a:r>
                        <a:rPr kumimoji="1" lang="en-US" altLang="ja-JP" sz="1050" dirty="0" smtClean="0">
                          <a:latin typeface="+mj-ea"/>
                          <a:ea typeface="+mj-ea"/>
                        </a:rPr>
                        <a:t>3</a:t>
                      </a:r>
                      <a:r>
                        <a:rPr kumimoji="1" lang="ja-JP" altLang="en-US" sz="1050" dirty="0" smtClean="0">
                          <a:latin typeface="+mj-ea"/>
                          <a:ea typeface="+mj-ea"/>
                        </a:rPr>
                        <a:t>月</a:t>
                      </a:r>
                      <a:endParaRPr kumimoji="1" lang="ja-JP" altLang="en-US" sz="1050" dirty="0">
                        <a:latin typeface="+mj-ea"/>
                        <a:ea typeface="+mj-ea"/>
                      </a:endParaRPr>
                    </a:p>
                  </a:txBody>
                  <a:tcPr anchor="ctr" anchorCtr="1">
                    <a:solidFill>
                      <a:schemeClr val="accent5"/>
                    </a:solidFill>
                  </a:tcPr>
                </a:tc>
                <a:extLst>
                  <a:ext uri="{0D108BD9-81ED-4DB2-BD59-A6C34878D82A}">
                    <a16:rowId xmlns:a16="http://schemas.microsoft.com/office/drawing/2014/main" val="3175345240"/>
                  </a:ext>
                </a:extLst>
              </a:tr>
            </a:tbl>
          </a:graphicData>
        </a:graphic>
      </p:graphicFrame>
      <p:cxnSp>
        <p:nvCxnSpPr>
          <p:cNvPr id="13" name="直線コネクタ 12"/>
          <p:cNvCxnSpPr/>
          <p:nvPr/>
        </p:nvCxnSpPr>
        <p:spPr>
          <a:xfrm>
            <a:off x="408873" y="2297067"/>
            <a:ext cx="8195571" cy="1993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4" name="テキスト ボックス 13"/>
          <p:cNvSpPr txBox="1"/>
          <p:nvPr/>
        </p:nvSpPr>
        <p:spPr>
          <a:xfrm>
            <a:off x="66781" y="2179360"/>
            <a:ext cx="562017" cy="215444"/>
          </a:xfrm>
          <a:prstGeom prst="rect">
            <a:avLst/>
          </a:prstGeom>
          <a:solidFill>
            <a:schemeClr val="accent3">
              <a:lumMod val="50000"/>
            </a:schemeClr>
          </a:solidFill>
        </p:spPr>
        <p:txBody>
          <a:bodyPr wrap="square" rtlCol="0">
            <a:spAutoFit/>
          </a:bodyPr>
          <a:lstStyle/>
          <a:p>
            <a:pPr algn="ctr"/>
            <a:r>
              <a:rPr kumimoji="1" lang="ja-JP" altLang="en-US" sz="800" dirty="0" smtClean="0">
                <a:solidFill>
                  <a:schemeClr val="bg1"/>
                </a:solidFill>
              </a:rPr>
              <a:t>第</a:t>
            </a:r>
            <a:r>
              <a:rPr kumimoji="1" lang="en-US" altLang="ja-JP" sz="800" dirty="0" smtClean="0">
                <a:solidFill>
                  <a:schemeClr val="bg1"/>
                </a:solidFill>
              </a:rPr>
              <a:t>1</a:t>
            </a:r>
            <a:r>
              <a:rPr kumimoji="1" lang="ja-JP" altLang="en-US" sz="800" dirty="0" smtClean="0">
                <a:solidFill>
                  <a:schemeClr val="bg1"/>
                </a:solidFill>
              </a:rPr>
              <a:t>期</a:t>
            </a:r>
            <a:endParaRPr kumimoji="1" lang="ja-JP" altLang="en-US" sz="800" dirty="0">
              <a:solidFill>
                <a:schemeClr val="bg1"/>
              </a:solidFill>
            </a:endParaRPr>
          </a:p>
        </p:txBody>
      </p:sp>
      <p:grpSp>
        <p:nvGrpSpPr>
          <p:cNvPr id="15" name="グループ化 14"/>
          <p:cNvGrpSpPr/>
          <p:nvPr/>
        </p:nvGrpSpPr>
        <p:grpSpPr>
          <a:xfrm>
            <a:off x="1712011" y="2119937"/>
            <a:ext cx="2611735" cy="374193"/>
            <a:chOff x="751602" y="203547"/>
            <a:chExt cx="935484" cy="374193"/>
          </a:xfrm>
        </p:grpSpPr>
        <p:sp>
          <p:nvSpPr>
            <p:cNvPr id="16" name="山形 15"/>
            <p:cNvSpPr/>
            <p:nvPr/>
          </p:nvSpPr>
          <p:spPr>
            <a:xfrm>
              <a:off x="751602" y="203547"/>
              <a:ext cx="935484" cy="374193"/>
            </a:xfrm>
            <a:prstGeom prst="chevron">
              <a:avLst/>
            </a:prstGeom>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17" name="山形 4"/>
            <p:cNvSpPr txBox="1"/>
            <p:nvPr/>
          </p:nvSpPr>
          <p:spPr>
            <a:xfrm>
              <a:off x="938699"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第</a:t>
              </a:r>
              <a:r>
                <a:rPr kumimoji="1" lang="en-US" altLang="ja-JP" sz="600" b="1" kern="1200" dirty="0" smtClean="0"/>
                <a:t>1</a:t>
              </a:r>
              <a:r>
                <a:rPr kumimoji="1" lang="ja-JP" altLang="en-US" sz="600" b="1" kern="1200" dirty="0" smtClean="0"/>
                <a:t>期　学習時間</a:t>
              </a:r>
              <a:r>
                <a:rPr kumimoji="1" lang="en-US" altLang="ja-JP" sz="600" b="1" kern="1200" dirty="0" smtClean="0"/>
                <a:t>(3</a:t>
              </a:r>
              <a:r>
                <a:rPr kumimoji="1" lang="ja-JP" altLang="en-US" sz="600" b="1" kern="1200" dirty="0" smtClean="0"/>
                <a:t>か月）</a:t>
              </a:r>
              <a:endParaRPr kumimoji="1" lang="ja-JP" altLang="en-US" sz="600" b="1" kern="1200" dirty="0"/>
            </a:p>
          </p:txBody>
        </p:sp>
      </p:grpSp>
      <p:sp>
        <p:nvSpPr>
          <p:cNvPr id="10" name="テキスト ボックス 9"/>
          <p:cNvSpPr txBox="1"/>
          <p:nvPr/>
        </p:nvSpPr>
        <p:spPr>
          <a:xfrm>
            <a:off x="1704698" y="2465313"/>
            <a:ext cx="319318" cy="1581563"/>
          </a:xfrm>
          <a:prstGeom prst="rect">
            <a:avLst/>
          </a:prstGeom>
          <a:noFill/>
        </p:spPr>
        <p:txBody>
          <a:bodyPr vert="eaVert" wrap="square" rtlCol="0">
            <a:spAutoFit/>
          </a:bodyPr>
          <a:lstStyle/>
          <a:p>
            <a:r>
              <a:rPr kumimoji="1" lang="en-US" altLang="ja-JP" sz="700" dirty="0" smtClean="0">
                <a:latin typeface="メイリオ" panose="020B0604030504040204" pitchFamily="50" charset="-128"/>
                <a:ea typeface="メイリオ" panose="020B0604030504040204" pitchFamily="50" charset="-128"/>
              </a:rPr>
              <a:t>6</a:t>
            </a:r>
            <a:r>
              <a:rPr kumimoji="1" lang="ja-JP" altLang="en-US" sz="700" dirty="0" smtClean="0">
                <a:latin typeface="メイリオ" panose="020B0604030504040204" pitchFamily="50" charset="-128"/>
                <a:ea typeface="メイリオ" panose="020B0604030504040204" pitchFamily="50" charset="-128"/>
              </a:rPr>
              <a:t>月　スタートアップ講座</a:t>
            </a:r>
            <a:r>
              <a:rPr kumimoji="1" lang="en-US" altLang="ja-JP" sz="700" dirty="0" smtClean="0">
                <a:latin typeface="メイリオ" panose="020B0604030504040204" pitchFamily="50" charset="-128"/>
                <a:ea typeface="メイリオ" panose="020B0604030504040204" pitchFamily="50" charset="-128"/>
              </a:rPr>
              <a:t>(1</a:t>
            </a:r>
            <a:r>
              <a:rPr kumimoji="1" lang="ja-JP" altLang="en-US" sz="700" dirty="0" smtClean="0">
                <a:latin typeface="メイリオ" panose="020B0604030504040204" pitchFamily="50" charset="-128"/>
                <a:ea typeface="メイリオ" panose="020B0604030504040204" pitchFamily="50" charset="-128"/>
              </a:rPr>
              <a:t>日）</a:t>
            </a:r>
            <a:endParaRPr kumimoji="1" lang="ja-JP" altLang="en-US" sz="700" dirty="0">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625437" y="2113650"/>
            <a:ext cx="1271589" cy="374193"/>
            <a:chOff x="4493541" y="203547"/>
            <a:chExt cx="935484" cy="374193"/>
          </a:xfrm>
        </p:grpSpPr>
        <p:sp>
          <p:nvSpPr>
            <p:cNvPr id="23" name="山形 22"/>
            <p:cNvSpPr/>
            <p:nvPr/>
          </p:nvSpPr>
          <p:spPr>
            <a:xfrm>
              <a:off x="4493541" y="203547"/>
              <a:ext cx="935484" cy="374193"/>
            </a:xfrm>
            <a:prstGeom prst="chevron">
              <a:avLst>
                <a:gd name="adj" fmla="val 45577"/>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24" name="山形 4"/>
            <p:cNvSpPr txBox="1"/>
            <p:nvPr/>
          </p:nvSpPr>
          <p:spPr>
            <a:xfrm>
              <a:off x="4680638"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第</a:t>
              </a:r>
              <a:r>
                <a:rPr kumimoji="1" lang="en-US" altLang="ja-JP" sz="600" b="1" kern="1200" dirty="0" smtClean="0">
                  <a:latin typeface="+mj-ea"/>
                  <a:ea typeface="+mj-ea"/>
                </a:rPr>
                <a:t>1</a:t>
              </a:r>
              <a:r>
                <a:rPr kumimoji="1" lang="ja-JP" altLang="en-US" sz="600" b="1" kern="1200" dirty="0" smtClean="0">
                  <a:latin typeface="+mj-ea"/>
                  <a:ea typeface="+mj-ea"/>
                </a:rPr>
                <a:t>期　募集期間</a:t>
              </a:r>
              <a:endParaRPr kumimoji="1" lang="en-US" altLang="ja-JP" sz="600" b="1" kern="1200" dirty="0">
                <a:latin typeface="+mj-ea"/>
                <a:ea typeface="+mj-ea"/>
              </a:endParaRPr>
            </a:p>
          </p:txBody>
        </p:sp>
      </p:grpSp>
      <p:sp>
        <p:nvSpPr>
          <p:cNvPr id="28" name="線吹き出し 1 (枠付き) 27"/>
          <p:cNvSpPr/>
          <p:nvPr/>
        </p:nvSpPr>
        <p:spPr>
          <a:xfrm>
            <a:off x="179512" y="2785067"/>
            <a:ext cx="1446919" cy="705095"/>
          </a:xfrm>
          <a:prstGeom prst="borderCallout1">
            <a:avLst>
              <a:gd name="adj1" fmla="val 54183"/>
              <a:gd name="adj2" fmla="val 99781"/>
              <a:gd name="adj3" fmla="val 54083"/>
              <a:gd name="adj4" fmla="val 10798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00" b="1" dirty="0" smtClean="0">
                <a:solidFill>
                  <a:schemeClr val="tx1"/>
                </a:solidFill>
                <a:latin typeface="メイリオ" panose="020B0604030504040204" pitchFamily="50" charset="-128"/>
                <a:ea typeface="メイリオ" panose="020B0604030504040204" pitchFamily="50" charset="-128"/>
              </a:rPr>
              <a:t>スタートアップオンライン講座</a:t>
            </a:r>
            <a:endParaRPr kumimoji="1" lang="en-US" altLang="ja-JP" sz="500" b="1" dirty="0" smtClean="0">
              <a:solidFill>
                <a:schemeClr val="tx1"/>
              </a:solidFill>
              <a:latin typeface="メイリオ" panose="020B0604030504040204" pitchFamily="50" charset="-128"/>
              <a:ea typeface="メイリオ" panose="020B0604030504040204" pitchFamily="50" charset="-128"/>
            </a:endParaRPr>
          </a:p>
          <a:p>
            <a:r>
              <a:rPr kumimoji="1" lang="ja-JP" altLang="en-US" sz="500" dirty="0" smtClean="0">
                <a:solidFill>
                  <a:schemeClr val="tx1"/>
                </a:solidFill>
                <a:latin typeface="メイリオ" panose="020B0604030504040204" pitchFamily="50" charset="-128"/>
                <a:ea typeface="メイリオ" panose="020B0604030504040204" pitchFamily="50" charset="-128"/>
              </a:rPr>
              <a:t>　　　　　　　　ナビゲータ：齋藤准教授</a:t>
            </a:r>
            <a:endParaRPr kumimoji="1" lang="en-US" altLang="ja-JP" sz="500" dirty="0" smtClean="0">
              <a:solidFill>
                <a:schemeClr val="tx1"/>
              </a:solidFill>
              <a:latin typeface="メイリオ" panose="020B0604030504040204" pitchFamily="50" charset="-128"/>
              <a:ea typeface="メイリオ" panose="020B0604030504040204" pitchFamily="50" charset="-128"/>
            </a:endParaRPr>
          </a:p>
          <a:p>
            <a:r>
              <a:rPr kumimoji="1" lang="ja-JP" altLang="en-US" sz="500" dirty="0" smtClean="0">
                <a:solidFill>
                  <a:schemeClr val="tx1"/>
                </a:solidFill>
                <a:latin typeface="メイリオ" panose="020B0604030504040204" pitchFamily="50" charset="-128"/>
                <a:ea typeface="メイリオ" panose="020B0604030504040204" pitchFamily="50" charset="-128"/>
              </a:rPr>
              <a:t>　第１時限　幼児教育コーディネータとは</a:t>
            </a:r>
            <a:endParaRPr kumimoji="1" lang="en-US" altLang="ja-JP" sz="500" dirty="0" smtClean="0">
              <a:solidFill>
                <a:schemeClr val="tx1"/>
              </a:solidFill>
              <a:latin typeface="メイリオ" panose="020B0604030504040204" pitchFamily="50" charset="-128"/>
              <a:ea typeface="メイリオ" panose="020B0604030504040204" pitchFamily="50" charset="-128"/>
            </a:endParaRPr>
          </a:p>
          <a:p>
            <a:r>
              <a:rPr lang="ja-JP" altLang="en-US" sz="500" dirty="0" smtClean="0">
                <a:solidFill>
                  <a:schemeClr val="tx1"/>
                </a:solidFill>
                <a:latin typeface="メイリオ" panose="020B0604030504040204" pitchFamily="50" charset="-128"/>
                <a:ea typeface="メイリオ" panose="020B0604030504040204" pitchFamily="50" charset="-128"/>
              </a:rPr>
              <a:t>　第</a:t>
            </a:r>
            <a:r>
              <a:rPr lang="en-US" altLang="ja-JP" sz="500" dirty="0" smtClean="0">
                <a:solidFill>
                  <a:schemeClr val="tx1"/>
                </a:solidFill>
                <a:latin typeface="メイリオ" panose="020B0604030504040204" pitchFamily="50" charset="-128"/>
                <a:ea typeface="メイリオ" panose="020B0604030504040204" pitchFamily="50" charset="-128"/>
              </a:rPr>
              <a:t>2</a:t>
            </a:r>
            <a:r>
              <a:rPr lang="ja-JP" altLang="en-US" sz="500" dirty="0" smtClean="0">
                <a:solidFill>
                  <a:schemeClr val="tx1"/>
                </a:solidFill>
                <a:latin typeface="メイリオ" panose="020B0604030504040204" pitchFamily="50" charset="-128"/>
                <a:ea typeface="メイリオ" panose="020B0604030504040204" pitchFamily="50" charset="-128"/>
              </a:rPr>
              <a:t>時限　学習の進め方</a:t>
            </a:r>
            <a:endParaRPr lang="en-US" altLang="ja-JP" sz="500" dirty="0" smtClean="0">
              <a:solidFill>
                <a:schemeClr val="tx1"/>
              </a:solidFill>
              <a:latin typeface="メイリオ" panose="020B0604030504040204" pitchFamily="50" charset="-128"/>
              <a:ea typeface="メイリオ" panose="020B0604030504040204" pitchFamily="50" charset="-128"/>
            </a:endParaRPr>
          </a:p>
          <a:p>
            <a:r>
              <a:rPr kumimoji="1" lang="ja-JP" altLang="en-US" sz="500" dirty="0" smtClean="0">
                <a:solidFill>
                  <a:schemeClr val="tx1"/>
                </a:solidFill>
                <a:latin typeface="メイリオ" panose="020B0604030504040204" pitchFamily="50" charset="-128"/>
                <a:ea typeface="メイリオ" panose="020B0604030504040204" pitchFamily="50" charset="-128"/>
              </a:rPr>
              <a:t>　第</a:t>
            </a:r>
            <a:r>
              <a:rPr kumimoji="1" lang="en-US" altLang="ja-JP" sz="500" dirty="0" smtClean="0">
                <a:solidFill>
                  <a:schemeClr val="tx1"/>
                </a:solidFill>
                <a:latin typeface="メイリオ" panose="020B0604030504040204" pitchFamily="50" charset="-128"/>
                <a:ea typeface="メイリオ" panose="020B0604030504040204" pitchFamily="50" charset="-128"/>
              </a:rPr>
              <a:t>3</a:t>
            </a:r>
            <a:r>
              <a:rPr kumimoji="1" lang="ja-JP" altLang="en-US" sz="500" dirty="0" smtClean="0">
                <a:solidFill>
                  <a:schemeClr val="tx1"/>
                </a:solidFill>
                <a:latin typeface="メイリオ" panose="020B0604030504040204" pitchFamily="50" charset="-128"/>
                <a:ea typeface="メイリオ" panose="020B0604030504040204" pitchFamily="50" charset="-128"/>
              </a:rPr>
              <a:t>時限　遊びと文化・保育内容</a:t>
            </a:r>
            <a:endParaRPr kumimoji="1" lang="en-US" altLang="ja-JP" sz="500" dirty="0" smtClean="0">
              <a:solidFill>
                <a:schemeClr val="tx1"/>
              </a:solidFill>
              <a:latin typeface="メイリオ" panose="020B0604030504040204" pitchFamily="50" charset="-128"/>
              <a:ea typeface="メイリオ" panose="020B0604030504040204" pitchFamily="50" charset="-128"/>
            </a:endParaRPr>
          </a:p>
          <a:p>
            <a:r>
              <a:rPr lang="ja-JP" altLang="en-US" sz="500" dirty="0" smtClean="0">
                <a:solidFill>
                  <a:schemeClr val="tx1"/>
                </a:solidFill>
                <a:latin typeface="メイリオ" panose="020B0604030504040204" pitchFamily="50" charset="-128"/>
                <a:ea typeface="メイリオ" panose="020B0604030504040204" pitchFamily="50" charset="-128"/>
              </a:rPr>
              <a:t>　第</a:t>
            </a:r>
            <a:r>
              <a:rPr lang="en-US" altLang="ja-JP" sz="500" dirty="0" smtClean="0">
                <a:solidFill>
                  <a:schemeClr val="tx1"/>
                </a:solidFill>
                <a:latin typeface="メイリオ" panose="020B0604030504040204" pitchFamily="50" charset="-128"/>
                <a:ea typeface="メイリオ" panose="020B0604030504040204" pitchFamily="50" charset="-128"/>
              </a:rPr>
              <a:t>4</a:t>
            </a:r>
            <a:r>
              <a:rPr lang="ja-JP" altLang="en-US" sz="500" dirty="0" smtClean="0">
                <a:solidFill>
                  <a:schemeClr val="tx1"/>
                </a:solidFill>
                <a:latin typeface="メイリオ" panose="020B0604030504040204" pitchFamily="50" charset="-128"/>
                <a:ea typeface="メイリオ" panose="020B0604030504040204" pitchFamily="50" charset="-128"/>
              </a:rPr>
              <a:t>時限　教師論・教育の方法と技術</a:t>
            </a:r>
            <a:endParaRPr lang="en-US" altLang="ja-JP" sz="500" dirty="0" smtClean="0">
              <a:solidFill>
                <a:schemeClr val="tx1"/>
              </a:solidFill>
              <a:latin typeface="メイリオ" panose="020B0604030504040204" pitchFamily="50" charset="-128"/>
              <a:ea typeface="メイリオ" panose="020B0604030504040204" pitchFamily="50" charset="-128"/>
            </a:endParaRPr>
          </a:p>
          <a:p>
            <a:r>
              <a:rPr kumimoji="1" lang="ja-JP" altLang="en-US" sz="500" dirty="0" smtClean="0">
                <a:solidFill>
                  <a:schemeClr val="tx1"/>
                </a:solidFill>
                <a:latin typeface="メイリオ" panose="020B0604030504040204" pitchFamily="50" charset="-128"/>
                <a:ea typeface="メイリオ" panose="020B0604030504040204" pitchFamily="50" charset="-128"/>
              </a:rPr>
              <a:t>　第</a:t>
            </a:r>
            <a:r>
              <a:rPr kumimoji="1" lang="en-US" altLang="ja-JP" sz="500" dirty="0" smtClean="0">
                <a:solidFill>
                  <a:schemeClr val="tx1"/>
                </a:solidFill>
                <a:latin typeface="メイリオ" panose="020B0604030504040204" pitchFamily="50" charset="-128"/>
                <a:ea typeface="メイリオ" panose="020B0604030504040204" pitchFamily="50" charset="-128"/>
              </a:rPr>
              <a:t>5</a:t>
            </a:r>
            <a:r>
              <a:rPr kumimoji="1" lang="ja-JP" altLang="en-US" sz="500" dirty="0" smtClean="0">
                <a:solidFill>
                  <a:schemeClr val="tx1"/>
                </a:solidFill>
                <a:latin typeface="メイリオ" panose="020B0604030504040204" pitchFamily="50" charset="-128"/>
                <a:ea typeface="メイリオ" panose="020B0604030504040204" pitchFamily="50" charset="-128"/>
              </a:rPr>
              <a:t>時限　教育相談・幼児理解</a:t>
            </a:r>
            <a:endParaRPr kumimoji="1" lang="en-US" altLang="ja-JP" sz="500" dirty="0" smtClean="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3696175" y="2494127"/>
            <a:ext cx="319318" cy="1397623"/>
          </a:xfrm>
          <a:prstGeom prst="rect">
            <a:avLst/>
          </a:prstGeom>
          <a:noFill/>
        </p:spPr>
        <p:txBody>
          <a:bodyPr vert="eaVert" wrap="square" rtlCol="0">
            <a:spAutoFit/>
          </a:bodyPr>
          <a:lstStyle/>
          <a:p>
            <a:r>
              <a:rPr lang="en-US" altLang="ja-JP" sz="700" dirty="0">
                <a:latin typeface="メイリオ" panose="020B0604030504040204" pitchFamily="50" charset="-128"/>
                <a:ea typeface="メイリオ" panose="020B0604030504040204" pitchFamily="50" charset="-128"/>
              </a:rPr>
              <a:t>9</a:t>
            </a:r>
            <a:r>
              <a:rPr kumimoji="1" lang="ja-JP" altLang="en-US" sz="700" dirty="0" smtClean="0">
                <a:latin typeface="メイリオ" panose="020B0604030504040204" pitchFamily="50" charset="-128"/>
                <a:ea typeface="メイリオ" panose="020B0604030504040204" pitchFamily="50" charset="-128"/>
              </a:rPr>
              <a:t>月　課題提出（</a:t>
            </a:r>
            <a:r>
              <a:rPr kumimoji="1" lang="en-US" altLang="ja-JP" sz="700" dirty="0" smtClean="0">
                <a:latin typeface="メイリオ" panose="020B0604030504040204" pitchFamily="50" charset="-128"/>
                <a:ea typeface="メイリオ" panose="020B0604030504040204" pitchFamily="50" charset="-128"/>
              </a:rPr>
              <a:t>2</a:t>
            </a:r>
            <a:r>
              <a:rPr kumimoji="1" lang="ja-JP" altLang="en-US" sz="700" dirty="0" smtClean="0">
                <a:latin typeface="メイリオ" panose="020B0604030504040204" pitchFamily="50" charset="-128"/>
                <a:ea typeface="メイリオ" panose="020B0604030504040204" pitchFamily="50" charset="-128"/>
              </a:rPr>
              <a:t>週間）</a:t>
            </a:r>
            <a:endParaRPr kumimoji="1" lang="ja-JP" altLang="en-US" sz="700" dirty="0">
              <a:latin typeface="メイリオ" panose="020B0604030504040204" pitchFamily="50" charset="-128"/>
              <a:ea typeface="メイリオ" panose="020B0604030504040204" pitchFamily="50" charset="-128"/>
            </a:endParaRPr>
          </a:p>
        </p:txBody>
      </p:sp>
      <p:cxnSp>
        <p:nvCxnSpPr>
          <p:cNvPr id="32" name="直線コネクタ 31"/>
          <p:cNvCxnSpPr/>
          <p:nvPr/>
        </p:nvCxnSpPr>
        <p:spPr>
          <a:xfrm>
            <a:off x="393339" y="4120511"/>
            <a:ext cx="8195571" cy="1993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33" name="テキスト ボックス 32"/>
          <p:cNvSpPr txBox="1"/>
          <p:nvPr/>
        </p:nvSpPr>
        <p:spPr>
          <a:xfrm>
            <a:off x="63421" y="4012789"/>
            <a:ext cx="562017" cy="215444"/>
          </a:xfrm>
          <a:prstGeom prst="rect">
            <a:avLst/>
          </a:prstGeom>
          <a:solidFill>
            <a:schemeClr val="accent3">
              <a:lumMod val="50000"/>
            </a:schemeClr>
          </a:solidFill>
        </p:spPr>
        <p:txBody>
          <a:bodyPr wrap="square" rtlCol="0">
            <a:spAutoFit/>
          </a:bodyPr>
          <a:lstStyle/>
          <a:p>
            <a:pPr algn="ctr"/>
            <a:r>
              <a:rPr kumimoji="1" lang="ja-JP" altLang="en-US" sz="800" dirty="0" smtClean="0">
                <a:solidFill>
                  <a:schemeClr val="bg1"/>
                </a:solidFill>
              </a:rPr>
              <a:t>第</a:t>
            </a:r>
            <a:r>
              <a:rPr kumimoji="1" lang="en-US" altLang="ja-JP" sz="800" dirty="0" smtClean="0">
                <a:solidFill>
                  <a:schemeClr val="bg1"/>
                </a:solidFill>
              </a:rPr>
              <a:t>2</a:t>
            </a:r>
            <a:r>
              <a:rPr kumimoji="1" lang="ja-JP" altLang="en-US" sz="800" dirty="0" smtClean="0">
                <a:solidFill>
                  <a:schemeClr val="bg1"/>
                </a:solidFill>
              </a:rPr>
              <a:t>期</a:t>
            </a:r>
            <a:endParaRPr kumimoji="1" lang="ja-JP" altLang="en-US" sz="800" dirty="0">
              <a:solidFill>
                <a:schemeClr val="bg1"/>
              </a:solidFill>
            </a:endParaRPr>
          </a:p>
        </p:txBody>
      </p:sp>
      <p:grpSp>
        <p:nvGrpSpPr>
          <p:cNvPr id="34" name="グループ化 33"/>
          <p:cNvGrpSpPr/>
          <p:nvPr/>
        </p:nvGrpSpPr>
        <p:grpSpPr>
          <a:xfrm>
            <a:off x="3054009" y="3973242"/>
            <a:ext cx="2958152" cy="389612"/>
            <a:chOff x="751602" y="203547"/>
            <a:chExt cx="935484" cy="374193"/>
          </a:xfrm>
          <a:solidFill>
            <a:schemeClr val="accent6"/>
          </a:solidFill>
        </p:grpSpPr>
        <p:sp>
          <p:nvSpPr>
            <p:cNvPr id="35" name="山形 34"/>
            <p:cNvSpPr/>
            <p:nvPr/>
          </p:nvSpPr>
          <p:spPr>
            <a:xfrm>
              <a:off x="751602" y="203547"/>
              <a:ext cx="935484" cy="374193"/>
            </a:xfrm>
            <a:prstGeom prst="chevron">
              <a:avLst/>
            </a:prstGeom>
            <a:grpFill/>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36" name="山形 4"/>
            <p:cNvSpPr txBox="1"/>
            <p:nvPr/>
          </p:nvSpPr>
          <p:spPr>
            <a:xfrm>
              <a:off x="938699" y="241529"/>
              <a:ext cx="561291" cy="305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第</a:t>
              </a:r>
              <a:r>
                <a:rPr kumimoji="1" lang="en-US" altLang="ja-JP" sz="600" b="1" kern="1200" dirty="0" smtClean="0"/>
                <a:t>2</a:t>
              </a:r>
              <a:r>
                <a:rPr kumimoji="1" lang="ja-JP" altLang="en-US" sz="600" b="1" kern="1200" dirty="0" smtClean="0"/>
                <a:t>期　学習時間</a:t>
              </a:r>
              <a:r>
                <a:rPr kumimoji="1" lang="en-US" altLang="ja-JP" sz="600" b="1" kern="1200" dirty="0" smtClean="0"/>
                <a:t>(3</a:t>
              </a:r>
              <a:r>
                <a:rPr kumimoji="1" lang="ja-JP" altLang="en-US" sz="600" b="1" kern="1200" dirty="0" smtClean="0"/>
                <a:t>か月）</a:t>
              </a:r>
              <a:endParaRPr kumimoji="1" lang="ja-JP" altLang="en-US" sz="600" b="1" kern="1200" dirty="0"/>
            </a:p>
          </p:txBody>
        </p:sp>
      </p:grpSp>
      <p:grpSp>
        <p:nvGrpSpPr>
          <p:cNvPr id="37" name="グループ化 36"/>
          <p:cNvGrpSpPr/>
          <p:nvPr/>
        </p:nvGrpSpPr>
        <p:grpSpPr>
          <a:xfrm>
            <a:off x="1905980" y="3975879"/>
            <a:ext cx="1321429" cy="374193"/>
            <a:chOff x="4493541" y="203547"/>
            <a:chExt cx="935484" cy="374193"/>
          </a:xfrm>
        </p:grpSpPr>
        <p:sp>
          <p:nvSpPr>
            <p:cNvPr id="38" name="山形 37"/>
            <p:cNvSpPr/>
            <p:nvPr/>
          </p:nvSpPr>
          <p:spPr>
            <a:xfrm>
              <a:off x="4493541" y="203547"/>
              <a:ext cx="935484" cy="374193"/>
            </a:xfrm>
            <a:prstGeom prst="chevron">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39" name="山形 4"/>
            <p:cNvSpPr txBox="1"/>
            <p:nvPr/>
          </p:nvSpPr>
          <p:spPr>
            <a:xfrm>
              <a:off x="4680638"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第</a:t>
              </a:r>
              <a:r>
                <a:rPr kumimoji="1" lang="en-US" altLang="ja-JP" sz="600" b="1" kern="1200" dirty="0" smtClean="0">
                  <a:latin typeface="+mj-ea"/>
                  <a:ea typeface="+mj-ea"/>
                </a:rPr>
                <a:t>2</a:t>
              </a:r>
              <a:r>
                <a:rPr kumimoji="1" lang="ja-JP" altLang="en-US" sz="600" b="1" kern="1200" dirty="0" smtClean="0">
                  <a:latin typeface="+mj-ea"/>
                  <a:ea typeface="+mj-ea"/>
                </a:rPr>
                <a:t>期　募集期間</a:t>
              </a:r>
              <a:endParaRPr kumimoji="1" lang="en-US" altLang="ja-JP" sz="600" b="1" kern="1200" dirty="0">
                <a:latin typeface="+mj-ea"/>
                <a:ea typeface="+mj-ea"/>
              </a:endParaRPr>
            </a:p>
          </p:txBody>
        </p:sp>
      </p:grpSp>
      <p:cxnSp>
        <p:nvCxnSpPr>
          <p:cNvPr id="41" name="直線コネクタ 40"/>
          <p:cNvCxnSpPr/>
          <p:nvPr/>
        </p:nvCxnSpPr>
        <p:spPr>
          <a:xfrm>
            <a:off x="408873" y="5509121"/>
            <a:ext cx="8195571" cy="1993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42" name="テキスト ボックス 41"/>
          <p:cNvSpPr txBox="1"/>
          <p:nvPr/>
        </p:nvSpPr>
        <p:spPr>
          <a:xfrm>
            <a:off x="63420" y="5401399"/>
            <a:ext cx="562017" cy="215444"/>
          </a:xfrm>
          <a:prstGeom prst="rect">
            <a:avLst/>
          </a:prstGeom>
          <a:solidFill>
            <a:schemeClr val="accent3">
              <a:lumMod val="50000"/>
            </a:schemeClr>
          </a:solidFill>
        </p:spPr>
        <p:txBody>
          <a:bodyPr wrap="square" rtlCol="0">
            <a:spAutoFit/>
          </a:bodyPr>
          <a:lstStyle/>
          <a:p>
            <a:pPr algn="ctr"/>
            <a:r>
              <a:rPr kumimoji="1" lang="ja-JP" altLang="en-US" sz="800" dirty="0" smtClean="0">
                <a:solidFill>
                  <a:schemeClr val="bg1"/>
                </a:solidFill>
              </a:rPr>
              <a:t>第</a:t>
            </a:r>
            <a:r>
              <a:rPr kumimoji="1" lang="en-US" altLang="ja-JP" sz="800" dirty="0" smtClean="0">
                <a:solidFill>
                  <a:schemeClr val="bg1"/>
                </a:solidFill>
              </a:rPr>
              <a:t>3</a:t>
            </a:r>
            <a:r>
              <a:rPr kumimoji="1" lang="ja-JP" altLang="en-US" sz="800" dirty="0" smtClean="0">
                <a:solidFill>
                  <a:schemeClr val="bg1"/>
                </a:solidFill>
              </a:rPr>
              <a:t>期</a:t>
            </a:r>
            <a:endParaRPr kumimoji="1" lang="ja-JP" altLang="en-US" sz="800" dirty="0">
              <a:solidFill>
                <a:schemeClr val="bg1"/>
              </a:solidFill>
            </a:endParaRPr>
          </a:p>
        </p:txBody>
      </p:sp>
      <p:grpSp>
        <p:nvGrpSpPr>
          <p:cNvPr id="43" name="グループ化 42"/>
          <p:cNvGrpSpPr/>
          <p:nvPr/>
        </p:nvGrpSpPr>
        <p:grpSpPr>
          <a:xfrm>
            <a:off x="4644008" y="5331989"/>
            <a:ext cx="2808311" cy="374193"/>
            <a:chOff x="751602" y="203547"/>
            <a:chExt cx="935484" cy="374193"/>
          </a:xfrm>
        </p:grpSpPr>
        <p:sp>
          <p:nvSpPr>
            <p:cNvPr id="44" name="山形 43"/>
            <p:cNvSpPr/>
            <p:nvPr/>
          </p:nvSpPr>
          <p:spPr>
            <a:xfrm>
              <a:off x="751602" y="203547"/>
              <a:ext cx="935484" cy="374193"/>
            </a:xfrm>
            <a:prstGeom prst="chevron">
              <a:avLst/>
            </a:prstGeom>
            <a:solidFill>
              <a:schemeClr val="accent5"/>
            </a:solidFill>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45" name="山形 4"/>
            <p:cNvSpPr txBox="1"/>
            <p:nvPr/>
          </p:nvSpPr>
          <p:spPr>
            <a:xfrm>
              <a:off x="938699"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t>第</a:t>
              </a:r>
              <a:r>
                <a:rPr kumimoji="1" lang="en-US" altLang="ja-JP" sz="600" b="1" kern="1200" dirty="0" smtClean="0"/>
                <a:t>3</a:t>
              </a:r>
              <a:r>
                <a:rPr kumimoji="1" lang="ja-JP" altLang="en-US" sz="600" b="1" kern="1200" dirty="0" smtClean="0"/>
                <a:t>期　学習時間</a:t>
              </a:r>
              <a:r>
                <a:rPr kumimoji="1" lang="en-US" altLang="ja-JP" sz="600" b="1" kern="1200" dirty="0" smtClean="0"/>
                <a:t>(3</a:t>
              </a:r>
              <a:r>
                <a:rPr kumimoji="1" lang="ja-JP" altLang="en-US" sz="600" b="1" kern="1200" dirty="0" smtClean="0"/>
                <a:t>か月）</a:t>
              </a:r>
              <a:endParaRPr kumimoji="1" lang="ja-JP" altLang="en-US" sz="600" b="1" kern="1200" dirty="0"/>
            </a:p>
          </p:txBody>
        </p:sp>
      </p:grpSp>
      <p:grpSp>
        <p:nvGrpSpPr>
          <p:cNvPr id="46" name="グループ化 45"/>
          <p:cNvGrpSpPr/>
          <p:nvPr/>
        </p:nvGrpSpPr>
        <p:grpSpPr>
          <a:xfrm>
            <a:off x="3335920" y="5303199"/>
            <a:ext cx="1423393" cy="392065"/>
            <a:chOff x="3998448" y="188832"/>
            <a:chExt cx="935484" cy="392065"/>
          </a:xfrm>
        </p:grpSpPr>
        <p:sp>
          <p:nvSpPr>
            <p:cNvPr id="47" name="山形 46"/>
            <p:cNvSpPr/>
            <p:nvPr/>
          </p:nvSpPr>
          <p:spPr>
            <a:xfrm>
              <a:off x="3998448" y="206704"/>
              <a:ext cx="935484" cy="374193"/>
            </a:xfrm>
            <a:prstGeom prst="chevron">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48" name="山形 4"/>
            <p:cNvSpPr txBox="1"/>
            <p:nvPr/>
          </p:nvSpPr>
          <p:spPr>
            <a:xfrm>
              <a:off x="4213000" y="188832"/>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smtClean="0">
                  <a:latin typeface="+mj-ea"/>
                  <a:ea typeface="+mj-ea"/>
                </a:rPr>
                <a:t>第</a:t>
              </a:r>
              <a:r>
                <a:rPr kumimoji="1" lang="en-US" altLang="ja-JP" sz="600" b="1" kern="1200" dirty="0" smtClean="0">
                  <a:latin typeface="+mj-ea"/>
                  <a:ea typeface="+mj-ea"/>
                </a:rPr>
                <a:t>3</a:t>
              </a:r>
              <a:r>
                <a:rPr kumimoji="1" lang="ja-JP" altLang="en-US" sz="600" b="1" kern="1200" dirty="0" smtClean="0">
                  <a:latin typeface="+mj-ea"/>
                  <a:ea typeface="+mj-ea"/>
                </a:rPr>
                <a:t>期　募集期間</a:t>
              </a:r>
              <a:endParaRPr kumimoji="1" lang="en-US" altLang="ja-JP" sz="600" b="1" kern="1200" dirty="0">
                <a:latin typeface="+mj-ea"/>
                <a:ea typeface="+mj-ea"/>
              </a:endParaRPr>
            </a:p>
          </p:txBody>
        </p:sp>
      </p:grpSp>
      <p:sp>
        <p:nvSpPr>
          <p:cNvPr id="49" name="ホームベース 48"/>
          <p:cNvSpPr/>
          <p:nvPr/>
        </p:nvSpPr>
        <p:spPr>
          <a:xfrm>
            <a:off x="2327661" y="2875772"/>
            <a:ext cx="1368152" cy="214132"/>
          </a:xfrm>
          <a:prstGeom prst="homePlate">
            <a:avLst>
              <a:gd name="adj" fmla="val 27016"/>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tx1"/>
                </a:solidFill>
              </a:rPr>
              <a:t>質疑応答対応</a:t>
            </a:r>
            <a:endParaRPr kumimoji="1" lang="ja-JP" altLang="en-US" sz="700" dirty="0">
              <a:solidFill>
                <a:schemeClr val="tx1"/>
              </a:solidFill>
            </a:endParaRPr>
          </a:p>
        </p:txBody>
      </p:sp>
      <p:sp>
        <p:nvSpPr>
          <p:cNvPr id="50" name="テキスト ボックス 49"/>
          <p:cNvSpPr txBox="1"/>
          <p:nvPr/>
        </p:nvSpPr>
        <p:spPr>
          <a:xfrm>
            <a:off x="4053082" y="4330689"/>
            <a:ext cx="427040" cy="939056"/>
          </a:xfrm>
          <a:prstGeom prst="rect">
            <a:avLst/>
          </a:prstGeom>
          <a:noFill/>
        </p:spPr>
        <p:txBody>
          <a:bodyPr vert="eaVert" wrap="square" rtlCol="0">
            <a:spAutoFit/>
          </a:bodyPr>
          <a:lstStyle/>
          <a:p>
            <a:r>
              <a:rPr lang="en-US" altLang="ja-JP" sz="700" dirty="0">
                <a:latin typeface="メイリオ" panose="020B0604030504040204" pitchFamily="50" charset="-128"/>
                <a:ea typeface="メイリオ" panose="020B0604030504040204" pitchFamily="50" charset="-128"/>
              </a:rPr>
              <a:t>8</a:t>
            </a:r>
            <a:r>
              <a:rPr kumimoji="1" lang="ja-JP" altLang="en-US" sz="700" dirty="0" smtClean="0">
                <a:latin typeface="メイリオ" panose="020B0604030504040204" pitchFamily="50" charset="-128"/>
                <a:ea typeface="メイリオ" panose="020B0604030504040204" pitchFamily="50" charset="-128"/>
              </a:rPr>
              <a:t>月　スタートアップ講座</a:t>
            </a:r>
            <a:endParaRPr kumimoji="1" lang="ja-JP" altLang="en-US" sz="700" dirty="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4728665" y="5745637"/>
            <a:ext cx="427040" cy="975838"/>
          </a:xfrm>
          <a:prstGeom prst="rect">
            <a:avLst/>
          </a:prstGeom>
          <a:noFill/>
        </p:spPr>
        <p:txBody>
          <a:bodyPr vert="eaVert" wrap="square" rtlCol="0">
            <a:spAutoFit/>
          </a:bodyPr>
          <a:lstStyle/>
          <a:p>
            <a:r>
              <a:rPr lang="en-US" altLang="ja-JP" sz="700" dirty="0" smtClean="0">
                <a:latin typeface="メイリオ" panose="020B0604030504040204" pitchFamily="50" charset="-128"/>
                <a:ea typeface="メイリオ" panose="020B0604030504040204" pitchFamily="50" charset="-128"/>
              </a:rPr>
              <a:t>10</a:t>
            </a:r>
            <a:r>
              <a:rPr kumimoji="1" lang="ja-JP" altLang="en-US" sz="700" dirty="0" smtClean="0">
                <a:latin typeface="メイリオ" panose="020B0604030504040204" pitchFamily="50" charset="-128"/>
                <a:ea typeface="メイリオ" panose="020B0604030504040204" pitchFamily="50" charset="-128"/>
              </a:rPr>
              <a:t>月　スタートアップ講座</a:t>
            </a:r>
            <a:endParaRPr kumimoji="1" lang="ja-JP" altLang="en-US" sz="700" dirty="0">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5652120" y="4394568"/>
            <a:ext cx="319318" cy="811298"/>
          </a:xfrm>
          <a:prstGeom prst="rect">
            <a:avLst/>
          </a:prstGeom>
          <a:noFill/>
        </p:spPr>
        <p:txBody>
          <a:bodyPr vert="eaVert" wrap="square" rtlCol="0">
            <a:spAutoFit/>
          </a:bodyPr>
          <a:lstStyle/>
          <a:p>
            <a:r>
              <a:rPr lang="en-US" altLang="ja-JP" sz="700" dirty="0" smtClean="0">
                <a:latin typeface="メイリオ" panose="020B0604030504040204" pitchFamily="50" charset="-128"/>
                <a:ea typeface="メイリオ" panose="020B0604030504040204" pitchFamily="50" charset="-128"/>
              </a:rPr>
              <a:t>11</a:t>
            </a:r>
            <a:r>
              <a:rPr kumimoji="1" lang="ja-JP" altLang="en-US" sz="700" dirty="0" smtClean="0">
                <a:latin typeface="メイリオ" panose="020B0604030504040204" pitchFamily="50" charset="-128"/>
                <a:ea typeface="メイリオ" panose="020B0604030504040204" pitchFamily="50" charset="-128"/>
              </a:rPr>
              <a:t>月　課題提出</a:t>
            </a:r>
            <a:endParaRPr kumimoji="1" lang="ja-JP" altLang="en-US" sz="700" dirty="0">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7011959" y="5706182"/>
            <a:ext cx="319318" cy="1132817"/>
          </a:xfrm>
          <a:prstGeom prst="rect">
            <a:avLst/>
          </a:prstGeom>
          <a:noFill/>
        </p:spPr>
        <p:txBody>
          <a:bodyPr vert="eaVert" wrap="square" rtlCol="0">
            <a:spAutoFit/>
          </a:bodyPr>
          <a:lstStyle/>
          <a:p>
            <a:r>
              <a:rPr lang="en-US" altLang="ja-JP" sz="700" dirty="0">
                <a:latin typeface="メイリオ" panose="020B0604030504040204" pitchFamily="50" charset="-128"/>
                <a:ea typeface="メイリオ" panose="020B0604030504040204" pitchFamily="50" charset="-128"/>
              </a:rPr>
              <a:t>1</a:t>
            </a:r>
            <a:r>
              <a:rPr kumimoji="1" lang="ja-JP" altLang="en-US" sz="700" dirty="0" smtClean="0">
                <a:latin typeface="メイリオ" panose="020B0604030504040204" pitchFamily="50" charset="-128"/>
                <a:ea typeface="メイリオ" panose="020B0604030504040204" pitchFamily="50" charset="-128"/>
              </a:rPr>
              <a:t>月　課題提出</a:t>
            </a:r>
            <a:endParaRPr kumimoji="1" lang="ja-JP" altLang="en-US" sz="700"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1991383" y="2571692"/>
            <a:ext cx="246221" cy="650279"/>
          </a:xfrm>
          <a:prstGeom prst="rect">
            <a:avLst/>
          </a:prstGeom>
          <a:solidFill>
            <a:schemeClr val="tx2"/>
          </a:solidFill>
        </p:spPr>
        <p:txBody>
          <a:bodyPr vert="eaVert" wrap="square" rtlCol="0">
            <a:spAutoFit/>
          </a:bodyPr>
          <a:lstStyle/>
          <a:p>
            <a:r>
              <a:rPr kumimoji="1" lang="ja-JP" altLang="en-US" sz="400" b="1" dirty="0" smtClean="0">
                <a:solidFill>
                  <a:schemeClr val="bg1"/>
                </a:solidFill>
                <a:latin typeface="メイリオ" panose="020B0604030504040204" pitchFamily="50" charset="-128"/>
                <a:ea typeface="メイリオ" panose="020B0604030504040204" pitchFamily="50" charset="-128"/>
              </a:rPr>
              <a:t>受講前アンケート実施</a:t>
            </a:r>
            <a:endParaRPr kumimoji="1" lang="ja-JP" altLang="en-US" sz="400" b="1" dirty="0">
              <a:solidFill>
                <a:schemeClr val="bg1"/>
              </a:solidFill>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4049298" y="2563517"/>
            <a:ext cx="246221" cy="716062"/>
          </a:xfrm>
          <a:prstGeom prst="rect">
            <a:avLst/>
          </a:prstGeom>
          <a:solidFill>
            <a:schemeClr val="tx2"/>
          </a:solidFill>
        </p:spPr>
        <p:txBody>
          <a:bodyPr vert="eaVert" wrap="square" rtlCol="0">
            <a:spAutoFit/>
          </a:bodyPr>
          <a:lstStyle/>
          <a:p>
            <a:r>
              <a:rPr kumimoji="1" lang="ja-JP" altLang="en-US" sz="400" b="1" dirty="0" smtClean="0">
                <a:solidFill>
                  <a:schemeClr val="bg1"/>
                </a:solidFill>
                <a:latin typeface="メイリオ" panose="020B0604030504040204" pitchFamily="50" charset="-128"/>
                <a:ea typeface="メイリオ" panose="020B0604030504040204" pitchFamily="50" charset="-128"/>
              </a:rPr>
              <a:t>受講後アンケート実施</a:t>
            </a:r>
            <a:endParaRPr kumimoji="1" lang="ja-JP" altLang="en-US" sz="4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58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33"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151"/>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幼児教育コーディネータの開設科目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420174554"/>
              </p:ext>
            </p:extLst>
          </p:nvPr>
        </p:nvGraphicFramePr>
        <p:xfrm>
          <a:off x="323528" y="1205584"/>
          <a:ext cx="8208911" cy="4801718"/>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1152128">
                  <a:extLst>
                    <a:ext uri="{9D8B030D-6E8A-4147-A177-3AD203B41FA5}">
                      <a16:colId xmlns:a16="http://schemas.microsoft.com/office/drawing/2014/main" val="3374882550"/>
                    </a:ext>
                  </a:extLst>
                </a:gridCol>
                <a:gridCol w="792088">
                  <a:extLst>
                    <a:ext uri="{9D8B030D-6E8A-4147-A177-3AD203B41FA5}">
                      <a16:colId xmlns:a16="http://schemas.microsoft.com/office/drawing/2014/main" val="1367310943"/>
                    </a:ext>
                  </a:extLst>
                </a:gridCol>
                <a:gridCol w="576064">
                  <a:extLst>
                    <a:ext uri="{9D8B030D-6E8A-4147-A177-3AD203B41FA5}">
                      <a16:colId xmlns:a16="http://schemas.microsoft.com/office/drawing/2014/main" val="2633307410"/>
                    </a:ext>
                  </a:extLst>
                </a:gridCol>
                <a:gridCol w="4661307">
                  <a:extLst>
                    <a:ext uri="{9D8B030D-6E8A-4147-A177-3AD203B41FA5}">
                      <a16:colId xmlns:a16="http://schemas.microsoft.com/office/drawing/2014/main" val="2599041416"/>
                    </a:ext>
                  </a:extLst>
                </a:gridCol>
              </a:tblGrid>
              <a:tr h="517025">
                <a:tc>
                  <a:txBody>
                    <a:bodyPr/>
                    <a:lstStyle/>
                    <a:p>
                      <a:pPr algn="ctr"/>
                      <a:r>
                        <a:rPr kumimoji="1" lang="ja-JP" altLang="en-US" sz="1000" dirty="0">
                          <a:solidFill>
                            <a:schemeClr val="bg1"/>
                          </a:solidFill>
                          <a:latin typeface="+mn-ea"/>
                          <a:ea typeface="+mn-ea"/>
                        </a:rPr>
                        <a:t>科目区分</a:t>
                      </a:r>
                    </a:p>
                  </a:txBody>
                  <a:tcPr anchor="ctr">
                    <a:solidFill>
                      <a:schemeClr val="accent1">
                        <a:lumMod val="50000"/>
                      </a:schemeClr>
                    </a:solidFill>
                  </a:tcPr>
                </a:tc>
                <a:tc>
                  <a:txBody>
                    <a:bodyPr/>
                    <a:lstStyle/>
                    <a:p>
                      <a:pPr algn="ctr"/>
                      <a:r>
                        <a:rPr kumimoji="1" lang="ja-JP" altLang="en-US" sz="1000" dirty="0">
                          <a:solidFill>
                            <a:schemeClr val="bg1"/>
                          </a:solidFill>
                          <a:latin typeface="+mn-ea"/>
                          <a:ea typeface="+mn-ea"/>
                        </a:rPr>
                        <a:t>科目名</a:t>
                      </a:r>
                    </a:p>
                  </a:txBody>
                  <a:tcPr anchor="ctr">
                    <a:solidFill>
                      <a:schemeClr val="accent1">
                        <a:lumMod val="50000"/>
                      </a:schemeClr>
                    </a:solidFill>
                  </a:tcPr>
                </a:tc>
                <a:tc>
                  <a:txBody>
                    <a:bodyPr/>
                    <a:lstStyle/>
                    <a:p>
                      <a:pPr algn="ctr"/>
                      <a:r>
                        <a:rPr kumimoji="1" lang="ja-JP" altLang="en-US" sz="1000" dirty="0">
                          <a:solidFill>
                            <a:schemeClr val="bg1"/>
                          </a:solidFill>
                          <a:latin typeface="+mn-ea"/>
                          <a:ea typeface="+mn-ea"/>
                        </a:rPr>
                        <a:t>授業形態</a:t>
                      </a:r>
                    </a:p>
                  </a:txBody>
                  <a:tcPr anchor="ctr">
                    <a:solidFill>
                      <a:schemeClr val="accent1">
                        <a:lumMod val="50000"/>
                      </a:schemeClr>
                    </a:solidFill>
                  </a:tcPr>
                </a:tc>
                <a:tc>
                  <a:txBody>
                    <a:bodyPr/>
                    <a:lstStyle/>
                    <a:p>
                      <a:pPr algn="ctr"/>
                      <a:r>
                        <a:rPr kumimoji="1" lang="ja-JP" altLang="en-US" sz="1000" dirty="0">
                          <a:solidFill>
                            <a:schemeClr val="bg1"/>
                          </a:solidFill>
                          <a:latin typeface="+mn-ea"/>
                          <a:ea typeface="+mn-ea"/>
                        </a:rPr>
                        <a:t>時間数</a:t>
                      </a:r>
                    </a:p>
                  </a:txBody>
                  <a:tcPr anchor="ctr">
                    <a:solidFill>
                      <a:schemeClr val="accent1">
                        <a:lumMod val="50000"/>
                      </a:schemeClr>
                    </a:solidFill>
                  </a:tcPr>
                </a:tc>
                <a:tc>
                  <a:txBody>
                    <a:bodyPr/>
                    <a:lstStyle/>
                    <a:p>
                      <a:pPr algn="ctr"/>
                      <a:r>
                        <a:rPr kumimoji="1" lang="ja-JP" altLang="en-US" sz="1000" dirty="0">
                          <a:latin typeface="+mn-ea"/>
                          <a:ea typeface="+mn-ea"/>
                        </a:rPr>
                        <a:t>講義内容</a:t>
                      </a:r>
                      <a:r>
                        <a:rPr kumimoji="1" lang="en-US" altLang="ja-JP" sz="1000" dirty="0">
                          <a:latin typeface="+mn-ea"/>
                          <a:ea typeface="+mn-ea"/>
                        </a:rPr>
                        <a:t>(</a:t>
                      </a:r>
                      <a:r>
                        <a:rPr kumimoji="1" lang="ja-JP" altLang="en-US" sz="1000" dirty="0">
                          <a:latin typeface="+mn-ea"/>
                          <a:ea typeface="+mn-ea"/>
                        </a:rPr>
                        <a:t>案）</a:t>
                      </a:r>
                    </a:p>
                  </a:txBody>
                  <a:tcPr anchor="ctr"/>
                </a:tc>
                <a:extLst>
                  <a:ext uri="{0D108BD9-81ED-4DB2-BD59-A6C34878D82A}">
                    <a16:rowId xmlns:a16="http://schemas.microsoft.com/office/drawing/2014/main" val="301902340"/>
                  </a:ext>
                </a:extLst>
              </a:tr>
              <a:tr h="888484">
                <a:tc rowSpan="2">
                  <a:txBody>
                    <a:bodyPr/>
                    <a:lstStyle/>
                    <a:p>
                      <a:r>
                        <a:rPr kumimoji="1" lang="ja-JP" altLang="en-US" sz="1000" dirty="0">
                          <a:solidFill>
                            <a:schemeClr val="bg1"/>
                          </a:solidFill>
                          <a:latin typeface="+mn-ea"/>
                          <a:ea typeface="+mn-ea"/>
                        </a:rPr>
                        <a:t>領域及び保育内容の指導法に関する科目</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遊びと文化</a:t>
                      </a:r>
                      <a:r>
                        <a:rPr kumimoji="1" lang="en-US" altLang="ja-JP" sz="1000" dirty="0">
                          <a:solidFill>
                            <a:schemeClr val="bg1"/>
                          </a:solidFill>
                          <a:latin typeface="+mn-ea"/>
                          <a:ea typeface="+mn-ea"/>
                        </a:rPr>
                        <a:t>Ⅰ</a:t>
                      </a:r>
                    </a:p>
                    <a:p>
                      <a:endParaRPr kumimoji="1" lang="en-US" altLang="ja-JP" sz="1000" dirty="0">
                        <a:solidFill>
                          <a:schemeClr val="bg1"/>
                        </a:solidFill>
                        <a:latin typeface="+mn-ea"/>
                        <a:ea typeface="+mn-ea"/>
                      </a:endParaRPr>
                    </a:p>
                    <a:p>
                      <a:r>
                        <a:rPr kumimoji="1" lang="ja-JP" altLang="en-US" sz="1000" dirty="0">
                          <a:solidFill>
                            <a:schemeClr val="bg1"/>
                          </a:solidFill>
                          <a:latin typeface="+mn-ea"/>
                          <a:ea typeface="+mn-ea"/>
                        </a:rPr>
                        <a:t>遊びと文化</a:t>
                      </a:r>
                      <a:r>
                        <a:rPr kumimoji="1" lang="en-US" altLang="ja-JP" sz="1000" dirty="0">
                          <a:solidFill>
                            <a:schemeClr val="bg1"/>
                          </a:solidFill>
                          <a:latin typeface="+mn-ea"/>
                          <a:ea typeface="+mn-ea"/>
                        </a:rPr>
                        <a:t>Ⅱ</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a:t>
                      </a:r>
                      <a:endParaRPr kumimoji="1" lang="en-US" altLang="ja-JP" sz="1000" dirty="0">
                        <a:solidFill>
                          <a:schemeClr val="bg1"/>
                        </a:solidFill>
                        <a:latin typeface="+mn-ea"/>
                        <a:ea typeface="+mn-ea"/>
                      </a:endParaRPr>
                    </a:p>
                    <a:p>
                      <a:endParaRPr kumimoji="1" lang="en-US" altLang="ja-JP" sz="1000" dirty="0">
                        <a:solidFill>
                          <a:schemeClr val="bg1"/>
                        </a:solidFill>
                        <a:latin typeface="+mn-ea"/>
                        <a:ea typeface="+mn-ea"/>
                      </a:endParaRPr>
                    </a:p>
                    <a:p>
                      <a:r>
                        <a:rPr kumimoji="1" lang="ja-JP" altLang="en-US" sz="1000" dirty="0">
                          <a:solidFill>
                            <a:schemeClr val="bg1"/>
                          </a:solidFill>
                          <a:latin typeface="+mn-ea"/>
                          <a:ea typeface="+mn-ea"/>
                        </a:rPr>
                        <a:t>講義</a:t>
                      </a:r>
                      <a:endParaRPr kumimoji="1" lang="en-US" altLang="ja-JP" sz="1000" dirty="0">
                        <a:solidFill>
                          <a:schemeClr val="bg1"/>
                        </a:solidFill>
                        <a:latin typeface="+mn-ea"/>
                        <a:ea typeface="+mn-ea"/>
                      </a:endParaRP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8</a:t>
                      </a:r>
                    </a:p>
                    <a:p>
                      <a:endParaRPr kumimoji="1" lang="en-US" altLang="ja-JP" sz="1000" dirty="0">
                        <a:solidFill>
                          <a:schemeClr val="bg1"/>
                        </a:solidFill>
                        <a:latin typeface="+mn-ea"/>
                        <a:ea typeface="+mn-ea"/>
                      </a:endParaRPr>
                    </a:p>
                    <a:p>
                      <a:r>
                        <a:rPr kumimoji="1" lang="en-US" altLang="ja-JP" sz="1000" dirty="0">
                          <a:solidFill>
                            <a:schemeClr val="bg1"/>
                          </a:solidFill>
                          <a:latin typeface="+mn-ea"/>
                          <a:ea typeface="+mn-ea"/>
                        </a:rPr>
                        <a:t>8</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a:latin typeface="+mn-ea"/>
                          <a:ea typeface="+mn-ea"/>
                        </a:rPr>
                        <a:t>幼児期に遊ぶ「折り紙」や身近にある「紙コップ」や「紙皿」などを使い，動くおもちゃを作る。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p>
                  </a:txBody>
                  <a:tcPr anchor="ctr"/>
                </a:tc>
                <a:extLst>
                  <a:ext uri="{0D108BD9-81ED-4DB2-BD59-A6C34878D82A}">
                    <a16:rowId xmlns:a16="http://schemas.microsoft.com/office/drawing/2014/main" val="4051336827"/>
                  </a:ext>
                </a:extLst>
              </a:tr>
              <a:tr h="1003936">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保育内容（表現）</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講義・演習</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a:latin typeface="+mn-ea"/>
                          <a:ea typeface="+mn-ea"/>
                        </a:rPr>
                        <a:t>子どもの日々の表現を捉え、共感し育む幼稚園教育要領領域「表現」の考えを理解し、「子どもの表現」の基本的な考えを応用しより専門的に理解を深める。</a:t>
                      </a:r>
                    </a:p>
                  </a:txBody>
                  <a:tcPr anchor="ctr"/>
                </a:tc>
                <a:extLst>
                  <a:ext uri="{0D108BD9-81ED-4DB2-BD59-A6C34878D82A}">
                    <a16:rowId xmlns:a16="http://schemas.microsoft.com/office/drawing/2014/main" val="1744591619"/>
                  </a:ext>
                </a:extLst>
              </a:tr>
              <a:tr h="822083">
                <a:tc>
                  <a:txBody>
                    <a:bodyPr/>
                    <a:lstStyle/>
                    <a:p>
                      <a:r>
                        <a:rPr kumimoji="1" lang="ja-JP" altLang="en-US" sz="1000" dirty="0">
                          <a:solidFill>
                            <a:schemeClr val="bg1"/>
                          </a:solidFill>
                          <a:latin typeface="+mn-ea"/>
                          <a:ea typeface="+mn-ea"/>
                        </a:rPr>
                        <a:t>教育の基礎的理解に関する科目</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a:latin typeface="+mn-ea"/>
                          <a:ea typeface="+mn-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p>
                  </a:txBody>
                  <a:tcPr anchor="ctr"/>
                </a:tc>
                <a:extLst>
                  <a:ext uri="{0D108BD9-81ED-4DB2-BD59-A6C34878D82A}">
                    <a16:rowId xmlns:a16="http://schemas.microsoft.com/office/drawing/2014/main" val="2350661808"/>
                  </a:ext>
                </a:extLst>
              </a:tr>
              <a:tr h="932763">
                <a:tc rowSpan="2">
                  <a:txBody>
                    <a:bodyPr/>
                    <a:lstStyle/>
                    <a:p>
                      <a:r>
                        <a:rPr kumimoji="1" lang="ja-JP" altLang="en-US" sz="1000" dirty="0">
                          <a:solidFill>
                            <a:schemeClr val="bg1"/>
                          </a:solidFill>
                          <a:latin typeface="+mn-ea"/>
                          <a:ea typeface="+mn-ea"/>
                        </a:rPr>
                        <a:t>道徳、総合的な学習の時間等の指導法及び生徒指導、教育相談等に関する科目</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教育の方法・技術</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講義・演習</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a:latin typeface="+mn-ea"/>
                          <a:ea typeface="+mn-ea"/>
                        </a:rPr>
                        <a:t>教育の方法、教育の技術の基礎的理論を学ぶことをとおして、情報機器と教材の保育活動での活用方法を立案し、模擬的に実践する。さらには、特に小学校教育以降において子供たちが身に付ける「論理的思考力」を培うための教育方法について基礎的知識を理解し、指導方法の立案・模擬的実践を行う。</a:t>
                      </a:r>
                    </a:p>
                  </a:txBody>
                  <a:tcPr anchor="ctr"/>
                </a:tc>
                <a:extLst>
                  <a:ext uri="{0D108BD9-81ED-4DB2-BD59-A6C34878D82A}">
                    <a16:rowId xmlns:a16="http://schemas.microsoft.com/office/drawing/2014/main" val="3142972939"/>
                  </a:ext>
                </a:extLst>
              </a:tr>
              <a:tr h="637427">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mn-ea"/>
                          <a:ea typeface="+mn-ea"/>
                        </a:rPr>
                        <a:t>幼児理解</a:t>
                      </a:r>
                    </a:p>
                    <a:p>
                      <a:endParaRPr kumimoji="1" lang="en-US" altLang="ja-JP" sz="1000" dirty="0">
                        <a:solidFill>
                          <a:schemeClr val="bg1"/>
                        </a:solidFill>
                        <a:latin typeface="+mn-ea"/>
                        <a:ea typeface="+mn-ea"/>
                      </a:endParaRPr>
                    </a:p>
                    <a:p>
                      <a:r>
                        <a:rPr kumimoji="1" lang="ja-JP" altLang="en-US" sz="1000" dirty="0">
                          <a:solidFill>
                            <a:schemeClr val="bg1"/>
                          </a:solidFill>
                          <a:latin typeface="+mn-ea"/>
                          <a:ea typeface="+mn-ea"/>
                        </a:rPr>
                        <a:t>教育相談</a:t>
                      </a:r>
                      <a:r>
                        <a:rPr kumimoji="1" lang="en-US" altLang="ja-JP" sz="1000" dirty="0">
                          <a:solidFill>
                            <a:schemeClr val="bg1"/>
                          </a:solidFill>
                          <a:latin typeface="+mn-ea"/>
                          <a:ea typeface="+mn-ea"/>
                        </a:rPr>
                        <a:t>Ⅰ</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a:t>
                      </a:r>
                      <a:endParaRPr kumimoji="1" lang="en-US" altLang="ja-JP" sz="1000" dirty="0">
                        <a:solidFill>
                          <a:schemeClr val="bg1"/>
                        </a:solidFill>
                        <a:latin typeface="+mn-ea"/>
                        <a:ea typeface="+mn-ea"/>
                      </a:endParaRPr>
                    </a:p>
                    <a:p>
                      <a:endParaRPr kumimoji="1" lang="en-US" altLang="ja-JP" sz="1000" dirty="0">
                        <a:solidFill>
                          <a:schemeClr val="bg1"/>
                        </a:solidFill>
                        <a:latin typeface="+mn-ea"/>
                        <a:ea typeface="+mn-ea"/>
                      </a:endParaRPr>
                    </a:p>
                    <a:p>
                      <a:r>
                        <a:rPr kumimoji="1" lang="ja-JP" altLang="en-US" sz="1000" dirty="0">
                          <a:solidFill>
                            <a:schemeClr val="bg1"/>
                          </a:solidFill>
                          <a:latin typeface="+mn-ea"/>
                          <a:ea typeface="+mn-ea"/>
                        </a:rPr>
                        <a:t>講義</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8</a:t>
                      </a:r>
                    </a:p>
                    <a:p>
                      <a:endParaRPr kumimoji="1" lang="en-US" altLang="ja-JP" sz="1000" dirty="0">
                        <a:solidFill>
                          <a:schemeClr val="bg1"/>
                        </a:solidFill>
                        <a:latin typeface="+mn-ea"/>
                        <a:ea typeface="+mn-ea"/>
                      </a:endParaRPr>
                    </a:p>
                    <a:p>
                      <a:r>
                        <a:rPr kumimoji="1" lang="en-US" altLang="ja-JP" sz="1000" dirty="0">
                          <a:solidFill>
                            <a:schemeClr val="bg1"/>
                          </a:solidFill>
                          <a:latin typeface="+mn-ea"/>
                          <a:ea typeface="+mn-ea"/>
                        </a:rPr>
                        <a:t>8</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800" dirty="0">
                          <a:latin typeface="+mn-ea"/>
                          <a:ea typeface="+mn-ea"/>
                        </a:rPr>
                        <a:t>幼児も他者であることを前提に、他者の心を理解する枠組みを理解するとともに、幼児理解についての知識を身に付け、考え方や基礎的態度を理解する。また、幼児理解の方法を具体的に提供し、理解の深化を図る。</a:t>
                      </a:r>
                    </a:p>
                  </a:txBody>
                  <a:tcPr anchor="ctr"/>
                </a:tc>
                <a:extLst>
                  <a:ext uri="{0D108BD9-81ED-4DB2-BD59-A6C34878D82A}">
                    <a16:rowId xmlns:a16="http://schemas.microsoft.com/office/drawing/2014/main" val="148549932"/>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13</a:t>
            </a:fld>
            <a:endParaRPr kumimoji="1" lang="ja-JP" altLang="en-US" dirty="0"/>
          </a:p>
        </p:txBody>
      </p:sp>
    </p:spTree>
    <p:extLst>
      <p:ext uri="{BB962C8B-B14F-4D97-AF65-F5344CB8AC3E}">
        <p14:creationId xmlns:p14="http://schemas.microsoft.com/office/powerpoint/2010/main" val="115307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幼児教育コーディネータの資質・能力の教科毎の構造化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177760147"/>
              </p:ext>
            </p:extLst>
          </p:nvPr>
        </p:nvGraphicFramePr>
        <p:xfrm>
          <a:off x="179512" y="908720"/>
          <a:ext cx="8568951" cy="5369808"/>
        </p:xfrm>
        <a:graphic>
          <a:graphicData uri="http://schemas.openxmlformats.org/drawingml/2006/table">
            <a:tbl>
              <a:tblPr firstRow="1" bandRow="1">
                <a:tableStyleId>{5940675A-B579-460E-94D1-54222C63F5DA}</a:tableStyleId>
              </a:tblPr>
              <a:tblGrid>
                <a:gridCol w="720080">
                  <a:extLst>
                    <a:ext uri="{9D8B030D-6E8A-4147-A177-3AD203B41FA5}">
                      <a16:colId xmlns:a16="http://schemas.microsoft.com/office/drawing/2014/main" val="3374882550"/>
                    </a:ext>
                  </a:extLst>
                </a:gridCol>
                <a:gridCol w="2065605">
                  <a:extLst>
                    <a:ext uri="{9D8B030D-6E8A-4147-A177-3AD203B41FA5}">
                      <a16:colId xmlns:a16="http://schemas.microsoft.com/office/drawing/2014/main" val="2599041416"/>
                    </a:ext>
                  </a:extLst>
                </a:gridCol>
                <a:gridCol w="5783266">
                  <a:extLst>
                    <a:ext uri="{9D8B030D-6E8A-4147-A177-3AD203B41FA5}">
                      <a16:colId xmlns:a16="http://schemas.microsoft.com/office/drawing/2014/main" val="1881016804"/>
                    </a:ext>
                  </a:extLst>
                </a:gridCol>
              </a:tblGrid>
              <a:tr h="432048">
                <a:tc>
                  <a:txBody>
                    <a:bodyPr/>
                    <a:lstStyle/>
                    <a:p>
                      <a:pPr algn="ctr"/>
                      <a:r>
                        <a:rPr kumimoji="1" lang="ja-JP" altLang="en-US" sz="700" dirty="0">
                          <a:solidFill>
                            <a:schemeClr val="bg1"/>
                          </a:solidFill>
                          <a:latin typeface="+mn-ea"/>
                          <a:ea typeface="+mn-ea"/>
                        </a:rPr>
                        <a:t>科目名</a:t>
                      </a:r>
                    </a:p>
                  </a:txBody>
                  <a:tcPr anchor="ctr">
                    <a:solidFill>
                      <a:schemeClr val="accent1">
                        <a:lumMod val="50000"/>
                      </a:schemeClr>
                    </a:solidFill>
                  </a:tcPr>
                </a:tc>
                <a:tc>
                  <a:txBody>
                    <a:bodyPr/>
                    <a:lstStyle/>
                    <a:p>
                      <a:pPr algn="ctr"/>
                      <a:r>
                        <a:rPr kumimoji="1" lang="ja-JP" altLang="en-US" sz="700" dirty="0">
                          <a:solidFill>
                            <a:schemeClr val="bg1"/>
                          </a:solidFill>
                          <a:latin typeface="+mn-ea"/>
                          <a:ea typeface="+mn-ea"/>
                        </a:rPr>
                        <a:t>講義内容</a:t>
                      </a:r>
                    </a:p>
                  </a:txBody>
                  <a:tcPr anchor="ctr">
                    <a:solidFill>
                      <a:schemeClr val="accent1">
                        <a:lumMod val="50000"/>
                      </a:schemeClr>
                    </a:solidFill>
                  </a:tcPr>
                </a:tc>
                <a:tc>
                  <a:txBody>
                    <a:bodyPr/>
                    <a:lstStyle/>
                    <a:p>
                      <a:pPr algn="ctr"/>
                      <a:r>
                        <a:rPr kumimoji="1" lang="ja-JP" altLang="en-US" sz="700" dirty="0">
                          <a:solidFill>
                            <a:schemeClr val="bg1"/>
                          </a:solidFill>
                          <a:latin typeface="+mn-ea"/>
                          <a:ea typeface="+mn-ea"/>
                        </a:rPr>
                        <a:t>幼児教育コーディネータに必要な資質・能力</a:t>
                      </a:r>
                      <a:r>
                        <a:rPr kumimoji="1" lang="en-US" altLang="ja-JP" sz="700" dirty="0">
                          <a:solidFill>
                            <a:schemeClr val="bg1"/>
                          </a:solidFill>
                          <a:latin typeface="+mn-ea"/>
                          <a:ea typeface="+mn-ea"/>
                        </a:rPr>
                        <a:t>(</a:t>
                      </a:r>
                      <a:r>
                        <a:rPr kumimoji="1" lang="ja-JP" altLang="en-US" sz="700" dirty="0">
                          <a:solidFill>
                            <a:schemeClr val="bg1"/>
                          </a:solidFill>
                          <a:latin typeface="+mn-ea"/>
                          <a:ea typeface="+mn-ea"/>
                        </a:rPr>
                        <a:t>案）</a:t>
                      </a:r>
                    </a:p>
                  </a:txBody>
                  <a:tcPr anchor="ctr">
                    <a:solidFill>
                      <a:schemeClr val="accent1">
                        <a:lumMod val="50000"/>
                      </a:schemeClr>
                    </a:solidFill>
                  </a:tcPr>
                </a:tc>
                <a:extLst>
                  <a:ext uri="{0D108BD9-81ED-4DB2-BD59-A6C34878D82A}">
                    <a16:rowId xmlns:a16="http://schemas.microsoft.com/office/drawing/2014/main" val="301902340"/>
                  </a:ext>
                </a:extLst>
              </a:tr>
              <a:tr h="370840">
                <a:tc>
                  <a:txBody>
                    <a:bodyPr/>
                    <a:lstStyle/>
                    <a:p>
                      <a:r>
                        <a:rPr kumimoji="1" lang="ja-JP" altLang="en-US" sz="700" dirty="0">
                          <a:solidFill>
                            <a:schemeClr val="bg1"/>
                          </a:solidFill>
                          <a:latin typeface="+mn-ea"/>
                          <a:ea typeface="+mn-ea"/>
                        </a:rPr>
                        <a:t>遊びと文化</a:t>
                      </a:r>
                      <a:r>
                        <a:rPr kumimoji="1" lang="en-US" altLang="ja-JP" sz="700" dirty="0">
                          <a:solidFill>
                            <a:schemeClr val="bg1"/>
                          </a:solidFill>
                          <a:latin typeface="+mn-ea"/>
                          <a:ea typeface="+mn-ea"/>
                        </a:rPr>
                        <a:t>Ⅰ</a:t>
                      </a: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遊びと文化</a:t>
                      </a:r>
                      <a:r>
                        <a:rPr kumimoji="1" lang="en-US" altLang="ja-JP" sz="700" dirty="0">
                          <a:solidFill>
                            <a:schemeClr val="bg1"/>
                          </a:solidFill>
                          <a:latin typeface="+mn-ea"/>
                          <a:ea typeface="+mn-ea"/>
                        </a:rPr>
                        <a:t>Ⅱ</a:t>
                      </a:r>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a:latin typeface="+mn-ea"/>
                          <a:ea typeface="+mn-ea"/>
                        </a:rPr>
                        <a:t>幼児期に遊ぶ「折り紙」や身近にある「紙コップ」や「紙皿」などを使い，動くおもちゃを作る。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p>
                  </a:txBody>
                  <a:tcPr anchor="ctr"/>
                </a:tc>
                <a:tc>
                  <a:txBody>
                    <a:bodyPr/>
                    <a:lstStyle/>
                    <a:p>
                      <a:r>
                        <a:rPr kumimoji="1" lang="en-US" altLang="ja-JP" sz="700" dirty="0">
                          <a:latin typeface="+mn-ea"/>
                          <a:ea typeface="+mn-ea"/>
                        </a:rPr>
                        <a:t>(1)</a:t>
                      </a:r>
                      <a:r>
                        <a:rPr kumimoji="1" lang="ja-JP" altLang="en-US" sz="700" dirty="0">
                          <a:latin typeface="+mn-ea"/>
                          <a:ea typeface="+mn-ea"/>
                        </a:rPr>
                        <a:t>「自から知識を構成する」学習観である構成主義の学びと創造的に学ぶ</a:t>
                      </a:r>
                      <a:r>
                        <a:rPr kumimoji="1" lang="en-US" altLang="ja-JP" sz="700" dirty="0">
                          <a:latin typeface="+mn-ea"/>
                          <a:ea typeface="+mn-ea"/>
                        </a:rPr>
                        <a:t>(</a:t>
                      </a:r>
                      <a:r>
                        <a:rPr kumimoji="1" lang="ja-JP" altLang="en-US" sz="700" dirty="0">
                          <a:latin typeface="+mn-ea"/>
                          <a:ea typeface="+mn-ea"/>
                        </a:rPr>
                        <a:t>クリエイティブ・ラーニング）教育について事例を挙げて説明できる。</a:t>
                      </a:r>
                    </a:p>
                    <a:p>
                      <a:r>
                        <a:rPr kumimoji="1" lang="en-US" altLang="ja-JP" sz="700" dirty="0">
                          <a:latin typeface="+mn-ea"/>
                          <a:ea typeface="+mn-ea"/>
                        </a:rPr>
                        <a:t>(2)</a:t>
                      </a:r>
                      <a:r>
                        <a:rPr kumimoji="1" lang="ja-JP" altLang="en-US" sz="700" dirty="0">
                          <a:latin typeface="+mn-ea"/>
                          <a:ea typeface="+mn-ea"/>
                        </a:rPr>
                        <a:t>全ての子供たちの可能性を引き出す個別最適な学びと共同的な学びの実現にための教育資料のデジタルアーカイブの活用について事例を挙げて</a:t>
                      </a:r>
                      <a:endParaRPr kumimoji="1" lang="en-US" altLang="ja-JP" sz="700" dirty="0">
                        <a:latin typeface="+mn-ea"/>
                        <a:ea typeface="+mn-ea"/>
                      </a:endParaRPr>
                    </a:p>
                    <a:p>
                      <a:r>
                        <a:rPr kumimoji="1" lang="ja-JP" altLang="en-US" sz="700" dirty="0">
                          <a:latin typeface="+mn-ea"/>
                          <a:ea typeface="+mn-ea"/>
                        </a:rPr>
                        <a:t>　　説明できる。</a:t>
                      </a:r>
                    </a:p>
                    <a:p>
                      <a:r>
                        <a:rPr kumimoji="1" lang="en-US" altLang="ja-JP" sz="700" dirty="0">
                          <a:latin typeface="+mn-ea"/>
                          <a:ea typeface="+mn-ea"/>
                        </a:rPr>
                        <a:t>(3)</a:t>
                      </a:r>
                      <a:r>
                        <a:rPr kumimoji="1" lang="ja-JP" altLang="en-US" sz="700" dirty="0">
                          <a:latin typeface="+mn-ea"/>
                          <a:ea typeface="+mn-ea"/>
                        </a:rPr>
                        <a:t>インストラクショナルデザインを生かした教材を設計できる。</a:t>
                      </a:r>
                    </a:p>
                    <a:p>
                      <a:r>
                        <a:rPr kumimoji="1" lang="en-US" altLang="ja-JP" sz="700" dirty="0">
                          <a:latin typeface="+mn-ea"/>
                          <a:ea typeface="+mn-ea"/>
                        </a:rPr>
                        <a:t>(4)</a:t>
                      </a:r>
                      <a:r>
                        <a:rPr kumimoji="1" lang="ja-JP" altLang="en-US" sz="700" dirty="0">
                          <a:latin typeface="+mn-ea"/>
                          <a:ea typeface="+mn-ea"/>
                        </a:rPr>
                        <a:t>様々な教育リソースを活用した研修講座を設計できる。</a:t>
                      </a:r>
                    </a:p>
                    <a:p>
                      <a:r>
                        <a:rPr kumimoji="1" lang="en-US" altLang="ja-JP" sz="700" dirty="0">
                          <a:latin typeface="+mn-ea"/>
                          <a:ea typeface="+mn-ea"/>
                        </a:rPr>
                        <a:t>(5)</a:t>
                      </a:r>
                      <a:r>
                        <a:rPr kumimoji="1" lang="ja-JP" altLang="en-US" sz="700" dirty="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4051336827"/>
                  </a:ext>
                </a:extLst>
              </a:tr>
              <a:tr h="370840">
                <a:tc>
                  <a:txBody>
                    <a:bodyPr/>
                    <a:lstStyle/>
                    <a:p>
                      <a:r>
                        <a:rPr kumimoji="1" lang="ja-JP" altLang="en-US" sz="700" dirty="0">
                          <a:solidFill>
                            <a:schemeClr val="bg1"/>
                          </a:solidFill>
                          <a:latin typeface="+mn-ea"/>
                          <a:ea typeface="+mn-ea"/>
                        </a:rPr>
                        <a:t>保育内容（表現）</a:t>
                      </a:r>
                    </a:p>
                  </a:txBody>
                  <a:tcPr anchor="ctr">
                    <a:solidFill>
                      <a:schemeClr val="accent1">
                        <a:lumMod val="50000"/>
                      </a:schemeClr>
                    </a:solidFill>
                  </a:tcPr>
                </a:tc>
                <a:tc>
                  <a:txBody>
                    <a:bodyPr/>
                    <a:lstStyle/>
                    <a:p>
                      <a:r>
                        <a:rPr kumimoji="1" lang="ja-JP" altLang="en-US" sz="700" dirty="0">
                          <a:latin typeface="+mn-ea"/>
                          <a:ea typeface="+mn-ea"/>
                        </a:rPr>
                        <a:t>子どもの日々の表現を捉え、共感し育む幼稚園教育要領領域「表現」の考えを理解し、「子どもの表現」の基本的な考えを応用しより専門的に理解を深める。</a:t>
                      </a:r>
                    </a:p>
                  </a:txBody>
                  <a:tcPr anchor="ctr"/>
                </a:tc>
                <a:tc>
                  <a:txBody>
                    <a:bodyPr/>
                    <a:lstStyle/>
                    <a:p>
                      <a:r>
                        <a:rPr kumimoji="1" lang="en-US" altLang="ja-JP" sz="700" dirty="0">
                          <a:latin typeface="+mn-ea"/>
                          <a:ea typeface="+mn-ea"/>
                        </a:rPr>
                        <a:t>(1)</a:t>
                      </a:r>
                      <a:r>
                        <a:rPr kumimoji="1" lang="ja-JP" altLang="en-US" sz="700" dirty="0">
                          <a:latin typeface="+mn-ea"/>
                          <a:ea typeface="+mn-ea"/>
                        </a:rPr>
                        <a:t>「自から知識を構成する」学習観である構成主義の学びと創造的に学ぶ</a:t>
                      </a:r>
                      <a:r>
                        <a:rPr kumimoji="1" lang="en-US" altLang="ja-JP" sz="700" dirty="0">
                          <a:latin typeface="+mn-ea"/>
                          <a:ea typeface="+mn-ea"/>
                        </a:rPr>
                        <a:t>(</a:t>
                      </a:r>
                      <a:r>
                        <a:rPr kumimoji="1" lang="ja-JP" altLang="en-US" sz="700" dirty="0">
                          <a:latin typeface="+mn-ea"/>
                          <a:ea typeface="+mn-ea"/>
                        </a:rPr>
                        <a:t>クリエイティブ・ラーニング）教育について事例を挙げて説明できる。</a:t>
                      </a:r>
                    </a:p>
                    <a:p>
                      <a:r>
                        <a:rPr kumimoji="1" lang="en-US" altLang="ja-JP" sz="700" dirty="0">
                          <a:latin typeface="+mn-ea"/>
                          <a:ea typeface="+mn-ea"/>
                        </a:rPr>
                        <a:t>(2)</a:t>
                      </a:r>
                      <a:r>
                        <a:rPr kumimoji="1" lang="ja-JP" altLang="en-US" sz="700" dirty="0">
                          <a:latin typeface="+mn-ea"/>
                          <a:ea typeface="+mn-ea"/>
                        </a:rPr>
                        <a:t>全ての子供たちの可能性を引き出す個別最適な学びと共同的な学びの実現にための教育リソースの活用について事例を挙げて説明できる。</a:t>
                      </a:r>
                    </a:p>
                    <a:p>
                      <a:r>
                        <a:rPr kumimoji="1" lang="en-US" altLang="ja-JP" sz="700" dirty="0">
                          <a:latin typeface="+mn-ea"/>
                          <a:ea typeface="+mn-ea"/>
                        </a:rPr>
                        <a:t>(3)</a:t>
                      </a:r>
                      <a:r>
                        <a:rPr kumimoji="1" lang="ja-JP" altLang="en-US" sz="700" dirty="0">
                          <a:latin typeface="+mn-ea"/>
                          <a:ea typeface="+mn-ea"/>
                        </a:rPr>
                        <a:t>インストラクショナルデザインを生かした教材を設計できる。</a:t>
                      </a:r>
                    </a:p>
                    <a:p>
                      <a:r>
                        <a:rPr kumimoji="1" lang="en-US" altLang="ja-JP" sz="700" dirty="0">
                          <a:latin typeface="+mn-ea"/>
                          <a:ea typeface="+mn-ea"/>
                        </a:rPr>
                        <a:t>(4)</a:t>
                      </a:r>
                      <a:r>
                        <a:rPr kumimoji="1" lang="ja-JP" altLang="en-US" sz="700" dirty="0">
                          <a:latin typeface="+mn-ea"/>
                          <a:ea typeface="+mn-ea"/>
                        </a:rPr>
                        <a:t>様々な教育リソースを活用した研修講座を設計できる。</a:t>
                      </a:r>
                      <a:endParaRPr kumimoji="1" lang="en-US" altLang="ja-JP" sz="700" dirty="0">
                        <a:latin typeface="+mn-ea"/>
                        <a:ea typeface="+mn-ea"/>
                      </a:endParaRPr>
                    </a:p>
                    <a:p>
                      <a:r>
                        <a:rPr kumimoji="1" lang="en-US" altLang="ja-JP" sz="700" dirty="0">
                          <a:latin typeface="+mn-ea"/>
                          <a:ea typeface="+mn-ea"/>
                        </a:rPr>
                        <a:t>(5)</a:t>
                      </a:r>
                      <a:r>
                        <a:rPr kumimoji="1" lang="ja-JP" altLang="en-US" sz="700" dirty="0">
                          <a:latin typeface="+mn-ea"/>
                          <a:ea typeface="+mn-ea"/>
                        </a:rPr>
                        <a:t>研修の学習目標に沿ったワークショップのデザインをすることができる。</a:t>
                      </a:r>
                    </a:p>
                  </a:txBody>
                  <a:tcPr anchor="ctr"/>
                </a:tc>
                <a:extLst>
                  <a:ext uri="{0D108BD9-81ED-4DB2-BD59-A6C34878D82A}">
                    <a16:rowId xmlns:a16="http://schemas.microsoft.com/office/drawing/2014/main" val="1744591619"/>
                  </a:ext>
                </a:extLst>
              </a:tr>
              <a:tr h="370840">
                <a:tc>
                  <a:txBody>
                    <a:bodyPr/>
                    <a:lstStyle/>
                    <a:p>
                      <a:r>
                        <a:rPr kumimoji="1" lang="ja-JP" altLang="en-US" sz="700" dirty="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700" dirty="0">
                          <a:latin typeface="+mn-ea"/>
                          <a:ea typeface="+mn-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p>
                  </a:txBody>
                  <a:tcPr anchor="ctr"/>
                </a:tc>
                <a:tc>
                  <a:txBody>
                    <a:bodyPr/>
                    <a:lstStyle/>
                    <a:p>
                      <a:r>
                        <a:rPr kumimoji="1" lang="en-US" altLang="ja-JP" sz="700" dirty="0">
                          <a:latin typeface="+mn-ea"/>
                          <a:ea typeface="+mn-ea"/>
                        </a:rPr>
                        <a:t>(1)</a:t>
                      </a:r>
                      <a:r>
                        <a:rPr kumimoji="1" lang="ja-JP" altLang="en-US" sz="700" dirty="0">
                          <a:latin typeface="+mn-ea"/>
                          <a:ea typeface="+mn-ea"/>
                        </a:rPr>
                        <a:t>自園の課題、幼稚園教育要領の趣旨を踏まえた指導計画を作成し、他の教員に広めていくことができる。</a:t>
                      </a:r>
                    </a:p>
                    <a:p>
                      <a:r>
                        <a:rPr kumimoji="1" lang="en-US" altLang="ja-JP" sz="700" dirty="0">
                          <a:latin typeface="+mn-ea"/>
                          <a:ea typeface="+mn-ea"/>
                        </a:rPr>
                        <a:t>(2)</a:t>
                      </a:r>
                      <a:r>
                        <a:rPr kumimoji="1" lang="ja-JP" altLang="en-US" sz="700" dirty="0">
                          <a:latin typeface="+mn-ea"/>
                          <a:ea typeface="+mn-ea"/>
                        </a:rPr>
                        <a:t>幼稚園教育要領の趣旨を踏まえ自園の課題の解決に努め、日常的な保育の改善に向けて研究体制を整えることができる。</a:t>
                      </a:r>
                    </a:p>
                    <a:p>
                      <a:r>
                        <a:rPr kumimoji="1" lang="en-US" altLang="ja-JP" sz="700" dirty="0">
                          <a:latin typeface="+mn-ea"/>
                          <a:ea typeface="+mn-ea"/>
                        </a:rPr>
                        <a:t>(3)</a:t>
                      </a:r>
                      <a:r>
                        <a:rPr kumimoji="1" lang="ja-JP" altLang="en-US" sz="700" dirty="0">
                          <a:latin typeface="+mn-ea"/>
                          <a:ea typeface="+mn-ea"/>
                        </a:rPr>
                        <a:t>各領域等を総合的・一体的に扱う保育のモデルを示すなど、保育実践のリーダーとして指導方法を積極的に他の教員に広めていくことができる。</a:t>
                      </a:r>
                    </a:p>
                    <a:p>
                      <a:r>
                        <a:rPr kumimoji="1" lang="en-US" altLang="ja-JP" sz="700" dirty="0">
                          <a:latin typeface="+mn-ea"/>
                          <a:ea typeface="+mn-ea"/>
                        </a:rPr>
                        <a:t>(4)</a:t>
                      </a:r>
                      <a:r>
                        <a:rPr kumimoji="1" lang="ja-JP" altLang="en-US" sz="700" dirty="0">
                          <a:latin typeface="+mn-ea"/>
                          <a:ea typeface="+mn-ea"/>
                        </a:rPr>
                        <a:t>自園の課題を踏まえ人格形成の基礎を培う実践について、他の教員に伝えたり、適切に助言を行ったりすることができる。</a:t>
                      </a:r>
                    </a:p>
                    <a:p>
                      <a:r>
                        <a:rPr kumimoji="1" lang="en-US" altLang="ja-JP" sz="700" dirty="0">
                          <a:latin typeface="+mn-ea"/>
                          <a:ea typeface="+mn-ea"/>
                        </a:rPr>
                        <a:t>(5)</a:t>
                      </a:r>
                      <a:r>
                        <a:rPr kumimoji="1" lang="ja-JP" altLang="en-US" sz="700" dirty="0">
                          <a:latin typeface="+mn-ea"/>
                          <a:ea typeface="+mn-ea"/>
                        </a:rPr>
                        <a:t>自園の保育力向上に向けた取組の課題を明らかにし、指導計画等の改善を行うことができる。</a:t>
                      </a:r>
                    </a:p>
                    <a:p>
                      <a:r>
                        <a:rPr kumimoji="1" lang="en-US" altLang="ja-JP" sz="700" dirty="0">
                          <a:latin typeface="+mn-ea"/>
                          <a:ea typeface="+mn-ea"/>
                        </a:rPr>
                        <a:t>(6)</a:t>
                      </a:r>
                      <a:r>
                        <a:rPr kumimoji="1" lang="ja-JP" altLang="en-US" sz="700" dirty="0">
                          <a:latin typeface="+mn-ea"/>
                          <a:ea typeface="+mn-ea"/>
                        </a:rPr>
                        <a:t>他の教員に対して、保育実践の評価を生かした指導改善について、適切に助言を行うことができる。</a:t>
                      </a:r>
                      <a:endParaRPr kumimoji="1" lang="en-US" altLang="ja-JP" sz="700" dirty="0">
                        <a:latin typeface="+mn-ea"/>
                        <a:ea typeface="+mn-ea"/>
                      </a:endParaRPr>
                    </a:p>
                    <a:p>
                      <a:r>
                        <a:rPr kumimoji="1" lang="en-US" altLang="ja-JP" sz="700" dirty="0">
                          <a:latin typeface="+mn-ea"/>
                          <a:ea typeface="+mn-ea"/>
                        </a:rPr>
                        <a:t>(7)</a:t>
                      </a:r>
                      <a:r>
                        <a:rPr kumimoji="1" lang="ja-JP" altLang="en-US" sz="700" dirty="0">
                          <a:latin typeface="+mn-ea"/>
                          <a:ea typeface="+mn-ea"/>
                        </a:rPr>
                        <a:t>自園の分掌全般に関して理解を深め、組織を生かしながら各分掌を推進することができる。</a:t>
                      </a:r>
                    </a:p>
                    <a:p>
                      <a:r>
                        <a:rPr kumimoji="1" lang="en-US" altLang="ja-JP" sz="700" dirty="0">
                          <a:latin typeface="+mn-ea"/>
                          <a:ea typeface="+mn-ea"/>
                        </a:rPr>
                        <a:t>(8)</a:t>
                      </a:r>
                      <a:r>
                        <a:rPr kumimoji="1" lang="ja-JP" altLang="en-US" sz="700" dirty="0">
                          <a:latin typeface="+mn-ea"/>
                          <a:ea typeface="+mn-ea"/>
                        </a:rPr>
                        <a:t>自園の教育目標具現に向けて、園の組織間の連絡・調整を行うとともに若手教員の育成をすることができる。</a:t>
                      </a:r>
                    </a:p>
                    <a:p>
                      <a:r>
                        <a:rPr kumimoji="1" lang="en-US" altLang="ja-JP" sz="700" dirty="0">
                          <a:latin typeface="+mn-ea"/>
                          <a:ea typeface="+mn-ea"/>
                        </a:rPr>
                        <a:t>(9)</a:t>
                      </a:r>
                      <a:r>
                        <a:rPr kumimoji="1" lang="ja-JP" altLang="en-US" sz="700" dirty="0">
                          <a:latin typeface="+mn-ea"/>
                          <a:ea typeface="+mn-ea"/>
                        </a:rPr>
                        <a:t>他の教員等の取組状況を把握し、連絡・調整をしながら対応することができる。</a:t>
                      </a:r>
                    </a:p>
                    <a:p>
                      <a:r>
                        <a:rPr kumimoji="1" lang="en-US" altLang="ja-JP" sz="700" dirty="0">
                          <a:latin typeface="+mn-ea"/>
                          <a:ea typeface="+mn-ea"/>
                        </a:rPr>
                        <a:t>(10)</a:t>
                      </a:r>
                      <a:r>
                        <a:rPr kumimoji="1" lang="ja-JP" altLang="en-US" sz="700" dirty="0">
                          <a:latin typeface="+mn-ea"/>
                          <a:ea typeface="+mn-ea"/>
                        </a:rPr>
                        <a:t>広い視野をもち、関係機関や保護者・地域等と連携し、組織を生かした対応をすることができる。</a:t>
                      </a:r>
                    </a:p>
                    <a:p>
                      <a:r>
                        <a:rPr kumimoji="1" lang="en-US" altLang="ja-JP" sz="700" dirty="0">
                          <a:latin typeface="+mn-ea"/>
                          <a:ea typeface="+mn-ea"/>
                        </a:rPr>
                        <a:t>(11)</a:t>
                      </a:r>
                      <a:r>
                        <a:rPr kumimoji="1" lang="ja-JP" altLang="en-US" sz="700" dirty="0">
                          <a:latin typeface="+mn-ea"/>
                          <a:ea typeface="+mn-ea"/>
                        </a:rPr>
                        <a:t>関係機関や保護者・地域等と連携し、事故等の未然防止や発生時における迅速な対応を行うことができる。</a:t>
                      </a:r>
                    </a:p>
                    <a:p>
                      <a:r>
                        <a:rPr kumimoji="1" lang="en-US" altLang="ja-JP" sz="700" dirty="0">
                          <a:latin typeface="+mn-ea"/>
                          <a:ea typeface="+mn-ea"/>
                        </a:rPr>
                        <a:t>(12)</a:t>
                      </a:r>
                      <a:r>
                        <a:rPr kumimoji="1" lang="ja-JP" altLang="en-US" sz="700" dirty="0">
                          <a:latin typeface="+mn-ea"/>
                          <a:ea typeface="+mn-ea"/>
                        </a:rPr>
                        <a:t>自園を取り巻く環境について、家庭・地域・関係機関との協力体制を整えるとともに、適切に対応することができる。</a:t>
                      </a:r>
                    </a:p>
                  </a:txBody>
                  <a:tcPr anchor="ctr"/>
                </a:tc>
                <a:extLst>
                  <a:ext uri="{0D108BD9-81ED-4DB2-BD59-A6C34878D82A}">
                    <a16:rowId xmlns:a16="http://schemas.microsoft.com/office/drawing/2014/main" val="2350661808"/>
                  </a:ext>
                </a:extLst>
              </a:tr>
              <a:tr h="370840">
                <a:tc>
                  <a:txBody>
                    <a:bodyPr/>
                    <a:lstStyle/>
                    <a:p>
                      <a:r>
                        <a:rPr kumimoji="1" lang="ja-JP" altLang="en-US" sz="700" dirty="0">
                          <a:solidFill>
                            <a:schemeClr val="bg1"/>
                          </a:solidFill>
                          <a:latin typeface="+mn-ea"/>
                          <a:ea typeface="+mn-ea"/>
                        </a:rPr>
                        <a:t>教育の方法・技術</a:t>
                      </a:r>
                    </a:p>
                  </a:txBody>
                  <a:tcPr anchor="ctr">
                    <a:solidFill>
                      <a:schemeClr val="accent1">
                        <a:lumMod val="50000"/>
                      </a:schemeClr>
                    </a:solidFill>
                  </a:tcPr>
                </a:tc>
                <a:tc>
                  <a:txBody>
                    <a:bodyPr/>
                    <a:lstStyle/>
                    <a:p>
                      <a:r>
                        <a:rPr kumimoji="1" lang="ja-JP" altLang="en-US" sz="700" dirty="0">
                          <a:latin typeface="+mn-ea"/>
                          <a:ea typeface="+mn-ea"/>
                        </a:rPr>
                        <a:t>教育の方法、教育の技術の基礎的理論を学ぶことをとおして、情報機器と教材の保育活動での活用方法を立案し、模擬的に実践する。さらには、特に幼児教育において子供たちが身に付ける「論理的思考力」を培うための教育方法について基礎的知識を理解し、指導方法の立案・模擬的実践を行う。</a:t>
                      </a:r>
                    </a:p>
                  </a:txBody>
                  <a:tcPr anchor="ctr"/>
                </a:tc>
                <a:tc>
                  <a:txBody>
                    <a:bodyPr/>
                    <a:lstStyle/>
                    <a:p>
                      <a:r>
                        <a:rPr kumimoji="1" lang="en-US" altLang="ja-JP" sz="700" dirty="0">
                          <a:latin typeface="+mn-ea"/>
                          <a:ea typeface="+mn-ea"/>
                        </a:rPr>
                        <a:t>(1)</a:t>
                      </a:r>
                      <a:r>
                        <a:rPr kumimoji="1" lang="ja-JP" altLang="en-US" sz="700" dirty="0">
                          <a:latin typeface="+mn-ea"/>
                          <a:ea typeface="+mn-ea"/>
                        </a:rPr>
                        <a:t>自分の学びをデザインすることの必要性について説明できる。</a:t>
                      </a:r>
                    </a:p>
                    <a:p>
                      <a:r>
                        <a:rPr kumimoji="1" lang="en-US" altLang="ja-JP" sz="700" dirty="0">
                          <a:latin typeface="+mn-ea"/>
                          <a:ea typeface="+mn-ea"/>
                        </a:rPr>
                        <a:t>(2)</a:t>
                      </a:r>
                      <a:r>
                        <a:rPr kumimoji="1" lang="ja-JP" altLang="en-US" sz="700" dirty="0">
                          <a:latin typeface="+mn-ea"/>
                          <a:ea typeface="+mn-ea"/>
                        </a:rPr>
                        <a:t>インストラクショナルデザインの第</a:t>
                      </a:r>
                      <a:r>
                        <a:rPr kumimoji="1" lang="en-US" altLang="ja-JP" sz="700" dirty="0">
                          <a:latin typeface="+mn-ea"/>
                          <a:ea typeface="+mn-ea"/>
                        </a:rPr>
                        <a:t>1</a:t>
                      </a:r>
                      <a:r>
                        <a:rPr kumimoji="1" lang="ja-JP" altLang="en-US" sz="700" dirty="0">
                          <a:latin typeface="+mn-ea"/>
                          <a:ea typeface="+mn-ea"/>
                        </a:rPr>
                        <a:t>原理の観点から、現実に役立つ自分の学びを設計できる。</a:t>
                      </a:r>
                    </a:p>
                    <a:p>
                      <a:r>
                        <a:rPr kumimoji="1" lang="en-US" altLang="ja-JP" sz="700" dirty="0">
                          <a:latin typeface="+mn-ea"/>
                          <a:ea typeface="+mn-ea"/>
                        </a:rPr>
                        <a:t>(3)e-Learning</a:t>
                      </a:r>
                      <a:r>
                        <a:rPr kumimoji="1" lang="ja-JP" altLang="en-US" sz="700" dirty="0">
                          <a:latin typeface="+mn-ea"/>
                          <a:ea typeface="+mn-ea"/>
                        </a:rPr>
                        <a:t>により学修がどのように支援されているかについて、研修以外の学習支援方法を含んで、事例を挙げながら説明できる。</a:t>
                      </a:r>
                    </a:p>
                    <a:p>
                      <a:r>
                        <a:rPr kumimoji="1" lang="en-US" altLang="ja-JP" sz="700" dirty="0">
                          <a:latin typeface="+mn-ea"/>
                          <a:ea typeface="+mn-ea"/>
                        </a:rPr>
                        <a:t>(4)</a:t>
                      </a:r>
                      <a:r>
                        <a:rPr kumimoji="1" lang="ja-JP" altLang="en-US" sz="700" dirty="0">
                          <a:latin typeface="+mn-ea"/>
                          <a:ea typeface="+mn-ea"/>
                        </a:rPr>
                        <a:t>研修成果の評価をどのように行うか。研修が目指した学習目標に即して計画を具現化でき</a:t>
                      </a:r>
                      <a:r>
                        <a:rPr kumimoji="1" lang="en-US" altLang="ja-JP" sz="700" dirty="0">
                          <a:latin typeface="+mn-ea"/>
                          <a:ea typeface="+mn-ea"/>
                        </a:rPr>
                        <a:t>,</a:t>
                      </a:r>
                      <a:r>
                        <a:rPr kumimoji="1" lang="ja-JP" altLang="en-US" sz="700" dirty="0">
                          <a:latin typeface="+mn-ea"/>
                          <a:ea typeface="+mn-ea"/>
                        </a:rPr>
                        <a:t>研修の評価・改善を計画することができる。</a:t>
                      </a:r>
                    </a:p>
                    <a:p>
                      <a:r>
                        <a:rPr kumimoji="1" lang="en-US" altLang="ja-JP" sz="700" dirty="0">
                          <a:latin typeface="+mn-ea"/>
                          <a:ea typeface="+mn-ea"/>
                        </a:rPr>
                        <a:t>(5)</a:t>
                      </a:r>
                      <a:r>
                        <a:rPr kumimoji="1" lang="ja-JP" altLang="en-US" sz="700" dirty="0">
                          <a:latin typeface="+mn-ea"/>
                          <a:ea typeface="+mn-ea"/>
                        </a:rPr>
                        <a:t>研修の学習目標に沿ったワークショップのデザインをすることができる。</a:t>
                      </a:r>
                      <a:endParaRPr kumimoji="1" lang="en-US" altLang="ja-JP" sz="700" dirty="0">
                        <a:latin typeface="+mn-ea"/>
                        <a:ea typeface="+mn-ea"/>
                      </a:endParaRPr>
                    </a:p>
                    <a:p>
                      <a:r>
                        <a:rPr kumimoji="1" lang="en-US" altLang="ja-JP" sz="700" dirty="0">
                          <a:latin typeface="+mn-ea"/>
                          <a:ea typeface="+mn-ea"/>
                        </a:rPr>
                        <a:t>(6)</a:t>
                      </a:r>
                      <a:r>
                        <a:rPr kumimoji="1" lang="ja-JP" altLang="en-US" sz="700" dirty="0">
                          <a:latin typeface="+mn-ea"/>
                          <a:ea typeface="+mn-ea"/>
                        </a:rPr>
                        <a:t>全ての子供たちの可能性を引き出す個別最適な学びと共同的な学びの実現にための教育資料のデジタルアーカイブの活用について事例を挙げて　説明できる。</a:t>
                      </a:r>
                      <a:endParaRPr kumimoji="1" lang="en-US" altLang="ja-JP" sz="700" dirty="0">
                        <a:latin typeface="+mn-ea"/>
                        <a:ea typeface="+mn-ea"/>
                      </a:endParaRPr>
                    </a:p>
                    <a:p>
                      <a:r>
                        <a:rPr kumimoji="1" lang="en-US" altLang="ja-JP" sz="700" dirty="0">
                          <a:latin typeface="+mn-ea"/>
                          <a:ea typeface="+mn-ea"/>
                        </a:rPr>
                        <a:t>(7)</a:t>
                      </a:r>
                      <a:r>
                        <a:rPr kumimoji="1" lang="ja-JP" altLang="en-US" sz="700" dirty="0">
                          <a:latin typeface="+mn-ea"/>
                          <a:ea typeface="+mn-ea"/>
                        </a:rPr>
                        <a:t>自からの</a:t>
                      </a:r>
                      <a:r>
                        <a:rPr kumimoji="1" lang="en-US" altLang="ja-JP" sz="700" dirty="0">
                          <a:latin typeface="+mn-ea"/>
                          <a:ea typeface="+mn-ea"/>
                        </a:rPr>
                        <a:t>ICT</a:t>
                      </a:r>
                      <a:r>
                        <a:rPr kumimoji="1" lang="ja-JP" altLang="en-US" sz="700" dirty="0">
                          <a:latin typeface="+mn-ea"/>
                          <a:ea typeface="+mn-ea"/>
                        </a:rPr>
                        <a:t>活用指導力を高め、これまでの経験を踏まえた活用方法を提案したり、実践したりすることができる。</a:t>
                      </a:r>
                    </a:p>
                    <a:p>
                      <a:r>
                        <a:rPr kumimoji="1" lang="en-US" altLang="ja-JP" sz="700" dirty="0">
                          <a:latin typeface="+mn-ea"/>
                          <a:ea typeface="+mn-ea"/>
                        </a:rPr>
                        <a:t>(8)</a:t>
                      </a:r>
                      <a:r>
                        <a:rPr kumimoji="1" lang="ja-JP" altLang="en-US" sz="700" dirty="0">
                          <a:latin typeface="+mn-ea"/>
                          <a:ea typeface="+mn-ea"/>
                        </a:rPr>
                        <a:t>自園の</a:t>
                      </a:r>
                      <a:r>
                        <a:rPr kumimoji="1" lang="en-US" altLang="ja-JP" sz="700" dirty="0">
                          <a:latin typeface="+mn-ea"/>
                          <a:ea typeface="+mn-ea"/>
                        </a:rPr>
                        <a:t>ICT</a:t>
                      </a:r>
                      <a:r>
                        <a:rPr kumimoji="1" lang="ja-JP" altLang="en-US" sz="700" dirty="0">
                          <a:latin typeface="+mn-ea"/>
                          <a:ea typeface="+mn-ea"/>
                        </a:rPr>
                        <a:t>や情報・教育データの活用を俯瞰的に捉え、組織的な課題を明確にし、解決に向けて働きかけることができる。</a:t>
                      </a:r>
                    </a:p>
                  </a:txBody>
                  <a:tcPr anchor="ctr"/>
                </a:tc>
                <a:extLst>
                  <a:ext uri="{0D108BD9-81ED-4DB2-BD59-A6C34878D82A}">
                    <a16:rowId xmlns:a16="http://schemas.microsoft.com/office/drawing/2014/main" val="3142972939"/>
                  </a:ext>
                </a:extLst>
              </a:tr>
              <a:tr h="370840">
                <a:tc>
                  <a:txBody>
                    <a:bodyPr/>
                    <a:lstStyle/>
                    <a:p>
                      <a:r>
                        <a:rPr kumimoji="1" lang="ja-JP" altLang="en-US" sz="700" dirty="0">
                          <a:solidFill>
                            <a:schemeClr val="bg1"/>
                          </a:solidFill>
                          <a:latin typeface="+mn-ea"/>
                          <a:ea typeface="+mn-ea"/>
                        </a:rPr>
                        <a:t>幼児理解</a:t>
                      </a:r>
                    </a:p>
                    <a:p>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教育相談</a:t>
                      </a:r>
                      <a:r>
                        <a:rPr kumimoji="1" lang="en-US" altLang="ja-JP" sz="700" dirty="0">
                          <a:solidFill>
                            <a:schemeClr val="bg1"/>
                          </a:solidFill>
                          <a:latin typeface="+mn-ea"/>
                          <a:ea typeface="+mn-ea"/>
                        </a:rPr>
                        <a:t>Ⅰ</a:t>
                      </a:r>
                    </a:p>
                  </a:txBody>
                  <a:tcPr anchor="ctr">
                    <a:solidFill>
                      <a:schemeClr val="accent1">
                        <a:lumMod val="50000"/>
                      </a:schemeClr>
                    </a:solidFill>
                  </a:tcPr>
                </a:tc>
                <a:tc>
                  <a:txBody>
                    <a:bodyPr/>
                    <a:lstStyle/>
                    <a:p>
                      <a:r>
                        <a:rPr kumimoji="1" lang="ja-JP" altLang="en-US" sz="700" dirty="0">
                          <a:latin typeface="+mn-ea"/>
                          <a:ea typeface="+mn-ea"/>
                        </a:rPr>
                        <a:t>幼児も他者であることを前提に、他者の心を理解する枠組みを理解するとともに、幼児理解についての知識を身に付け、考え方や基礎的態度を理解する。また、幼児理解の方法を具体的に提供し、理解の深化を図る。</a:t>
                      </a:r>
                    </a:p>
                  </a:txBody>
                  <a:tcPr anchor="ctr"/>
                </a:tc>
                <a:tc>
                  <a:txBody>
                    <a:bodyPr/>
                    <a:lstStyle/>
                    <a:p>
                      <a:r>
                        <a:rPr kumimoji="1" lang="en-US" altLang="ja-JP" sz="700" dirty="0">
                          <a:latin typeface="+mn-ea"/>
                          <a:ea typeface="+mn-ea"/>
                        </a:rPr>
                        <a:t>(1)</a:t>
                      </a:r>
                      <a:r>
                        <a:rPr kumimoji="1" lang="ja-JP" altLang="en-US" sz="700" dirty="0">
                          <a:latin typeface="+mn-ea"/>
                          <a:ea typeface="+mn-ea"/>
                        </a:rPr>
                        <a:t>様々な情報に基づいて幼児一人一人を多面的・多角的に捉え、個性を生かす指導を行うことができる。</a:t>
                      </a:r>
                    </a:p>
                    <a:p>
                      <a:r>
                        <a:rPr kumimoji="1" lang="en-US" altLang="ja-JP" sz="700" dirty="0">
                          <a:latin typeface="+mn-ea"/>
                          <a:ea typeface="+mn-ea"/>
                        </a:rPr>
                        <a:t>(2)</a:t>
                      </a:r>
                      <a:r>
                        <a:rPr kumimoji="1" lang="ja-JP" altLang="en-US" sz="700" dirty="0">
                          <a:latin typeface="+mn-ea"/>
                          <a:ea typeface="+mn-ea"/>
                        </a:rPr>
                        <a:t>継続的に幼児の言動を見届け、価値付ける指導を行ったり、幼児の捉え方について助言を行ったりすることができる。</a:t>
                      </a:r>
                    </a:p>
                    <a:p>
                      <a:r>
                        <a:rPr kumimoji="1" lang="en-US" altLang="ja-JP" sz="700" dirty="0">
                          <a:latin typeface="+mn-ea"/>
                          <a:ea typeface="+mn-ea"/>
                        </a:rPr>
                        <a:t>(3)</a:t>
                      </a:r>
                      <a:r>
                        <a:rPr kumimoji="1" lang="ja-JP" altLang="en-US" sz="700" dirty="0">
                          <a:latin typeface="+mn-ea"/>
                          <a:ea typeface="+mn-ea"/>
                        </a:rPr>
                        <a:t>関係職員や保護者等と協力して、幼児の状況を共有し、組織を生かして指導方法を判断し迅速に対応することができる。</a:t>
                      </a:r>
                    </a:p>
                    <a:p>
                      <a:r>
                        <a:rPr kumimoji="1" lang="en-US" altLang="ja-JP" sz="700" dirty="0">
                          <a:latin typeface="+mn-ea"/>
                          <a:ea typeface="+mn-ea"/>
                        </a:rPr>
                        <a:t>(4)</a:t>
                      </a:r>
                      <a:r>
                        <a:rPr kumimoji="1" lang="ja-JP" altLang="en-US" sz="700" dirty="0">
                          <a:latin typeface="+mn-ea"/>
                          <a:ea typeface="+mn-ea"/>
                        </a:rPr>
                        <a:t>幼児に対する指導を組織的・計画的に実践できるように、体制を整えるとともに問題の未然防止の取組を実践することができる。</a:t>
                      </a:r>
                    </a:p>
                    <a:p>
                      <a:r>
                        <a:rPr kumimoji="1" lang="en-US" altLang="ja-JP" sz="700" dirty="0">
                          <a:latin typeface="+mn-ea"/>
                          <a:ea typeface="+mn-ea"/>
                        </a:rPr>
                        <a:t>(5)</a:t>
                      </a:r>
                      <a:r>
                        <a:rPr kumimoji="1" lang="ja-JP" altLang="en-US" sz="700" dirty="0">
                          <a:latin typeface="+mn-ea"/>
                          <a:ea typeface="+mn-ea"/>
                        </a:rPr>
                        <a:t>幼児の多様な発達の課題を明確にし、それに対応する方策を提案し、園の実践の基点となって実践することができる。</a:t>
                      </a:r>
                    </a:p>
                    <a:p>
                      <a:r>
                        <a:rPr kumimoji="1" lang="en-US" altLang="ja-JP" sz="700" dirty="0">
                          <a:latin typeface="+mn-ea"/>
                          <a:ea typeface="+mn-ea"/>
                        </a:rPr>
                        <a:t>(6)</a:t>
                      </a:r>
                      <a:r>
                        <a:rPr kumimoji="1" lang="ja-JP" altLang="en-US" sz="700" dirty="0">
                          <a:latin typeface="+mn-ea"/>
                          <a:ea typeface="+mn-ea"/>
                        </a:rPr>
                        <a:t>幼児の多様な発達の課題に対する方策を明確にもち、モデルとなる実践を行うとともに、指導内容の改善に向けて助言を行うことができる。</a:t>
                      </a:r>
                      <a:endParaRPr kumimoji="1" lang="en-US" altLang="ja-JP" sz="700" dirty="0">
                        <a:latin typeface="+mn-ea"/>
                        <a:ea typeface="+mn-ea"/>
                      </a:endParaRPr>
                    </a:p>
                    <a:p>
                      <a:r>
                        <a:rPr kumimoji="1" lang="en-US" altLang="ja-JP" sz="700" dirty="0">
                          <a:latin typeface="+mn-ea"/>
                          <a:ea typeface="+mn-ea"/>
                        </a:rPr>
                        <a:t>(7)</a:t>
                      </a:r>
                      <a:r>
                        <a:rPr kumimoji="1" lang="ja-JP" altLang="en-US" sz="700" dirty="0">
                          <a:latin typeface="+mn-ea"/>
                          <a:ea typeface="+mn-ea"/>
                        </a:rPr>
                        <a:t>研修の学習目標に沿ったワークショップのデザインをすることができる。</a:t>
                      </a:r>
                      <a:endParaRPr kumimoji="1" lang="en-US" altLang="ja-JP" sz="700" dirty="0">
                        <a:latin typeface="+mn-ea"/>
                        <a:ea typeface="+mn-ea"/>
                      </a:endParaRPr>
                    </a:p>
                    <a:p>
                      <a:r>
                        <a:rPr kumimoji="1" lang="en-US" altLang="ja-JP" sz="700" dirty="0">
                          <a:latin typeface="+mn-ea"/>
                          <a:ea typeface="+mn-ea"/>
                        </a:rPr>
                        <a:t>(8)</a:t>
                      </a:r>
                      <a:r>
                        <a:rPr kumimoji="1" lang="ja-JP" altLang="en-US" sz="700" dirty="0">
                          <a:latin typeface="+mn-ea"/>
                          <a:ea typeface="+mn-ea"/>
                        </a:rPr>
                        <a:t>全校的な支援の充実に向け、職員の連携による指導の体制を整え、組織的・持続的な支援のために主体的に働きかけることができる。</a:t>
                      </a:r>
                    </a:p>
                    <a:p>
                      <a:r>
                        <a:rPr kumimoji="1" lang="en-US" altLang="ja-JP" sz="700" dirty="0">
                          <a:latin typeface="+mn-ea"/>
                          <a:ea typeface="+mn-ea"/>
                        </a:rPr>
                        <a:t>(9)</a:t>
                      </a:r>
                      <a:r>
                        <a:rPr kumimoji="1" lang="ja-JP" altLang="en-US" sz="700" dirty="0">
                          <a:latin typeface="+mn-ea"/>
                          <a:ea typeface="+mn-ea"/>
                        </a:rPr>
                        <a:t>幼児児童生徒への一貫した教育支援を目指し、保護者や地域、関係機関と連携した支援体制の構築を推進することができる。</a:t>
                      </a:r>
                    </a:p>
                  </a:txBody>
                  <a:tcPr anchor="ctr"/>
                </a:tc>
                <a:extLst>
                  <a:ext uri="{0D108BD9-81ED-4DB2-BD59-A6C34878D82A}">
                    <a16:rowId xmlns:a16="http://schemas.microsoft.com/office/drawing/2014/main" val="148549932"/>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14</a:t>
            </a:fld>
            <a:endParaRPr kumimoji="1" lang="ja-JP" altLang="en-US" dirty="0"/>
          </a:p>
        </p:txBody>
      </p:sp>
    </p:spTree>
    <p:extLst>
      <p:ext uri="{BB962C8B-B14F-4D97-AF65-F5344CB8AC3E}">
        <p14:creationId xmlns:p14="http://schemas.microsoft.com/office/powerpoint/2010/main" val="31368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60300" y="467380"/>
            <a:ext cx="8496944" cy="369332"/>
            <a:chOff x="160300" y="467380"/>
            <a:chExt cx="8496944" cy="369332"/>
          </a:xfrm>
        </p:grpSpPr>
        <p:sp>
          <p:nvSpPr>
            <p:cNvPr id="2" name="テキスト ボックス 1"/>
            <p:cNvSpPr txBox="1"/>
            <p:nvPr/>
          </p:nvSpPr>
          <p:spPr>
            <a:xfrm>
              <a:off x="160300"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幼児教育コーディネータの学習目標の分析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graphicFrame>
        <p:nvGraphicFramePr>
          <p:cNvPr id="8" name="表 7"/>
          <p:cNvGraphicFramePr>
            <a:graphicFrameLocks noGrp="1"/>
          </p:cNvGraphicFramePr>
          <p:nvPr>
            <p:extLst>
              <p:ext uri="{D42A27DB-BD31-4B8C-83A1-F6EECF244321}">
                <p14:modId xmlns:p14="http://schemas.microsoft.com/office/powerpoint/2010/main" val="416446428"/>
              </p:ext>
            </p:extLst>
          </p:nvPr>
        </p:nvGraphicFramePr>
        <p:xfrm>
          <a:off x="251519" y="908720"/>
          <a:ext cx="8352930" cy="4455160"/>
        </p:xfrm>
        <a:graphic>
          <a:graphicData uri="http://schemas.openxmlformats.org/drawingml/2006/table">
            <a:tbl>
              <a:tblPr firstRow="1" bandRow="1">
                <a:tableStyleId>{5940675A-B579-460E-94D1-54222C63F5DA}</a:tableStyleId>
              </a:tblPr>
              <a:tblGrid>
                <a:gridCol w="864097">
                  <a:extLst>
                    <a:ext uri="{9D8B030D-6E8A-4147-A177-3AD203B41FA5}">
                      <a16:colId xmlns:a16="http://schemas.microsoft.com/office/drawing/2014/main" val="3374882550"/>
                    </a:ext>
                  </a:extLst>
                </a:gridCol>
                <a:gridCol w="1728192">
                  <a:extLst>
                    <a:ext uri="{9D8B030D-6E8A-4147-A177-3AD203B41FA5}">
                      <a16:colId xmlns:a16="http://schemas.microsoft.com/office/drawing/2014/main" val="2599041416"/>
                    </a:ext>
                  </a:extLst>
                </a:gridCol>
                <a:gridCol w="2262405">
                  <a:extLst>
                    <a:ext uri="{9D8B030D-6E8A-4147-A177-3AD203B41FA5}">
                      <a16:colId xmlns:a16="http://schemas.microsoft.com/office/drawing/2014/main" val="1881016804"/>
                    </a:ext>
                  </a:extLst>
                </a:gridCol>
                <a:gridCol w="1784814">
                  <a:extLst>
                    <a:ext uri="{9D8B030D-6E8A-4147-A177-3AD203B41FA5}">
                      <a16:colId xmlns:a16="http://schemas.microsoft.com/office/drawing/2014/main" val="2172807435"/>
                    </a:ext>
                  </a:extLst>
                </a:gridCol>
                <a:gridCol w="1713422">
                  <a:extLst>
                    <a:ext uri="{9D8B030D-6E8A-4147-A177-3AD203B41FA5}">
                      <a16:colId xmlns:a16="http://schemas.microsoft.com/office/drawing/2014/main" val="2344890838"/>
                    </a:ext>
                  </a:extLst>
                </a:gridCol>
              </a:tblGrid>
              <a:tr h="370840">
                <a:tc>
                  <a:txBody>
                    <a:bodyPr/>
                    <a:lstStyle/>
                    <a:p>
                      <a:pPr algn="ctr"/>
                      <a:r>
                        <a:rPr kumimoji="1" lang="ja-JP" altLang="en-US" sz="800" b="1" dirty="0">
                          <a:solidFill>
                            <a:schemeClr val="bg1"/>
                          </a:solidFill>
                          <a:latin typeface="+mn-ea"/>
                          <a:ea typeface="+mn-ea"/>
                        </a:rPr>
                        <a:t>科目名</a:t>
                      </a:r>
                    </a:p>
                  </a:txBody>
                  <a:tcPr anchor="ctr">
                    <a:solidFill>
                      <a:schemeClr val="accent1">
                        <a:lumMod val="50000"/>
                      </a:schemeClr>
                    </a:solidFill>
                  </a:tcPr>
                </a:tc>
                <a:tc>
                  <a:txBody>
                    <a:bodyPr/>
                    <a:lstStyle/>
                    <a:p>
                      <a:pPr algn="ctr"/>
                      <a:r>
                        <a:rPr kumimoji="1" lang="ja-JP" altLang="en-US" sz="800" dirty="0">
                          <a:solidFill>
                            <a:schemeClr val="bg1"/>
                          </a:solidFill>
                          <a:latin typeface="+mn-ea"/>
                          <a:ea typeface="+mn-ea"/>
                        </a:rPr>
                        <a:t>一般目標</a:t>
                      </a:r>
                    </a:p>
                  </a:txBody>
                  <a:tcPr anchor="ctr">
                    <a:solidFill>
                      <a:schemeClr val="accent1">
                        <a:lumMod val="50000"/>
                      </a:schemeClr>
                    </a:solidFill>
                  </a:tcPr>
                </a:tc>
                <a:tc>
                  <a:txBody>
                    <a:bodyPr/>
                    <a:lstStyle/>
                    <a:p>
                      <a:pPr algn="ctr"/>
                      <a:r>
                        <a:rPr kumimoji="1" lang="ja-JP" altLang="en-US" sz="800" dirty="0">
                          <a:solidFill>
                            <a:schemeClr val="bg1"/>
                          </a:solidFill>
                          <a:latin typeface="+mn-ea"/>
                          <a:ea typeface="+mn-ea"/>
                        </a:rPr>
                        <a:t>行動目標（行動で目標を示す）</a:t>
                      </a:r>
                      <a:endParaRPr kumimoji="1" lang="en-US" altLang="ja-JP" sz="800" dirty="0">
                        <a:solidFill>
                          <a:schemeClr val="bg1"/>
                        </a:solidFill>
                        <a:latin typeface="+mn-ea"/>
                        <a:ea typeface="+mn-ea"/>
                      </a:endParaRPr>
                    </a:p>
                  </a:txBody>
                  <a:tcPr anchor="ctr">
                    <a:solidFill>
                      <a:schemeClr val="accent1">
                        <a:lumMod val="50000"/>
                      </a:schemeClr>
                    </a:solidFill>
                  </a:tcPr>
                </a:tc>
                <a:tc>
                  <a:txBody>
                    <a:bodyPr/>
                    <a:lstStyle/>
                    <a:p>
                      <a:pPr algn="ctr"/>
                      <a:r>
                        <a:rPr kumimoji="1" lang="ja-JP" altLang="en-US" sz="800" dirty="0">
                          <a:solidFill>
                            <a:schemeClr val="bg1"/>
                          </a:solidFill>
                          <a:latin typeface="+mn-ea"/>
                          <a:ea typeface="+mn-ea"/>
                        </a:rPr>
                        <a:t>評価条件（評価の条件を示す）</a:t>
                      </a:r>
                    </a:p>
                  </a:txBody>
                  <a:tcPr anchor="ctr">
                    <a:solidFill>
                      <a:schemeClr val="accent1">
                        <a:lumMod val="50000"/>
                      </a:schemeClr>
                    </a:solidFill>
                  </a:tcPr>
                </a:tc>
                <a:tc>
                  <a:txBody>
                    <a:bodyPr/>
                    <a:lstStyle/>
                    <a:p>
                      <a:pPr algn="ctr"/>
                      <a:r>
                        <a:rPr kumimoji="1" lang="ja-JP" altLang="en-US" sz="800" dirty="0">
                          <a:solidFill>
                            <a:schemeClr val="bg1"/>
                          </a:solidFill>
                          <a:latin typeface="+mn-ea"/>
                          <a:ea typeface="+mn-ea"/>
                        </a:rPr>
                        <a:t>合格基準（合格基準を示す）</a:t>
                      </a:r>
                    </a:p>
                  </a:txBody>
                  <a:tcPr anchor="ctr">
                    <a:solidFill>
                      <a:schemeClr val="accent1">
                        <a:lumMod val="50000"/>
                      </a:schemeClr>
                    </a:solidFill>
                  </a:tcPr>
                </a:tc>
                <a:extLst>
                  <a:ext uri="{0D108BD9-81ED-4DB2-BD59-A6C34878D82A}">
                    <a16:rowId xmlns:a16="http://schemas.microsoft.com/office/drawing/2014/main" val="301902340"/>
                  </a:ext>
                </a:extLst>
              </a:tr>
              <a:tr h="370840">
                <a:tc>
                  <a:txBody>
                    <a:bodyPr/>
                    <a:lstStyle/>
                    <a:p>
                      <a:r>
                        <a:rPr kumimoji="1" lang="ja-JP" altLang="en-US" sz="800" b="1" dirty="0">
                          <a:solidFill>
                            <a:schemeClr val="bg1"/>
                          </a:solidFill>
                          <a:latin typeface="+mn-ea"/>
                          <a:ea typeface="+mn-ea"/>
                        </a:rPr>
                        <a:t>遊びと文化</a:t>
                      </a:r>
                      <a:r>
                        <a:rPr kumimoji="1" lang="en-US" altLang="ja-JP" sz="800" b="1" dirty="0">
                          <a:solidFill>
                            <a:schemeClr val="bg1"/>
                          </a:solidFill>
                          <a:latin typeface="+mn-ea"/>
                          <a:ea typeface="+mn-ea"/>
                        </a:rPr>
                        <a:t>Ⅰ</a:t>
                      </a:r>
                    </a:p>
                    <a:p>
                      <a:endParaRPr kumimoji="1" lang="en-US" altLang="ja-JP" sz="800" b="1" dirty="0">
                        <a:solidFill>
                          <a:schemeClr val="bg1"/>
                        </a:solidFill>
                        <a:latin typeface="+mn-ea"/>
                        <a:ea typeface="+mn-ea"/>
                      </a:endParaRPr>
                    </a:p>
                    <a:p>
                      <a:r>
                        <a:rPr kumimoji="1" lang="ja-JP" altLang="en-US" sz="800" b="1" dirty="0">
                          <a:solidFill>
                            <a:schemeClr val="bg1"/>
                          </a:solidFill>
                          <a:latin typeface="+mn-ea"/>
                          <a:ea typeface="+mn-ea"/>
                        </a:rPr>
                        <a:t>遊びと文化</a:t>
                      </a:r>
                      <a:r>
                        <a:rPr kumimoji="1" lang="en-US" altLang="ja-JP" sz="800" b="1" dirty="0">
                          <a:solidFill>
                            <a:schemeClr val="bg1"/>
                          </a:solidFill>
                          <a:latin typeface="+mn-ea"/>
                          <a:ea typeface="+mn-ea"/>
                        </a:rPr>
                        <a:t>Ⅱ</a:t>
                      </a:r>
                      <a:endParaRPr kumimoji="1" lang="ja-JP" altLang="en-US" sz="800" b="1"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700" dirty="0">
                          <a:latin typeface="+mn-ea"/>
                          <a:ea typeface="+mn-ea"/>
                        </a:rPr>
                        <a:t>幼児期に遊ぶ「折り紙」や身近にある「紙コップ」や「紙皿」などを使い，動く紙おもちゃを作る。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p>
                  </a:txBody>
                  <a:tcPr anchor="ctr"/>
                </a:tc>
                <a:tc>
                  <a:txBody>
                    <a:bodyPr/>
                    <a:lstStyle/>
                    <a:p>
                      <a:r>
                        <a:rPr kumimoji="1" lang="ja-JP" altLang="en-US" sz="700" dirty="0">
                          <a:latin typeface="+mn-ea"/>
                          <a:ea typeface="+mn-ea"/>
                        </a:rPr>
                        <a:t>１．動く紙おもちゃの指導案を作成することができる。</a:t>
                      </a:r>
                      <a:endParaRPr kumimoji="1" lang="en-US" altLang="ja-JP" sz="700" dirty="0">
                        <a:latin typeface="+mn-ea"/>
                        <a:ea typeface="+mn-ea"/>
                      </a:endParaRPr>
                    </a:p>
                    <a:p>
                      <a:r>
                        <a:rPr kumimoji="1" lang="ja-JP" altLang="en-US" sz="700" dirty="0">
                          <a:latin typeface="+mn-ea"/>
                          <a:ea typeface="+mn-ea"/>
                        </a:rPr>
                        <a:t>２．動く紙おもちゃを動画を使って指導することができる。</a:t>
                      </a:r>
                      <a:endParaRPr kumimoji="1" lang="en-US" altLang="ja-JP" sz="700" dirty="0">
                        <a:latin typeface="+mn-ea"/>
                        <a:ea typeface="+mn-ea"/>
                      </a:endParaRPr>
                    </a:p>
                    <a:p>
                      <a:r>
                        <a:rPr kumimoji="1" lang="ja-JP" altLang="en-US" sz="700" dirty="0">
                          <a:latin typeface="+mn-ea"/>
                          <a:ea typeface="+mn-ea"/>
                        </a:rPr>
                        <a:t>３．動く紙おもちゃの指導法により他の紙おもちゃの指導に応用することができる。</a:t>
                      </a:r>
                      <a:endParaRPr kumimoji="1" lang="en-US" altLang="ja-JP" sz="700" dirty="0">
                        <a:latin typeface="+mn-ea"/>
                        <a:ea typeface="+mn-ea"/>
                      </a:endParaRPr>
                    </a:p>
                    <a:p>
                      <a:r>
                        <a:rPr kumimoji="1" lang="ja-JP" altLang="en-US" sz="700" dirty="0">
                          <a:latin typeface="+mn-ea"/>
                          <a:ea typeface="+mn-ea"/>
                        </a:rPr>
                        <a:t>４．動く紙おもちゃによる子どもの発言を分析して、指導方法と分析結果の評価ができる。</a:t>
                      </a:r>
                      <a:endParaRPr kumimoji="1" lang="en-US" altLang="ja-JP" sz="700" dirty="0">
                        <a:latin typeface="+mn-ea"/>
                        <a:ea typeface="+mn-ea"/>
                      </a:endParaRPr>
                    </a:p>
                    <a:p>
                      <a:r>
                        <a:rPr kumimoji="1" lang="ja-JP" altLang="en-US" sz="700" dirty="0">
                          <a:latin typeface="+mn-ea"/>
                          <a:ea typeface="+mn-ea"/>
                        </a:rPr>
                        <a:t>５．動く紙おもちゃに指導によりどのような学びが発生したかを分析・評価できる。</a:t>
                      </a:r>
                      <a:endParaRPr kumimoji="1" lang="en-US" altLang="ja-JP" sz="700" dirty="0">
                        <a:latin typeface="+mn-ea"/>
                        <a:ea typeface="+mn-ea"/>
                      </a:endParaRPr>
                    </a:p>
                    <a:p>
                      <a:r>
                        <a:rPr kumimoji="1" lang="ja-JP" altLang="en-US" sz="700" dirty="0">
                          <a:latin typeface="+mn-ea"/>
                          <a:ea typeface="+mn-ea"/>
                        </a:rPr>
                        <a:t>６．動く紙おもちゃを新しく創造し、指導できる。</a:t>
                      </a:r>
                      <a:endParaRPr kumimoji="1" lang="en-US" altLang="ja-JP" sz="700" dirty="0">
                        <a:latin typeface="+mn-ea"/>
                        <a:ea typeface="+mn-ea"/>
                      </a:endParaRPr>
                    </a:p>
                  </a:txBody>
                  <a:tcPr anchor="ctr"/>
                </a:tc>
                <a:tc>
                  <a:txBody>
                    <a:bodyPr/>
                    <a:lstStyle/>
                    <a:p>
                      <a:r>
                        <a:rPr kumimoji="1" lang="ja-JP" altLang="en-US" sz="700" dirty="0">
                          <a:latin typeface="+mn-ea"/>
                          <a:ea typeface="+mn-ea"/>
                        </a:rPr>
                        <a:t>１．動く紙おもちゃ指導の動画をデジタルアーカイブする。</a:t>
                      </a:r>
                      <a:endParaRPr kumimoji="1" lang="en-US" altLang="ja-JP" sz="700" dirty="0">
                        <a:latin typeface="+mn-ea"/>
                        <a:ea typeface="+mn-ea"/>
                      </a:endParaRPr>
                    </a:p>
                    <a:p>
                      <a:r>
                        <a:rPr kumimoji="1" lang="ja-JP" altLang="en-US" sz="700" dirty="0">
                          <a:latin typeface="+mn-ea"/>
                          <a:ea typeface="+mn-ea"/>
                        </a:rPr>
                        <a:t>２．児童の観察をビデオで記録する機器の準備。</a:t>
                      </a:r>
                      <a:endParaRPr kumimoji="1" lang="en-US" altLang="ja-JP" sz="700" dirty="0">
                        <a:latin typeface="+mn-ea"/>
                        <a:ea typeface="+mn-ea"/>
                      </a:endParaRPr>
                    </a:p>
                    <a:p>
                      <a:r>
                        <a:rPr kumimoji="1" lang="ja-JP" altLang="en-US" sz="700" dirty="0">
                          <a:latin typeface="+mn-ea"/>
                          <a:ea typeface="+mn-ea"/>
                        </a:rPr>
                        <a:t>３．ビデオで記録した児童の行動を様々な方法で分析評価で切るための準備。</a:t>
                      </a:r>
                      <a:endParaRPr kumimoji="1" lang="en-US" altLang="ja-JP" sz="700" dirty="0">
                        <a:latin typeface="+mn-ea"/>
                        <a:ea typeface="+mn-ea"/>
                      </a:endParaRPr>
                    </a:p>
                    <a:p>
                      <a:r>
                        <a:rPr kumimoji="1" lang="ja-JP" altLang="en-US" sz="700" dirty="0">
                          <a:latin typeface="+mn-ea"/>
                          <a:ea typeface="+mn-ea"/>
                        </a:rPr>
                        <a:t>４．</a:t>
                      </a:r>
                      <a:endParaRPr kumimoji="1" lang="en-US" altLang="ja-JP" sz="700" dirty="0">
                        <a:latin typeface="+mn-ea"/>
                        <a:ea typeface="+mn-ea"/>
                      </a:endParaRPr>
                    </a:p>
                  </a:txBody>
                  <a:tcPr anchor="ctr"/>
                </a:tc>
                <a:tc>
                  <a:txBody>
                    <a:bodyPr/>
                    <a:lstStyle/>
                    <a:p>
                      <a:r>
                        <a:rPr kumimoji="1" lang="ja-JP" altLang="en-US" sz="700" dirty="0">
                          <a:latin typeface="+mn-ea"/>
                          <a:ea typeface="+mn-ea"/>
                        </a:rPr>
                        <a:t>１．動く紙おもちゃの指導案を作成。</a:t>
                      </a:r>
                      <a:endParaRPr kumimoji="1" lang="en-US" altLang="ja-JP" sz="700" dirty="0">
                        <a:latin typeface="+mn-ea"/>
                        <a:ea typeface="+mn-ea"/>
                      </a:endParaRPr>
                    </a:p>
                    <a:p>
                      <a:r>
                        <a:rPr kumimoji="1" lang="ja-JP" altLang="en-US" sz="700" dirty="0">
                          <a:latin typeface="+mn-ea"/>
                          <a:ea typeface="+mn-ea"/>
                        </a:rPr>
                        <a:t>２．子どもの発言の分析</a:t>
                      </a:r>
                      <a:endParaRPr kumimoji="1" lang="en-US" altLang="ja-JP" sz="700" dirty="0">
                        <a:latin typeface="+mn-ea"/>
                        <a:ea typeface="+mn-ea"/>
                      </a:endParaRPr>
                    </a:p>
                    <a:p>
                      <a:r>
                        <a:rPr kumimoji="1" lang="ja-JP" altLang="en-US" sz="700" dirty="0">
                          <a:latin typeface="+mn-ea"/>
                          <a:ea typeface="+mn-ea"/>
                        </a:rPr>
                        <a:t>３．子どもの学びを分析・評価</a:t>
                      </a:r>
                      <a:endParaRPr kumimoji="1" lang="en-US" altLang="ja-JP" sz="700" dirty="0">
                        <a:latin typeface="+mn-ea"/>
                        <a:ea typeface="+mn-ea"/>
                      </a:endParaRPr>
                    </a:p>
                    <a:p>
                      <a:r>
                        <a:rPr kumimoji="1" lang="ja-JP" altLang="en-US" sz="700" dirty="0">
                          <a:latin typeface="+mn-ea"/>
                          <a:ea typeface="+mn-ea"/>
                        </a:rPr>
                        <a:t>４．新しい教材の開発と指導案の作成</a:t>
                      </a:r>
                      <a:endParaRPr kumimoji="1" lang="en-US" altLang="ja-JP" sz="700" dirty="0">
                        <a:latin typeface="+mn-ea"/>
                        <a:ea typeface="+mn-ea"/>
                      </a:endParaRPr>
                    </a:p>
                    <a:p>
                      <a:endParaRPr kumimoji="1" lang="en-US" altLang="ja-JP" sz="700" dirty="0">
                        <a:latin typeface="+mn-ea"/>
                        <a:ea typeface="+mn-ea"/>
                      </a:endParaRPr>
                    </a:p>
                    <a:p>
                      <a:r>
                        <a:rPr kumimoji="1" lang="ja-JP" altLang="en-US" sz="700" dirty="0">
                          <a:latin typeface="+mn-ea"/>
                          <a:ea typeface="+mn-ea"/>
                        </a:rPr>
                        <a:t>上記の</a:t>
                      </a:r>
                      <a:r>
                        <a:rPr kumimoji="1" lang="en-US" altLang="ja-JP" sz="700" dirty="0">
                          <a:latin typeface="+mn-ea"/>
                          <a:ea typeface="+mn-ea"/>
                        </a:rPr>
                        <a:t>4</a:t>
                      </a:r>
                      <a:r>
                        <a:rPr kumimoji="1" lang="ja-JP" altLang="en-US" sz="700" dirty="0">
                          <a:latin typeface="+mn-ea"/>
                          <a:ea typeface="+mn-ea"/>
                        </a:rPr>
                        <a:t>課題の内</a:t>
                      </a:r>
                      <a:r>
                        <a:rPr kumimoji="1" lang="en-US" altLang="ja-JP" sz="700" dirty="0">
                          <a:latin typeface="+mn-ea"/>
                          <a:ea typeface="+mn-ea"/>
                        </a:rPr>
                        <a:t>3</a:t>
                      </a:r>
                      <a:r>
                        <a:rPr kumimoji="1" lang="ja-JP" altLang="en-US" sz="700" dirty="0">
                          <a:latin typeface="+mn-ea"/>
                          <a:ea typeface="+mn-ea"/>
                        </a:rPr>
                        <a:t>つ以上完成すれば合格</a:t>
                      </a:r>
                    </a:p>
                  </a:txBody>
                  <a:tcPr anchor="ctr"/>
                </a:tc>
                <a:extLst>
                  <a:ext uri="{0D108BD9-81ED-4DB2-BD59-A6C34878D82A}">
                    <a16:rowId xmlns:a16="http://schemas.microsoft.com/office/drawing/2014/main" val="4051336827"/>
                  </a:ext>
                </a:extLst>
              </a:tr>
              <a:tr h="370840">
                <a:tc>
                  <a:txBody>
                    <a:bodyPr/>
                    <a:lstStyle/>
                    <a:p>
                      <a:r>
                        <a:rPr kumimoji="1" lang="ja-JP" altLang="en-US" sz="800" b="1" dirty="0">
                          <a:solidFill>
                            <a:schemeClr val="bg1"/>
                          </a:solidFill>
                          <a:latin typeface="+mn-ea"/>
                          <a:ea typeface="+mn-ea"/>
                        </a:rPr>
                        <a:t>保育内容（表現）</a:t>
                      </a:r>
                    </a:p>
                  </a:txBody>
                  <a:tcPr anchor="ctr">
                    <a:solidFill>
                      <a:schemeClr val="accent1">
                        <a:lumMod val="50000"/>
                      </a:schemeClr>
                    </a:solidFill>
                  </a:tcPr>
                </a:tc>
                <a:tc>
                  <a:txBody>
                    <a:bodyPr/>
                    <a:lstStyle/>
                    <a:p>
                      <a:r>
                        <a:rPr kumimoji="1" lang="ja-JP" altLang="en-US" sz="700" dirty="0">
                          <a:latin typeface="+mn-ea"/>
                          <a:ea typeface="+mn-ea"/>
                        </a:rPr>
                        <a:t>子どもの日々の表現を捉え、共感し育む幼稚園教育要領領域「表現」の考えを理解し、「子どもの表現」の基本的な考えを応用しより専門的に理解を深める。</a:t>
                      </a: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extLst>
                  <a:ext uri="{0D108BD9-81ED-4DB2-BD59-A6C34878D82A}">
                    <a16:rowId xmlns:a16="http://schemas.microsoft.com/office/drawing/2014/main" val="1744591619"/>
                  </a:ext>
                </a:extLst>
              </a:tr>
              <a:tr h="370840">
                <a:tc>
                  <a:txBody>
                    <a:bodyPr/>
                    <a:lstStyle/>
                    <a:p>
                      <a:r>
                        <a:rPr kumimoji="1" lang="ja-JP" altLang="en-US" sz="800" b="1" dirty="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700" dirty="0">
                          <a:latin typeface="+mn-ea"/>
                          <a:ea typeface="+mn-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extLst>
                  <a:ext uri="{0D108BD9-81ED-4DB2-BD59-A6C34878D82A}">
                    <a16:rowId xmlns:a16="http://schemas.microsoft.com/office/drawing/2014/main" val="2350661808"/>
                  </a:ext>
                </a:extLst>
              </a:tr>
              <a:tr h="370840">
                <a:tc>
                  <a:txBody>
                    <a:bodyPr/>
                    <a:lstStyle/>
                    <a:p>
                      <a:r>
                        <a:rPr kumimoji="1" lang="ja-JP" altLang="en-US" sz="800" b="1" dirty="0">
                          <a:solidFill>
                            <a:schemeClr val="bg1"/>
                          </a:solidFill>
                          <a:latin typeface="+mn-ea"/>
                          <a:ea typeface="+mn-ea"/>
                        </a:rPr>
                        <a:t>教育の方法・技術</a:t>
                      </a:r>
                    </a:p>
                  </a:txBody>
                  <a:tcPr anchor="ctr">
                    <a:solidFill>
                      <a:schemeClr val="accent1">
                        <a:lumMod val="50000"/>
                      </a:schemeClr>
                    </a:solidFill>
                  </a:tcPr>
                </a:tc>
                <a:tc>
                  <a:txBody>
                    <a:bodyPr/>
                    <a:lstStyle/>
                    <a:p>
                      <a:r>
                        <a:rPr kumimoji="1" lang="ja-JP" altLang="en-US" sz="700" dirty="0">
                          <a:latin typeface="+mn-ea"/>
                          <a:ea typeface="+mn-ea"/>
                        </a:rPr>
                        <a:t>教育の方法、教育の技術の基礎的理論を学ぶことをとおして、情報機器と教材の保育活動での活用方法を立案し、模擬的に実践する。さらには、特に幼児教育において子供たちが身に付ける「論理的思考力」を培うための教育方法について基礎的知識を理解し、指導方法の立案・模擬的実践を行う。</a:t>
                      </a: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extLst>
                  <a:ext uri="{0D108BD9-81ED-4DB2-BD59-A6C34878D82A}">
                    <a16:rowId xmlns:a16="http://schemas.microsoft.com/office/drawing/2014/main" val="314297293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bg1"/>
                          </a:solidFill>
                          <a:latin typeface="+mn-ea"/>
                          <a:ea typeface="+mn-ea"/>
                        </a:rPr>
                        <a:t>幼児理解</a:t>
                      </a:r>
                    </a:p>
                    <a:p>
                      <a:endParaRPr kumimoji="1" lang="en-US" altLang="ja-JP" sz="800" b="1" dirty="0">
                        <a:solidFill>
                          <a:schemeClr val="bg1"/>
                        </a:solidFill>
                        <a:latin typeface="+mn-ea"/>
                        <a:ea typeface="+mn-ea"/>
                      </a:endParaRPr>
                    </a:p>
                    <a:p>
                      <a:r>
                        <a:rPr kumimoji="1" lang="ja-JP" altLang="en-US" sz="800" b="1" dirty="0">
                          <a:solidFill>
                            <a:schemeClr val="bg1"/>
                          </a:solidFill>
                          <a:latin typeface="+mn-ea"/>
                          <a:ea typeface="+mn-ea"/>
                        </a:rPr>
                        <a:t>教育相談</a:t>
                      </a:r>
                      <a:r>
                        <a:rPr kumimoji="1" lang="en-US" altLang="ja-JP" sz="800" b="1" dirty="0">
                          <a:solidFill>
                            <a:schemeClr val="bg1"/>
                          </a:solidFill>
                          <a:latin typeface="+mn-ea"/>
                          <a:ea typeface="+mn-ea"/>
                        </a:rPr>
                        <a:t>Ⅰ</a:t>
                      </a:r>
                    </a:p>
                  </a:txBody>
                  <a:tcPr anchor="ctr">
                    <a:solidFill>
                      <a:schemeClr val="accent1">
                        <a:lumMod val="50000"/>
                      </a:schemeClr>
                    </a:solidFill>
                  </a:tcPr>
                </a:tc>
                <a:tc>
                  <a:txBody>
                    <a:bodyPr/>
                    <a:lstStyle/>
                    <a:p>
                      <a:r>
                        <a:rPr kumimoji="1" lang="ja-JP" altLang="en-US" sz="700" dirty="0">
                          <a:latin typeface="+mn-ea"/>
                          <a:ea typeface="+mn-ea"/>
                        </a:rPr>
                        <a:t>幼児も他者であることを前提に、他者の心を理解する枠組みを理解するとともに、幼児理解についての知識を身に付け、考え方や基礎的態度を理解する。また、幼児理解の方法を具体的に提供し、理解の深化を図る。</a:t>
                      </a: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extLst>
                  <a:ext uri="{0D108BD9-81ED-4DB2-BD59-A6C34878D82A}">
                    <a16:rowId xmlns:a16="http://schemas.microsoft.com/office/drawing/2014/main" val="148549932"/>
                  </a:ext>
                </a:extLst>
              </a:tr>
            </a:tbl>
          </a:graphicData>
        </a:graphic>
      </p:graphicFrame>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15</a:t>
            </a:fld>
            <a:endParaRPr kumimoji="1" lang="ja-JP" altLang="en-US" dirty="0"/>
          </a:p>
        </p:txBody>
      </p:sp>
    </p:spTree>
    <p:extLst>
      <p:ext uri="{BB962C8B-B14F-4D97-AF65-F5344CB8AC3E}">
        <p14:creationId xmlns:p14="http://schemas.microsoft.com/office/powerpoint/2010/main" val="9398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矢印コネクタ 22"/>
          <p:cNvCxnSpPr/>
          <p:nvPr/>
        </p:nvCxnSpPr>
        <p:spPr>
          <a:xfrm flipV="1">
            <a:off x="4644007" y="980728"/>
            <a:ext cx="3600401" cy="2448272"/>
          </a:xfrm>
          <a:prstGeom prst="straightConnector1">
            <a:avLst/>
          </a:prstGeom>
          <a:ln w="76200">
            <a:solidFill>
              <a:schemeClr val="accent2">
                <a:lumMod val="60000"/>
                <a:lumOff val="40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 name="直線コネクタ 7"/>
          <p:cNvCxnSpPr>
            <a:endCxn id="17" idx="1"/>
          </p:cNvCxnSpPr>
          <p:nvPr/>
        </p:nvCxnSpPr>
        <p:spPr>
          <a:xfrm>
            <a:off x="2195736" y="3429000"/>
            <a:ext cx="4896544" cy="5236"/>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a:off x="4644008" y="1556792"/>
            <a:ext cx="0" cy="396044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3887924" y="928084"/>
            <a:ext cx="1512168" cy="646331"/>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深い学習</a:t>
            </a:r>
            <a:endParaRPr kumimoji="1"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Deep)</a:t>
            </a:r>
            <a:endParaRPr kumimoji="1"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25067" y="3105834"/>
            <a:ext cx="1872208" cy="646331"/>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受動的な学習</a:t>
            </a:r>
            <a:endParaRPr kumimoji="1"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Passive)</a:t>
            </a:r>
            <a:endParaRPr kumimoji="1" lang="ja-JP" altLang="en-US"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7092280" y="3111070"/>
            <a:ext cx="1872208" cy="646331"/>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能動的な学習</a:t>
            </a:r>
            <a:endParaRPr kumimoji="1"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Active)</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527884" y="5661248"/>
            <a:ext cx="2232247" cy="923330"/>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浅い学習</a:t>
            </a:r>
            <a:endParaRPr kumimoji="1"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Shallow/Surface)</a:t>
            </a:r>
            <a:endParaRPr kumimoji="1" lang="ja-JP" altLang="en-US" dirty="0">
              <a:latin typeface="メイリオ" panose="020B0604030504040204" pitchFamily="50" charset="-128"/>
              <a:ea typeface="メイリオ" panose="020B0604030504040204" pitchFamily="50" charset="-128"/>
            </a:endParaRPr>
          </a:p>
        </p:txBody>
      </p:sp>
      <p:sp>
        <p:nvSpPr>
          <p:cNvPr id="20" name="円/楕円 19"/>
          <p:cNvSpPr/>
          <p:nvPr/>
        </p:nvSpPr>
        <p:spPr>
          <a:xfrm>
            <a:off x="5260649" y="1275548"/>
            <a:ext cx="3096344" cy="1134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b="1" dirty="0"/>
              <a:t>ディープ・アクティブ・ラーニング</a:t>
            </a:r>
            <a:endParaRPr kumimoji="1" lang="ja-JP" altLang="en-US" sz="1600" b="1" dirty="0"/>
          </a:p>
        </p:txBody>
      </p:sp>
      <p:sp>
        <p:nvSpPr>
          <p:cNvPr id="21" name="テキスト ボックス 20"/>
          <p:cNvSpPr txBox="1"/>
          <p:nvPr/>
        </p:nvSpPr>
        <p:spPr>
          <a:xfrm>
            <a:off x="6012160" y="2580972"/>
            <a:ext cx="2952328" cy="338554"/>
          </a:xfrm>
          <a:prstGeom prst="rect">
            <a:avLst/>
          </a:prstGeom>
          <a:noFill/>
        </p:spPr>
        <p:txBody>
          <a:bodyPr wrap="square" rtlCol="0">
            <a:spAutoFit/>
          </a:bodyPr>
          <a:lstStyle/>
          <a:p>
            <a:r>
              <a:rPr kumimoji="1" lang="ja-JP" altLang="en-US" sz="1600" dirty="0">
                <a:solidFill>
                  <a:schemeClr val="accent2">
                    <a:lumMod val="50000"/>
                  </a:schemeClr>
                </a:solidFill>
              </a:rPr>
              <a:t>活動を通じて学習が深まる学習</a:t>
            </a:r>
          </a:p>
        </p:txBody>
      </p:sp>
      <p:sp>
        <p:nvSpPr>
          <p:cNvPr id="26" name="テキスト ボックス 25"/>
          <p:cNvSpPr txBox="1"/>
          <p:nvPr/>
        </p:nvSpPr>
        <p:spPr>
          <a:xfrm>
            <a:off x="3419872" y="6496744"/>
            <a:ext cx="5184576" cy="230832"/>
          </a:xfrm>
          <a:prstGeom prst="rect">
            <a:avLst/>
          </a:prstGeom>
          <a:noFill/>
        </p:spPr>
        <p:txBody>
          <a:bodyPr wrap="square" rtlCol="0">
            <a:spAutoFit/>
          </a:bodyPr>
          <a:lstStyle/>
          <a:p>
            <a:r>
              <a:rPr kumimoji="1" lang="ja-JP" altLang="en-US" sz="900" dirty="0">
                <a:latin typeface="+mj-ea"/>
                <a:ea typeface="+mj-ea"/>
              </a:rPr>
              <a:t>資質・能力を育成する教育課程の在り方に関する研究報告書１：国立教育政策研究所（</a:t>
            </a:r>
            <a:r>
              <a:rPr kumimoji="1" lang="en-US" altLang="ja-JP" sz="900" dirty="0">
                <a:latin typeface="+mj-ea"/>
                <a:ea typeface="+mj-ea"/>
              </a:rPr>
              <a:t>2015.3)</a:t>
            </a:r>
            <a:endParaRPr kumimoji="1" lang="ja-JP" altLang="en-US" sz="900" dirty="0">
              <a:latin typeface="+mj-ea"/>
              <a:ea typeface="+mj-ea"/>
            </a:endParaRPr>
          </a:p>
        </p:txBody>
      </p:sp>
      <p:grpSp>
        <p:nvGrpSpPr>
          <p:cNvPr id="13" name="グループ化 12"/>
          <p:cNvGrpSpPr/>
          <p:nvPr/>
        </p:nvGrpSpPr>
        <p:grpSpPr>
          <a:xfrm>
            <a:off x="251520" y="205874"/>
            <a:ext cx="8496944" cy="369332"/>
            <a:chOff x="160300" y="467380"/>
            <a:chExt cx="8496944" cy="369332"/>
          </a:xfrm>
        </p:grpSpPr>
        <p:sp>
          <p:nvSpPr>
            <p:cNvPr id="14" name="テキスト ボックス 13"/>
            <p:cNvSpPr txBox="1"/>
            <p:nvPr/>
          </p:nvSpPr>
          <p:spPr>
            <a:xfrm>
              <a:off x="160300"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幼児教育コーディネータの学習目標の分析とデザイン　　　　　　　　　　　　　　　　　　　　　</a:t>
              </a:r>
              <a:endParaRPr kumimoji="1" lang="ja-JP" altLang="en-US" sz="1000" dirty="0">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 name="スライド番号プレースホルダー 2"/>
          <p:cNvSpPr>
            <a:spLocks noGrp="1"/>
          </p:cNvSpPr>
          <p:nvPr>
            <p:ph type="sldNum" sz="quarter" idx="12"/>
          </p:nvPr>
        </p:nvSpPr>
        <p:spPr/>
        <p:txBody>
          <a:bodyPr/>
          <a:lstStyle/>
          <a:p>
            <a:fld id="{CE9FE975-8D2D-47B0-BE21-F4B74D093569}" type="slidenum">
              <a:rPr kumimoji="1" lang="ja-JP" altLang="en-US" smtClean="0"/>
              <a:t>16</a:t>
            </a:fld>
            <a:endParaRPr kumimoji="1" lang="ja-JP" altLang="en-US"/>
          </a:p>
        </p:txBody>
      </p:sp>
    </p:spTree>
    <p:extLst>
      <p:ext uri="{BB962C8B-B14F-4D97-AF65-F5344CB8AC3E}">
        <p14:creationId xmlns:p14="http://schemas.microsoft.com/office/powerpoint/2010/main" val="3882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83057"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56176" y="6520415"/>
            <a:ext cx="2664296" cy="215444"/>
          </a:xfrm>
          <a:prstGeom prst="rect">
            <a:avLst/>
          </a:prstGeom>
          <a:noFill/>
        </p:spPr>
        <p:txBody>
          <a:bodyPr wrap="square" rtlCol="0">
            <a:spAutoFit/>
          </a:bodyPr>
          <a:lstStyle/>
          <a:p>
            <a:r>
              <a:rPr lang="zh-TW" altLang="en-US" sz="800" dirty="0"/>
              <a:t>教育課程企画特別部会 論点整理 補足資料</a:t>
            </a:r>
            <a:r>
              <a:rPr lang="ja-JP" altLang="en-US" sz="800" dirty="0"/>
              <a:t>より</a:t>
            </a:r>
            <a:endParaRPr kumimoji="1" lang="ja-JP" altLang="en-US" sz="800" dirty="0"/>
          </a:p>
        </p:txBody>
      </p:sp>
      <p:grpSp>
        <p:nvGrpSpPr>
          <p:cNvPr id="4" name="グループ化 3"/>
          <p:cNvGrpSpPr/>
          <p:nvPr/>
        </p:nvGrpSpPr>
        <p:grpSpPr>
          <a:xfrm>
            <a:off x="251520" y="184857"/>
            <a:ext cx="8496944" cy="369332"/>
            <a:chOff x="160300" y="467380"/>
            <a:chExt cx="8496944" cy="369332"/>
          </a:xfrm>
        </p:grpSpPr>
        <p:sp>
          <p:nvSpPr>
            <p:cNvPr id="5" name="テキスト ボックス 4"/>
            <p:cNvSpPr txBox="1"/>
            <p:nvPr/>
          </p:nvSpPr>
          <p:spPr>
            <a:xfrm>
              <a:off x="160300"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幼児教育コーディネータの学習目標の分析とデザイン　　　　　　　　　　　　　　　　　　　　　</a:t>
              </a:r>
              <a:endParaRPr kumimoji="1" lang="ja-JP" altLang="en-US" sz="10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17</a:t>
            </a:fld>
            <a:endParaRPr kumimoji="1" lang="ja-JP" altLang="en-US"/>
          </a:p>
        </p:txBody>
      </p:sp>
    </p:spTree>
    <p:extLst>
      <p:ext uri="{BB962C8B-B14F-4D97-AF65-F5344CB8AC3E}">
        <p14:creationId xmlns:p14="http://schemas.microsoft.com/office/powerpoint/2010/main" val="310047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29274"/>
            <a:ext cx="8496944" cy="5996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156176" y="6520415"/>
            <a:ext cx="2664296" cy="215444"/>
          </a:xfrm>
          <a:prstGeom prst="rect">
            <a:avLst/>
          </a:prstGeom>
          <a:noFill/>
        </p:spPr>
        <p:txBody>
          <a:bodyPr wrap="square" rtlCol="0">
            <a:spAutoFit/>
          </a:bodyPr>
          <a:lstStyle/>
          <a:p>
            <a:r>
              <a:rPr lang="zh-TW" altLang="en-US" sz="800" dirty="0"/>
              <a:t>教育課程企画特別部会 論点整理 補足資料</a:t>
            </a:r>
            <a:r>
              <a:rPr lang="ja-JP" altLang="en-US" sz="800" dirty="0"/>
              <a:t>より</a:t>
            </a:r>
            <a:endParaRPr kumimoji="1" lang="ja-JP" altLang="en-US" sz="800" dirty="0"/>
          </a:p>
        </p:txBody>
      </p:sp>
      <p:grpSp>
        <p:nvGrpSpPr>
          <p:cNvPr id="4" name="グループ化 3"/>
          <p:cNvGrpSpPr/>
          <p:nvPr/>
        </p:nvGrpSpPr>
        <p:grpSpPr>
          <a:xfrm>
            <a:off x="136685" y="116632"/>
            <a:ext cx="8496944" cy="369332"/>
            <a:chOff x="160300" y="467380"/>
            <a:chExt cx="8496944" cy="369332"/>
          </a:xfrm>
        </p:grpSpPr>
        <p:sp>
          <p:nvSpPr>
            <p:cNvPr id="5" name="テキスト ボックス 4"/>
            <p:cNvSpPr txBox="1"/>
            <p:nvPr/>
          </p:nvSpPr>
          <p:spPr>
            <a:xfrm>
              <a:off x="160300"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幼児教育コーディネータの学習目標の分析とデザイン　　　　　　　　　　　　　　　　　　　　　</a:t>
              </a:r>
              <a:endParaRPr kumimoji="1" lang="ja-JP" altLang="en-US" sz="1000" dirty="0">
                <a:latin typeface="メイリオ" panose="020B0604030504040204" pitchFamily="50" charset="-128"/>
                <a:ea typeface="メイリオ" panose="020B0604030504040204" pitchFamily="50" charset="-128"/>
              </a:endParaRPr>
            </a:p>
          </p:txBody>
        </p:sp>
        <p:cxnSp>
          <p:nvCxnSpPr>
            <p:cNvPr id="6" name="直線コネクタ 5"/>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p:cNvSpPr>
            <a:spLocks noGrp="1"/>
          </p:cNvSpPr>
          <p:nvPr>
            <p:ph type="sldNum" sz="quarter" idx="12"/>
          </p:nvPr>
        </p:nvSpPr>
        <p:spPr/>
        <p:txBody>
          <a:bodyPr/>
          <a:lstStyle/>
          <a:p>
            <a:fld id="{CE9FE975-8D2D-47B0-BE21-F4B74D093569}" type="slidenum">
              <a:rPr kumimoji="1" lang="ja-JP" altLang="en-US" smtClean="0"/>
              <a:t>18</a:t>
            </a:fld>
            <a:endParaRPr kumimoji="1" lang="ja-JP" altLang="en-US"/>
          </a:p>
        </p:txBody>
      </p:sp>
    </p:spTree>
    <p:extLst>
      <p:ext uri="{BB962C8B-B14F-4D97-AF65-F5344CB8AC3E}">
        <p14:creationId xmlns:p14="http://schemas.microsoft.com/office/powerpoint/2010/main" val="12694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12765"/>
            <a:ext cx="8804188" cy="5078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幼児教育コーディネータの学習目標の分析とデザイン</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例）</a:t>
            </a:r>
            <a:endParaRPr lang="en-US" altLang="ja-JP"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タキソノミーテーブル（教育目標の分類体系：タキソノミ</a:t>
            </a: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179512" y="720596"/>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902651576"/>
              </p:ext>
            </p:extLst>
          </p:nvPr>
        </p:nvGraphicFramePr>
        <p:xfrm>
          <a:off x="272515" y="1000011"/>
          <a:ext cx="8444240" cy="5440416"/>
        </p:xfrm>
        <a:graphic>
          <a:graphicData uri="http://schemas.openxmlformats.org/drawingml/2006/table">
            <a:tbl>
              <a:tblPr firstRow="1" bandRow="1">
                <a:tableStyleId>{5940675A-B579-460E-94D1-54222C63F5DA}</a:tableStyleId>
              </a:tblPr>
              <a:tblGrid>
                <a:gridCol w="1199409">
                  <a:extLst>
                    <a:ext uri="{9D8B030D-6E8A-4147-A177-3AD203B41FA5}">
                      <a16:colId xmlns:a16="http://schemas.microsoft.com/office/drawing/2014/main" val="3374882550"/>
                    </a:ext>
                  </a:extLst>
                </a:gridCol>
                <a:gridCol w="1008112">
                  <a:extLst>
                    <a:ext uri="{9D8B030D-6E8A-4147-A177-3AD203B41FA5}">
                      <a16:colId xmlns:a16="http://schemas.microsoft.com/office/drawing/2014/main" val="2599041416"/>
                    </a:ext>
                  </a:extLst>
                </a:gridCol>
                <a:gridCol w="1224136">
                  <a:extLst>
                    <a:ext uri="{9D8B030D-6E8A-4147-A177-3AD203B41FA5}">
                      <a16:colId xmlns:a16="http://schemas.microsoft.com/office/drawing/2014/main" val="1881016804"/>
                    </a:ext>
                  </a:extLst>
                </a:gridCol>
                <a:gridCol w="1152128">
                  <a:extLst>
                    <a:ext uri="{9D8B030D-6E8A-4147-A177-3AD203B41FA5}">
                      <a16:colId xmlns:a16="http://schemas.microsoft.com/office/drawing/2014/main" val="2172807435"/>
                    </a:ext>
                  </a:extLst>
                </a:gridCol>
                <a:gridCol w="1296144">
                  <a:extLst>
                    <a:ext uri="{9D8B030D-6E8A-4147-A177-3AD203B41FA5}">
                      <a16:colId xmlns:a16="http://schemas.microsoft.com/office/drawing/2014/main" val="2344890838"/>
                    </a:ext>
                  </a:extLst>
                </a:gridCol>
                <a:gridCol w="1196160">
                  <a:extLst>
                    <a:ext uri="{9D8B030D-6E8A-4147-A177-3AD203B41FA5}">
                      <a16:colId xmlns:a16="http://schemas.microsoft.com/office/drawing/2014/main" val="2605290540"/>
                    </a:ext>
                  </a:extLst>
                </a:gridCol>
                <a:gridCol w="1368151">
                  <a:extLst>
                    <a:ext uri="{9D8B030D-6E8A-4147-A177-3AD203B41FA5}">
                      <a16:colId xmlns:a16="http://schemas.microsoft.com/office/drawing/2014/main" val="3330330848"/>
                    </a:ext>
                  </a:extLst>
                </a:gridCol>
              </a:tblGrid>
              <a:tr h="370840">
                <a:tc rowSpan="3">
                  <a:txBody>
                    <a:bodyPr/>
                    <a:lstStyle/>
                    <a:p>
                      <a:pPr algn="ct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①記憶する</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②理解する</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③応用する</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④分析する</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⑤評価する</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⑥創造する</a:t>
                      </a:r>
                    </a:p>
                  </a:txBody>
                  <a:tcPr anchor="ctr">
                    <a:solidFill>
                      <a:schemeClr val="accent1">
                        <a:lumMod val="75000"/>
                      </a:schemeClr>
                    </a:solidFill>
                  </a:tcPr>
                </a:tc>
                <a:extLst>
                  <a:ext uri="{0D108BD9-81ED-4DB2-BD59-A6C34878D82A}">
                    <a16:rowId xmlns:a16="http://schemas.microsoft.com/office/drawing/2014/main" val="301902340"/>
                  </a:ext>
                </a:extLst>
              </a:tr>
              <a:tr h="370840">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algn="ctr"/>
                      <a:r>
                        <a:rPr kumimoji="1" lang="zh-TW" altLang="en-US" sz="700" dirty="0">
                          <a:solidFill>
                            <a:schemeClr val="bg1"/>
                          </a:solidFill>
                          <a:latin typeface="+mn-ea"/>
                          <a:ea typeface="+mn-ea"/>
                        </a:rPr>
                        <a:t>再認、再生</a:t>
                      </a:r>
                    </a:p>
                  </a:txBody>
                  <a:tcPr anchor="ctr">
                    <a:solidFill>
                      <a:schemeClr val="accent2">
                        <a:lumMod val="75000"/>
                      </a:schemeClr>
                    </a:solidFill>
                  </a:tcPr>
                </a:tc>
                <a:tc>
                  <a:txBody>
                    <a:bodyPr/>
                    <a:lstStyle/>
                    <a:p>
                      <a:pPr algn="ctr"/>
                      <a:r>
                        <a:rPr kumimoji="1" lang="zh-TW" altLang="en-US" sz="700" dirty="0">
                          <a:solidFill>
                            <a:schemeClr val="bg1"/>
                          </a:solidFill>
                          <a:latin typeface="+mn-ea"/>
                          <a:ea typeface="+mn-ea"/>
                        </a:rPr>
                        <a:t>解釈、例示、分類</a:t>
                      </a:r>
                    </a:p>
                    <a:p>
                      <a:pPr algn="ctr"/>
                      <a:r>
                        <a:rPr kumimoji="1" lang="zh-TW" altLang="en-US" sz="700" dirty="0">
                          <a:solidFill>
                            <a:schemeClr val="bg1"/>
                          </a:solidFill>
                          <a:latin typeface="+mn-ea"/>
                          <a:ea typeface="+mn-ea"/>
                        </a:rPr>
                        <a:t>推論、比較、説明</a:t>
                      </a:r>
                      <a:endParaRPr kumimoji="1" lang="ja-JP" altLang="en-US" sz="700" dirty="0">
                        <a:solidFill>
                          <a:schemeClr val="bg1"/>
                        </a:solidFill>
                        <a:latin typeface="+mn-ea"/>
                        <a:ea typeface="+mn-ea"/>
                      </a:endParaRPr>
                    </a:p>
                  </a:txBody>
                  <a:tcPr anchor="ctr">
                    <a:solidFill>
                      <a:schemeClr val="accent2">
                        <a:lumMod val="75000"/>
                      </a:schemeClr>
                    </a:solidFill>
                  </a:tcPr>
                </a:tc>
                <a:tc>
                  <a:txBody>
                    <a:bodyPr/>
                    <a:lstStyle/>
                    <a:p>
                      <a:pPr algn="ctr"/>
                      <a:r>
                        <a:rPr kumimoji="1" lang="ja-JP" altLang="en-US" sz="700" dirty="0">
                          <a:solidFill>
                            <a:schemeClr val="bg1"/>
                          </a:solidFill>
                          <a:latin typeface="+mn-ea"/>
                          <a:ea typeface="+mn-ea"/>
                        </a:rPr>
                        <a:t>実行、遂行</a:t>
                      </a:r>
                    </a:p>
                  </a:txBody>
                  <a:tcPr anchor="ctr">
                    <a:solidFill>
                      <a:schemeClr val="accent3">
                        <a:lumMod val="75000"/>
                      </a:schemeClr>
                    </a:solidFill>
                  </a:tcPr>
                </a:tc>
                <a:tc>
                  <a:txBody>
                    <a:bodyPr/>
                    <a:lstStyle/>
                    <a:p>
                      <a:pPr algn="ctr"/>
                      <a:r>
                        <a:rPr kumimoji="1" lang="ja-JP" altLang="en-US" sz="700" dirty="0">
                          <a:solidFill>
                            <a:schemeClr val="bg1"/>
                          </a:solidFill>
                          <a:latin typeface="+mn-ea"/>
                          <a:ea typeface="+mn-ea"/>
                        </a:rPr>
                        <a:t>比較、組織、結果と原因</a:t>
                      </a:r>
                    </a:p>
                  </a:txBody>
                  <a:tcPr anchor="ctr">
                    <a:solidFill>
                      <a:schemeClr val="accent3">
                        <a:lumMod val="75000"/>
                      </a:schemeClr>
                    </a:solidFill>
                  </a:tcPr>
                </a:tc>
                <a:tc>
                  <a:txBody>
                    <a:bodyPr/>
                    <a:lstStyle/>
                    <a:p>
                      <a:pPr algn="ctr"/>
                      <a:r>
                        <a:rPr kumimoji="1" lang="ja-JP" altLang="en-US" sz="700" dirty="0">
                          <a:solidFill>
                            <a:schemeClr val="bg1"/>
                          </a:solidFill>
                          <a:latin typeface="+mn-ea"/>
                          <a:ea typeface="+mn-ea"/>
                        </a:rPr>
                        <a:t>チェック、判断</a:t>
                      </a:r>
                    </a:p>
                  </a:txBody>
                  <a:tcPr anchor="ctr">
                    <a:solidFill>
                      <a:schemeClr val="accent3">
                        <a:lumMod val="75000"/>
                      </a:schemeClr>
                    </a:solidFill>
                  </a:tcPr>
                </a:tc>
                <a:tc>
                  <a:txBody>
                    <a:bodyPr/>
                    <a:lstStyle/>
                    <a:p>
                      <a:pPr algn="ctr"/>
                      <a:r>
                        <a:rPr kumimoji="1" lang="ja-JP" altLang="en-US" sz="700" dirty="0">
                          <a:solidFill>
                            <a:schemeClr val="bg1"/>
                          </a:solidFill>
                          <a:latin typeface="+mn-ea"/>
                          <a:ea typeface="+mn-ea"/>
                        </a:rPr>
                        <a:t>生み出す、計画できる、汎化</a:t>
                      </a:r>
                    </a:p>
                  </a:txBody>
                  <a:tcPr anchor="ctr">
                    <a:solidFill>
                      <a:schemeClr val="accent3">
                        <a:lumMod val="75000"/>
                      </a:schemeClr>
                    </a:solidFill>
                  </a:tcPr>
                </a:tc>
                <a:extLst>
                  <a:ext uri="{0D108BD9-81ED-4DB2-BD59-A6C34878D82A}">
                    <a16:rowId xmlns:a16="http://schemas.microsoft.com/office/drawing/2014/main" val="4051336827"/>
                  </a:ext>
                </a:extLst>
              </a:tr>
              <a:tr h="370840">
                <a:tc vMerge="1">
                  <a:txBody>
                    <a:bodyPr/>
                    <a:lstStyle/>
                    <a:p>
                      <a:pPr algn="ctr"/>
                      <a:endParaRPr kumimoji="1" lang="ja-JP" altLang="en-US" sz="700" dirty="0">
                        <a:solidFill>
                          <a:schemeClr val="bg1"/>
                        </a:solidFill>
                        <a:latin typeface="+mn-ea"/>
                        <a:ea typeface="+mn-ea"/>
                      </a:endParaRP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書く、暗唱する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組み合わせる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辞書・ネットで調べる</a:t>
                      </a:r>
                      <a:endParaRPr kumimoji="1" lang="zh-TW" altLang="en-US" sz="700" dirty="0">
                        <a:solidFill>
                          <a:schemeClr val="bg1"/>
                        </a:solidFill>
                        <a:latin typeface="+mn-ea"/>
                        <a:ea typeface="+mn-ea"/>
                      </a:endParaRPr>
                    </a:p>
                  </a:txBody>
                  <a:tcPr anchor="ctr">
                    <a:solidFill>
                      <a:schemeClr val="accent2">
                        <a:lumMod val="75000"/>
                      </a:schemeClr>
                    </a:solidFill>
                  </a:tcPr>
                </a:tc>
                <a:tc>
                  <a:txBody>
                    <a:bodyPr/>
                    <a:lstStyle/>
                    <a:p>
                      <a:pPr algn="ctr"/>
                      <a:r>
                        <a:rPr kumimoji="1" lang="ja-JP" altLang="en-US" sz="700" dirty="0">
                          <a:solidFill>
                            <a:schemeClr val="bg1"/>
                          </a:solidFill>
                          <a:latin typeface="+mn-ea"/>
                          <a:ea typeface="+mn-ea"/>
                        </a:rPr>
                        <a:t>説明する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他に例える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要約する</a:t>
                      </a:r>
                    </a:p>
                  </a:txBody>
                  <a:tcPr anchor="ctr">
                    <a:solidFill>
                      <a:schemeClr val="accent2">
                        <a:lumMod val="75000"/>
                      </a:schemeClr>
                    </a:solidFill>
                  </a:tcPr>
                </a:tc>
                <a:tc>
                  <a:txBody>
                    <a:bodyPr/>
                    <a:lstStyle/>
                    <a:p>
                      <a:pPr algn="ctr"/>
                      <a:r>
                        <a:rPr kumimoji="1" lang="ja-JP" altLang="en-US" sz="700" dirty="0">
                          <a:solidFill>
                            <a:schemeClr val="bg1"/>
                          </a:solidFill>
                          <a:latin typeface="+mn-ea"/>
                          <a:ea typeface="+mn-ea"/>
                        </a:rPr>
                        <a:t>道具や方法を選ぶ</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実験や実演で試す</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プレゼンする</a:t>
                      </a:r>
                      <a:endParaRPr kumimoji="1" lang="en-US" altLang="ja-JP" sz="700" dirty="0">
                        <a:solidFill>
                          <a:schemeClr val="bg1"/>
                        </a:solidFill>
                        <a:latin typeface="+mn-ea"/>
                        <a:ea typeface="+mn-ea"/>
                      </a:endParaRPr>
                    </a:p>
                  </a:txBody>
                  <a:tcPr anchor="ctr">
                    <a:solidFill>
                      <a:schemeClr val="accent3">
                        <a:lumMod val="75000"/>
                      </a:schemeClr>
                    </a:solidFill>
                  </a:tcPr>
                </a:tc>
                <a:tc>
                  <a:txBody>
                    <a:bodyPr/>
                    <a:lstStyle/>
                    <a:p>
                      <a:pPr algn="ctr"/>
                      <a:r>
                        <a:rPr kumimoji="1" lang="ja-JP" altLang="en-US" sz="700" dirty="0">
                          <a:solidFill>
                            <a:schemeClr val="bg1"/>
                          </a:solidFill>
                          <a:latin typeface="+mn-ea"/>
                          <a:ea typeface="+mn-ea"/>
                        </a:rPr>
                        <a:t>他の結果と比較する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基準に照らして考察する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図やグラフを組み合わせる</a:t>
                      </a:r>
                    </a:p>
                  </a:txBody>
                  <a:tcPr anchor="ctr">
                    <a:solidFill>
                      <a:schemeClr val="accent3">
                        <a:lumMod val="75000"/>
                      </a:schemeClr>
                    </a:solidFill>
                  </a:tcPr>
                </a:tc>
                <a:tc>
                  <a:txBody>
                    <a:bodyPr/>
                    <a:lstStyle/>
                    <a:p>
                      <a:pPr algn="ctr"/>
                      <a:r>
                        <a:rPr kumimoji="1" lang="ja-JP" altLang="en-US" sz="700" dirty="0">
                          <a:solidFill>
                            <a:schemeClr val="bg1"/>
                          </a:solidFill>
                          <a:latin typeface="+mn-ea"/>
                          <a:ea typeface="+mn-ea"/>
                        </a:rPr>
                        <a:t>良否を判断する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優先順位をつける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採点・審査する</a:t>
                      </a:r>
                    </a:p>
                  </a:txBody>
                  <a:tcPr anchor="ctr">
                    <a:solidFill>
                      <a:schemeClr val="accent3">
                        <a:lumMod val="75000"/>
                      </a:schemeClr>
                    </a:solidFill>
                  </a:tcPr>
                </a:tc>
                <a:tc>
                  <a:txBody>
                    <a:bodyPr/>
                    <a:lstStyle/>
                    <a:p>
                      <a:pPr algn="ctr"/>
                      <a:r>
                        <a:rPr kumimoji="1" lang="ja-JP" altLang="en-US" sz="700" dirty="0">
                          <a:solidFill>
                            <a:schemeClr val="bg1"/>
                          </a:solidFill>
                          <a:latin typeface="+mn-ea"/>
                          <a:ea typeface="+mn-ea"/>
                        </a:rPr>
                        <a:t>解決案を考案する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解決策の実行を管理する</a:t>
                      </a:r>
                      <a:endParaRPr kumimoji="1" lang="en-US" altLang="ja-JP" sz="700" dirty="0">
                        <a:solidFill>
                          <a:schemeClr val="bg1"/>
                        </a:solidFill>
                        <a:latin typeface="+mn-ea"/>
                        <a:ea typeface="+mn-ea"/>
                      </a:endParaRPr>
                    </a:p>
                    <a:p>
                      <a:pPr algn="ctr"/>
                      <a:r>
                        <a:rPr kumimoji="1" lang="ja-JP" altLang="en-US" sz="700" dirty="0">
                          <a:solidFill>
                            <a:schemeClr val="bg1"/>
                          </a:solidFill>
                          <a:latin typeface="+mn-ea"/>
                          <a:ea typeface="+mn-ea"/>
                        </a:rPr>
                        <a:t>解決システムを設計する</a:t>
                      </a:r>
                    </a:p>
                  </a:txBody>
                  <a:tcPr anchor="ctr">
                    <a:solidFill>
                      <a:schemeClr val="accent3">
                        <a:lumMod val="75000"/>
                      </a:schemeClr>
                    </a:solidFill>
                  </a:tcPr>
                </a:tc>
                <a:extLst>
                  <a:ext uri="{0D108BD9-81ED-4DB2-BD59-A6C34878D82A}">
                    <a16:rowId xmlns:a16="http://schemas.microsoft.com/office/drawing/2014/main" val="2357838684"/>
                  </a:ext>
                </a:extLst>
              </a:tr>
              <a:tr h="266432">
                <a:tc>
                  <a:txBody>
                    <a:bodyPr/>
                    <a:lstStyle/>
                    <a:p>
                      <a:r>
                        <a:rPr kumimoji="1" lang="en-US" altLang="ja-JP" sz="500" dirty="0">
                          <a:solidFill>
                            <a:schemeClr val="bg1"/>
                          </a:solidFill>
                          <a:latin typeface="+mn-ea"/>
                          <a:ea typeface="+mn-ea"/>
                        </a:rPr>
                        <a:t>1.</a:t>
                      </a:r>
                      <a:r>
                        <a:rPr kumimoji="1" lang="ja-JP" altLang="en-US" sz="500" dirty="0">
                          <a:solidFill>
                            <a:schemeClr val="bg1"/>
                          </a:solidFill>
                          <a:latin typeface="+mn-ea"/>
                          <a:ea typeface="+mn-ea"/>
                        </a:rPr>
                        <a:t>インストラクショナルデザイン</a:t>
                      </a:r>
                    </a:p>
                  </a:txBody>
                  <a:tcPr anchor="ctr">
                    <a:solidFill>
                      <a:schemeClr val="accent1">
                        <a:lumMod val="75000"/>
                      </a:schemeClr>
                    </a:solidFill>
                  </a:tcPr>
                </a:tc>
                <a:tc>
                  <a:txBody>
                    <a:bodyPr/>
                    <a:lstStyle/>
                    <a:p>
                      <a:r>
                        <a:rPr kumimoji="1" lang="ja-JP" altLang="en-US" sz="500" dirty="0">
                          <a:latin typeface="+mn-ea"/>
                          <a:ea typeface="+mn-ea"/>
                        </a:rPr>
                        <a:t>インストラクショナルデザインとは何か説明できる。</a:t>
                      </a:r>
                    </a:p>
                  </a:txBody>
                  <a:tcPr anchor="ctr" anchorCtr="1"/>
                </a:tc>
                <a:tc>
                  <a:txBody>
                    <a:bodyPr/>
                    <a:lstStyle/>
                    <a:p>
                      <a:r>
                        <a:rPr kumimoji="1" lang="ja-JP" altLang="en-US" sz="500" dirty="0">
                          <a:latin typeface="+mn-ea"/>
                          <a:ea typeface="+mn-ea"/>
                        </a:rPr>
                        <a:t>ＡＤＤＩＥモデルについて事例をあげて説明できる。</a:t>
                      </a:r>
                    </a:p>
                  </a:txBody>
                  <a:tcPr anchor="ctr" anchorCtr="1"/>
                </a:tc>
                <a:tc>
                  <a:txBody>
                    <a:bodyPr/>
                    <a:lstStyle/>
                    <a:p>
                      <a:endParaRPr kumimoji="1" lang="ja-JP" altLang="en-US" sz="500" dirty="0">
                        <a:latin typeface="+mn-ea"/>
                        <a:ea typeface="+mn-ea"/>
                      </a:endParaRPr>
                    </a:p>
                  </a:txBody>
                  <a:tcPr anchor="ctr" anchorCtr="1"/>
                </a:tc>
                <a:tc>
                  <a:txBody>
                    <a:bodyPr/>
                    <a:lstStyle/>
                    <a:p>
                      <a:endParaRPr kumimoji="1" lang="ja-JP" altLang="en-US" sz="500" dirty="0">
                        <a:latin typeface="+mn-ea"/>
                        <a:ea typeface="+mn-ea"/>
                      </a:endParaRPr>
                    </a:p>
                  </a:txBody>
                  <a:tcPr anchor="ctr" anchorCtr="1"/>
                </a:tc>
                <a:tc>
                  <a:txBody>
                    <a:bodyPr/>
                    <a:lstStyle/>
                    <a:p>
                      <a:endParaRPr kumimoji="1" lang="ja-JP" altLang="en-US" sz="500" dirty="0">
                        <a:latin typeface="+mn-ea"/>
                        <a:ea typeface="+mn-ea"/>
                      </a:endParaRPr>
                    </a:p>
                  </a:txBody>
                  <a:tcPr anchor="ctr" anchorCtr="1"/>
                </a:tc>
                <a:tc>
                  <a:txBody>
                    <a:bodyPr/>
                    <a:lstStyle/>
                    <a:p>
                      <a:r>
                        <a:rPr kumimoji="1" lang="ja-JP" altLang="en-US" sz="500" dirty="0">
                          <a:latin typeface="+mn-ea"/>
                          <a:ea typeface="+mn-ea"/>
                        </a:rPr>
                        <a:t>ＡＤＤＩＥのプロセスを検討し、折</a:t>
                      </a:r>
                    </a:p>
                    <a:p>
                      <a:r>
                        <a:rPr kumimoji="1" lang="ja-JP" altLang="en-US" sz="500" dirty="0">
                          <a:latin typeface="+mn-ea"/>
                          <a:ea typeface="+mn-ea"/>
                        </a:rPr>
                        <a:t>り紙を折れるようになる教材を作成できる 。</a:t>
                      </a:r>
                    </a:p>
                    <a:p>
                      <a:endParaRPr kumimoji="1" lang="ja-JP" altLang="en-US" sz="500" dirty="0">
                        <a:latin typeface="+mn-ea"/>
                        <a:ea typeface="+mn-ea"/>
                      </a:endParaRPr>
                    </a:p>
                  </a:txBody>
                  <a:tcPr anchor="ctr" anchorCtr="1"/>
                </a:tc>
                <a:extLst>
                  <a:ext uri="{0D108BD9-81ED-4DB2-BD59-A6C34878D82A}">
                    <a16:rowId xmlns:a16="http://schemas.microsoft.com/office/drawing/2014/main" val="1744591619"/>
                  </a:ext>
                </a:extLst>
              </a:tr>
              <a:tr h="540360">
                <a:tc>
                  <a:txBody>
                    <a:bodyPr/>
                    <a:lstStyle/>
                    <a:p>
                      <a:r>
                        <a:rPr kumimoji="1" lang="ja-JP" altLang="en-US" sz="500" dirty="0">
                          <a:solidFill>
                            <a:schemeClr val="bg1"/>
                          </a:solidFill>
                          <a:latin typeface="+mn-ea"/>
                          <a:ea typeface="+mn-ea"/>
                        </a:rPr>
                        <a:t>２．システム的なアプローチによる講座の設計</a:t>
                      </a:r>
                    </a:p>
                    <a:p>
                      <a:endParaRPr kumimoji="1" lang="ja-JP" altLang="en-US" sz="500" dirty="0">
                        <a:solidFill>
                          <a:schemeClr val="bg1"/>
                        </a:solidFill>
                        <a:latin typeface="+mn-ea"/>
                        <a:ea typeface="+mn-ea"/>
                      </a:endParaRPr>
                    </a:p>
                  </a:txBody>
                  <a:tcPr anchor="ctr">
                    <a:solidFill>
                      <a:schemeClr val="accent1">
                        <a:lumMod val="75000"/>
                      </a:schemeClr>
                    </a:solidFill>
                  </a:tcPr>
                </a:tc>
                <a:tc>
                  <a:txBody>
                    <a:bodyPr/>
                    <a:lstStyle/>
                    <a:p>
                      <a:endParaRPr kumimoji="1" lang="ja-JP" altLang="en-US" sz="500" dirty="0">
                        <a:latin typeface="+mn-ea"/>
                        <a:ea typeface="+mn-ea"/>
                      </a:endParaRPr>
                    </a:p>
                  </a:txBody>
                  <a:tcPr anchor="ctr" anchorCtr="1"/>
                </a:tc>
                <a:tc>
                  <a:txBody>
                    <a:bodyPr/>
                    <a:lstStyle/>
                    <a:p>
                      <a:r>
                        <a:rPr kumimoji="1" lang="ja-JP" altLang="en-US" sz="500" dirty="0">
                          <a:latin typeface="+mn-ea"/>
                          <a:ea typeface="+mn-ea"/>
                        </a:rPr>
                        <a:t>サイモンのデザインの考えをもとに、授業デザインを状態記述と過程記述から事例をあげて説明できる。</a:t>
                      </a:r>
                    </a:p>
                  </a:txBody>
                  <a:tcPr anchor="ctr" anchorCtr="1"/>
                </a:tc>
                <a:tc>
                  <a:txBody>
                    <a:bodyPr/>
                    <a:lstStyle/>
                    <a:p>
                      <a:endParaRPr kumimoji="1" lang="ja-JP" altLang="en-US" sz="500" dirty="0">
                        <a:latin typeface="+mn-ea"/>
                        <a:ea typeface="+mn-ea"/>
                      </a:endParaRPr>
                    </a:p>
                  </a:txBody>
                  <a:tcPr anchor="ctr" anchorCtr="1"/>
                </a:tc>
                <a:tc>
                  <a:txBody>
                    <a:bodyPr/>
                    <a:lstStyle/>
                    <a:p>
                      <a:endParaRPr kumimoji="1" lang="ja-JP" altLang="en-US" sz="500" dirty="0">
                        <a:latin typeface="+mn-ea"/>
                        <a:ea typeface="+mn-ea"/>
                      </a:endParaRPr>
                    </a:p>
                  </a:txBody>
                  <a:tcPr anchor="ctr" anchorCtr="1"/>
                </a:tc>
                <a:tc>
                  <a:txBody>
                    <a:bodyPr/>
                    <a:lstStyle/>
                    <a:p>
                      <a:endParaRPr kumimoji="1" lang="ja-JP" altLang="en-US" sz="500" dirty="0">
                        <a:latin typeface="+mn-ea"/>
                        <a:ea typeface="+mn-ea"/>
                      </a:endParaRPr>
                    </a:p>
                  </a:txBody>
                  <a:tcPr anchor="ctr" anchorCtr="1"/>
                </a:tc>
                <a:tc>
                  <a:txBody>
                    <a:bodyPr/>
                    <a:lstStyle/>
                    <a:p>
                      <a:r>
                        <a:rPr kumimoji="1" lang="ja-JP" altLang="en-US" sz="500" dirty="0">
                          <a:latin typeface="+mn-ea"/>
                          <a:ea typeface="+mn-ea"/>
                        </a:rPr>
                        <a:t>各自の授業を取り上げ、状態記述と過程記述で授業デザインを図示できる。</a:t>
                      </a:r>
                    </a:p>
                  </a:txBody>
                  <a:tcPr anchor="ctr" anchorCtr="1"/>
                </a:tc>
                <a:extLst>
                  <a:ext uri="{0D108BD9-81ED-4DB2-BD59-A6C34878D82A}">
                    <a16:rowId xmlns:a16="http://schemas.microsoft.com/office/drawing/2014/main" val="2350661808"/>
                  </a:ext>
                </a:extLst>
              </a:tr>
              <a:tr h="172824">
                <a:tc>
                  <a:txBody>
                    <a:bodyPr/>
                    <a:lstStyle/>
                    <a:p>
                      <a:r>
                        <a:rPr kumimoji="1" lang="ja-JP" altLang="en-US" sz="500" dirty="0">
                          <a:solidFill>
                            <a:schemeClr val="bg1"/>
                          </a:solidFill>
                          <a:latin typeface="+mn-ea"/>
                          <a:ea typeface="+mn-ea"/>
                        </a:rPr>
                        <a:t>３．２１世紀に求められる学力と学習環境</a:t>
                      </a:r>
                    </a:p>
                  </a:txBody>
                  <a:tcPr anchor="ctr">
                    <a:solidFill>
                      <a:schemeClr val="accent1">
                        <a:lumMod val="75000"/>
                      </a:schemeClr>
                    </a:solidFill>
                  </a:tcPr>
                </a:tc>
                <a:tc>
                  <a:txBody>
                    <a:bodyPr/>
                    <a:lstStyle/>
                    <a:p>
                      <a:pPr algn="ctr"/>
                      <a:r>
                        <a:rPr kumimoji="1" lang="zh-TW" altLang="en-US" sz="700" dirty="0">
                          <a:solidFill>
                            <a:schemeClr val="bg1"/>
                          </a:solidFill>
                          <a:latin typeface="+mn-ea"/>
                          <a:ea typeface="+mn-ea"/>
                        </a:rPr>
                        <a:t>再認、再生</a:t>
                      </a:r>
                    </a:p>
                  </a:txBody>
                  <a:tcPr anchor="ctr"/>
                </a:tc>
                <a:tc>
                  <a:txBody>
                    <a:bodyPr/>
                    <a:lstStyle/>
                    <a:p>
                      <a:pPr algn="ctr"/>
                      <a:r>
                        <a:rPr kumimoji="1" lang="zh-TW" altLang="en-US" sz="700" dirty="0">
                          <a:solidFill>
                            <a:schemeClr val="bg1"/>
                          </a:solidFill>
                          <a:latin typeface="+mn-ea"/>
                          <a:ea typeface="+mn-ea"/>
                        </a:rPr>
                        <a:t>解釈、例示、分類</a:t>
                      </a:r>
                    </a:p>
                    <a:p>
                      <a:pPr algn="ctr"/>
                      <a:r>
                        <a:rPr kumimoji="1" lang="zh-TW" altLang="en-US" sz="700" dirty="0">
                          <a:solidFill>
                            <a:schemeClr val="bg1"/>
                          </a:solidFill>
                          <a:latin typeface="+mn-ea"/>
                          <a:ea typeface="+mn-ea"/>
                        </a:rPr>
                        <a:t>推論、比較、説明</a:t>
                      </a:r>
                      <a:endParaRPr kumimoji="1" lang="ja-JP" altLang="en-US" sz="700" dirty="0">
                        <a:solidFill>
                          <a:schemeClr val="bg1"/>
                        </a:solidFill>
                        <a:latin typeface="+mn-ea"/>
                        <a:ea typeface="+mn-ea"/>
                      </a:endParaRPr>
                    </a:p>
                  </a:txBody>
                  <a:tcPr anchor="ctr"/>
                </a:tc>
                <a:tc>
                  <a:txBody>
                    <a:bodyPr/>
                    <a:lstStyle/>
                    <a:p>
                      <a:pPr algn="ctr"/>
                      <a:r>
                        <a:rPr kumimoji="1" lang="ja-JP" altLang="en-US" sz="700" dirty="0">
                          <a:solidFill>
                            <a:schemeClr val="bg1"/>
                          </a:solidFill>
                          <a:latin typeface="+mn-ea"/>
                          <a:ea typeface="+mn-ea"/>
                        </a:rPr>
                        <a:t>実行、遂行</a:t>
                      </a:r>
                    </a:p>
                  </a:txBody>
                  <a:tcPr anchor="ctr"/>
                </a:tc>
                <a:tc>
                  <a:txBody>
                    <a:bodyPr/>
                    <a:lstStyle/>
                    <a:p>
                      <a:pPr algn="ctr"/>
                      <a:r>
                        <a:rPr kumimoji="1" lang="ja-JP" altLang="en-US" sz="700" dirty="0">
                          <a:solidFill>
                            <a:schemeClr val="bg1"/>
                          </a:solidFill>
                          <a:latin typeface="+mn-ea"/>
                          <a:ea typeface="+mn-ea"/>
                        </a:rPr>
                        <a:t>比較、組織、結果と原因</a:t>
                      </a:r>
                    </a:p>
                  </a:txBody>
                  <a:tcPr anchor="ctr"/>
                </a:tc>
                <a:tc>
                  <a:txBody>
                    <a:bodyPr/>
                    <a:lstStyle/>
                    <a:p>
                      <a:pPr algn="ctr"/>
                      <a:r>
                        <a:rPr kumimoji="1" lang="ja-JP" altLang="en-US" sz="700" dirty="0">
                          <a:solidFill>
                            <a:schemeClr val="bg1"/>
                          </a:solidFill>
                          <a:latin typeface="+mn-ea"/>
                          <a:ea typeface="+mn-ea"/>
                        </a:rPr>
                        <a:t>チェック、判断</a:t>
                      </a:r>
                    </a:p>
                  </a:txBody>
                  <a:tcPr anchor="ctr"/>
                </a:tc>
                <a:tc>
                  <a:txBody>
                    <a:bodyPr/>
                    <a:lstStyle/>
                    <a:p>
                      <a:pPr algn="ctr"/>
                      <a:r>
                        <a:rPr kumimoji="1" lang="ja-JP" altLang="en-US" sz="700" dirty="0">
                          <a:solidFill>
                            <a:schemeClr val="bg1"/>
                          </a:solidFill>
                          <a:latin typeface="+mn-ea"/>
                          <a:ea typeface="+mn-ea"/>
                        </a:rPr>
                        <a:t>生み出す、計画できる、汎化</a:t>
                      </a:r>
                    </a:p>
                  </a:txBody>
                  <a:tcPr anchor="ctr"/>
                </a:tc>
                <a:extLst>
                  <a:ext uri="{0D108BD9-81ED-4DB2-BD59-A6C34878D82A}">
                    <a16:rowId xmlns:a16="http://schemas.microsoft.com/office/drawing/2014/main" val="3142972939"/>
                  </a:ext>
                </a:extLst>
              </a:tr>
              <a:tr h="234032">
                <a:tc>
                  <a:txBody>
                    <a:bodyPr/>
                    <a:lstStyle/>
                    <a:p>
                      <a:r>
                        <a:rPr kumimoji="1" lang="ja-JP" altLang="en-US" sz="500" dirty="0">
                          <a:solidFill>
                            <a:schemeClr val="bg1"/>
                          </a:solidFill>
                          <a:latin typeface="+mn-ea"/>
                          <a:ea typeface="+mn-ea"/>
                        </a:rPr>
                        <a:t>４．研修の分析と設計</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tc>
                  <a:txBody>
                    <a:bodyPr/>
                    <a:lstStyle/>
                    <a:p>
                      <a:endParaRPr kumimoji="1" lang="ja-JP" altLang="en-US" sz="700" dirty="0">
                        <a:latin typeface="+mn-ea"/>
                        <a:ea typeface="+mn-ea"/>
                      </a:endParaRPr>
                    </a:p>
                  </a:txBody>
                  <a:tcPr anchor="ctr"/>
                </a:tc>
                <a:extLst>
                  <a:ext uri="{0D108BD9-81ED-4DB2-BD59-A6C34878D82A}">
                    <a16:rowId xmlns:a16="http://schemas.microsoft.com/office/drawing/2014/main" val="148549932"/>
                  </a:ext>
                </a:extLst>
              </a:tr>
              <a:tr h="151224">
                <a:tc>
                  <a:txBody>
                    <a:bodyPr/>
                    <a:lstStyle/>
                    <a:p>
                      <a:r>
                        <a:rPr kumimoji="1" lang="ja-JP" altLang="en-US" sz="500" dirty="0">
                          <a:solidFill>
                            <a:schemeClr val="bg1"/>
                          </a:solidFill>
                          <a:latin typeface="+mn-ea"/>
                          <a:ea typeface="+mn-ea"/>
                        </a:rPr>
                        <a:t>５．学習目標のデザイン</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3444357990"/>
                  </a:ext>
                </a:extLst>
              </a:tr>
              <a:tr h="212432">
                <a:tc>
                  <a:txBody>
                    <a:bodyPr/>
                    <a:lstStyle/>
                    <a:p>
                      <a:r>
                        <a:rPr kumimoji="1" lang="ja-JP" altLang="en-US" sz="500" dirty="0">
                          <a:solidFill>
                            <a:schemeClr val="bg1"/>
                          </a:solidFill>
                          <a:latin typeface="+mn-ea"/>
                          <a:ea typeface="+mn-ea"/>
                        </a:rPr>
                        <a:t>６．</a:t>
                      </a:r>
                      <a:r>
                        <a:rPr kumimoji="1" lang="en-US" altLang="ja-JP" sz="500" dirty="0">
                          <a:solidFill>
                            <a:schemeClr val="bg1"/>
                          </a:solidFill>
                          <a:latin typeface="+mn-ea"/>
                          <a:ea typeface="+mn-ea"/>
                        </a:rPr>
                        <a:t>e-Learning</a:t>
                      </a:r>
                      <a:r>
                        <a:rPr kumimoji="1" lang="ja-JP" altLang="en-US" sz="500" dirty="0">
                          <a:solidFill>
                            <a:schemeClr val="bg1"/>
                          </a:solidFill>
                          <a:latin typeface="+mn-ea"/>
                          <a:ea typeface="+mn-ea"/>
                        </a:rPr>
                        <a:t>の方法と技術</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1599519355"/>
                  </a:ext>
                </a:extLst>
              </a:tr>
              <a:tr h="201632">
                <a:tc>
                  <a:txBody>
                    <a:bodyPr/>
                    <a:lstStyle/>
                    <a:p>
                      <a:r>
                        <a:rPr kumimoji="1" lang="ja-JP" altLang="en-US" sz="500" dirty="0">
                          <a:solidFill>
                            <a:schemeClr val="bg1"/>
                          </a:solidFill>
                          <a:latin typeface="+mn-ea"/>
                          <a:ea typeface="+mn-ea"/>
                        </a:rPr>
                        <a:t>７．ハイブリッド型授業の方法と技術</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3344318511"/>
                  </a:ext>
                </a:extLst>
              </a:tr>
              <a:tr h="190832">
                <a:tc>
                  <a:txBody>
                    <a:bodyPr/>
                    <a:lstStyle/>
                    <a:p>
                      <a:r>
                        <a:rPr kumimoji="1" lang="ja-JP" altLang="en-US" sz="500" dirty="0">
                          <a:solidFill>
                            <a:schemeClr val="bg1"/>
                          </a:solidFill>
                          <a:latin typeface="+mn-ea"/>
                          <a:ea typeface="+mn-ea"/>
                        </a:rPr>
                        <a:t>８．魅力ある授業をつくる</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1974017683"/>
                  </a:ext>
                </a:extLst>
              </a:tr>
              <a:tr h="370840">
                <a:tc>
                  <a:txBody>
                    <a:bodyPr/>
                    <a:lstStyle/>
                    <a:p>
                      <a:r>
                        <a:rPr kumimoji="1" lang="ja-JP" altLang="en-US" sz="500" dirty="0">
                          <a:solidFill>
                            <a:schemeClr val="bg1"/>
                          </a:solidFill>
                          <a:latin typeface="+mn-ea"/>
                          <a:ea typeface="+mn-ea"/>
                        </a:rPr>
                        <a:t>９．学習意欲を高める</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2460040428"/>
                  </a:ext>
                </a:extLst>
              </a:tr>
              <a:tr h="370840">
                <a:tc>
                  <a:txBody>
                    <a:bodyPr/>
                    <a:lstStyle/>
                    <a:p>
                      <a:r>
                        <a:rPr kumimoji="1" lang="ja-JP" altLang="en-US" sz="500" dirty="0">
                          <a:solidFill>
                            <a:schemeClr val="bg1"/>
                          </a:solidFill>
                          <a:latin typeface="+mn-ea"/>
                          <a:ea typeface="+mn-ea"/>
                        </a:rPr>
                        <a:t>１０．協働的な学びをデザインする</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1699979361"/>
                  </a:ext>
                </a:extLst>
              </a:tr>
              <a:tr h="370840">
                <a:tc>
                  <a:txBody>
                    <a:bodyPr/>
                    <a:lstStyle/>
                    <a:p>
                      <a:r>
                        <a:rPr kumimoji="1" lang="ja-JP" altLang="en-US" sz="500" dirty="0">
                          <a:solidFill>
                            <a:schemeClr val="bg1"/>
                          </a:solidFill>
                          <a:latin typeface="+mn-ea"/>
                          <a:ea typeface="+mn-ea"/>
                        </a:rPr>
                        <a:t>１１．ＩＣＴの活用とその効果</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3693590052"/>
                  </a:ext>
                </a:extLst>
              </a:tr>
              <a:tr h="176312">
                <a:tc>
                  <a:txBody>
                    <a:bodyPr/>
                    <a:lstStyle/>
                    <a:p>
                      <a:r>
                        <a:rPr kumimoji="1" lang="ja-JP" altLang="en-US" sz="500" dirty="0">
                          <a:solidFill>
                            <a:schemeClr val="bg1"/>
                          </a:solidFill>
                          <a:latin typeface="+mn-ea"/>
                          <a:ea typeface="+mn-ea"/>
                        </a:rPr>
                        <a:t>１２．行動変容のモニタリング技法</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1564259709"/>
                  </a:ext>
                </a:extLst>
              </a:tr>
              <a:tr h="159544">
                <a:tc>
                  <a:txBody>
                    <a:bodyPr/>
                    <a:lstStyle/>
                    <a:p>
                      <a:r>
                        <a:rPr kumimoji="1" lang="ja-JP" altLang="en-US" sz="500" dirty="0">
                          <a:solidFill>
                            <a:schemeClr val="bg1"/>
                          </a:solidFill>
                          <a:latin typeface="+mn-ea"/>
                          <a:ea typeface="+mn-ea"/>
                        </a:rPr>
                        <a:t>１３．教授・学習の理論と教育実践</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429690702"/>
                  </a:ext>
                </a:extLst>
              </a:tr>
              <a:tr h="180112">
                <a:tc>
                  <a:txBody>
                    <a:bodyPr/>
                    <a:lstStyle/>
                    <a:p>
                      <a:r>
                        <a:rPr kumimoji="1" lang="ja-JP" altLang="en-US" sz="500" dirty="0">
                          <a:solidFill>
                            <a:schemeClr val="bg1"/>
                          </a:solidFill>
                          <a:latin typeface="+mn-ea"/>
                          <a:ea typeface="+mn-ea"/>
                        </a:rPr>
                        <a:t>１４．「教えないで学べる」研修企画</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424328138"/>
                  </a:ext>
                </a:extLst>
              </a:tr>
              <a:tr h="370840">
                <a:tc>
                  <a:txBody>
                    <a:bodyPr/>
                    <a:lstStyle/>
                    <a:p>
                      <a:r>
                        <a:rPr kumimoji="1" lang="ja-JP" altLang="en-US" sz="500" dirty="0">
                          <a:solidFill>
                            <a:schemeClr val="bg1"/>
                          </a:solidFill>
                          <a:latin typeface="+mn-ea"/>
                          <a:ea typeface="+mn-ea"/>
                        </a:rPr>
                        <a:t>１５．ワークショップデザイン技法</a:t>
                      </a:r>
                    </a:p>
                  </a:txBody>
                  <a:tcPr anchor="ctr">
                    <a:solidFill>
                      <a:schemeClr val="accent1">
                        <a:lumMod val="75000"/>
                      </a:schemeClr>
                    </a:solid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tc>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2604239311"/>
                  </a:ext>
                </a:extLst>
              </a:tr>
            </a:tbl>
          </a:graphicData>
        </a:graphic>
      </p:graphicFrame>
      <p:cxnSp>
        <p:nvCxnSpPr>
          <p:cNvPr id="7" name="直線コネクタ 6"/>
          <p:cNvCxnSpPr/>
          <p:nvPr/>
        </p:nvCxnSpPr>
        <p:spPr>
          <a:xfrm>
            <a:off x="272515" y="1000011"/>
            <a:ext cx="1203141" cy="11328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11560" y="1128399"/>
            <a:ext cx="1080120" cy="200055"/>
          </a:xfrm>
          <a:prstGeom prst="rect">
            <a:avLst/>
          </a:prstGeom>
          <a:noFill/>
        </p:spPr>
        <p:txBody>
          <a:bodyPr wrap="square" rtlCol="0">
            <a:spAutoFit/>
          </a:bodyPr>
          <a:lstStyle/>
          <a:p>
            <a:r>
              <a:rPr lang="en-US" altLang="ja-JP" sz="700" dirty="0">
                <a:solidFill>
                  <a:schemeClr val="bg1"/>
                </a:solidFill>
              </a:rPr>
              <a:t>(○○</a:t>
            </a:r>
            <a:r>
              <a:rPr lang="ja-JP" altLang="en-US" sz="700" dirty="0">
                <a:solidFill>
                  <a:schemeClr val="bg1"/>
                </a:solidFill>
              </a:rPr>
              <a:t>する力がある</a:t>
            </a:r>
            <a:r>
              <a:rPr lang="en-US" altLang="ja-JP" sz="700" dirty="0">
                <a:solidFill>
                  <a:schemeClr val="bg1"/>
                </a:solidFill>
              </a:rPr>
              <a:t>)</a:t>
            </a:r>
            <a:endParaRPr kumimoji="1" lang="ja-JP" altLang="en-US" sz="700" dirty="0">
              <a:solidFill>
                <a:schemeClr val="bg1"/>
              </a:solidFill>
            </a:endParaRPr>
          </a:p>
        </p:txBody>
      </p:sp>
      <p:sp>
        <p:nvSpPr>
          <p:cNvPr id="10" name="テキスト ボックス 9"/>
          <p:cNvSpPr txBox="1"/>
          <p:nvPr/>
        </p:nvSpPr>
        <p:spPr>
          <a:xfrm>
            <a:off x="287531" y="1743135"/>
            <a:ext cx="862737" cy="307777"/>
          </a:xfrm>
          <a:prstGeom prst="rect">
            <a:avLst/>
          </a:prstGeom>
          <a:noFill/>
        </p:spPr>
        <p:txBody>
          <a:bodyPr wrap="none" rtlCol="0">
            <a:spAutoFit/>
          </a:bodyPr>
          <a:lstStyle/>
          <a:p>
            <a:r>
              <a:rPr lang="ja-JP" altLang="en-US" sz="700" dirty="0">
                <a:solidFill>
                  <a:schemeClr val="bg1"/>
                </a:solidFill>
              </a:rPr>
              <a:t>内容 事実、概念、</a:t>
            </a:r>
          </a:p>
          <a:p>
            <a:r>
              <a:rPr lang="ja-JP" altLang="en-US" sz="700" dirty="0">
                <a:solidFill>
                  <a:schemeClr val="bg1"/>
                </a:solidFill>
              </a:rPr>
              <a:t>手続き、メタ認知</a:t>
            </a:r>
            <a:endParaRPr kumimoji="1" lang="ja-JP" altLang="en-US" sz="700" dirty="0">
              <a:solidFill>
                <a:schemeClr val="bg1"/>
              </a:solidFill>
            </a:endParaRPr>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19</a:t>
            </a:fld>
            <a:endParaRPr kumimoji="1" lang="ja-JP" altLang="en-US" dirty="0"/>
          </a:p>
        </p:txBody>
      </p:sp>
    </p:spTree>
    <p:extLst>
      <p:ext uri="{BB962C8B-B14F-4D97-AF65-F5344CB8AC3E}">
        <p14:creationId xmlns:p14="http://schemas.microsoft.com/office/powerpoint/2010/main" val="309407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316835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社会的背景</a:t>
            </a:r>
          </a:p>
        </p:txBody>
      </p:sp>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995936" y="593491"/>
            <a:ext cx="4536504"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平成３ ０ 年６ 月４ 日幼児教育の実践の質向上に関する検討会＜参考資料＞より</a:t>
            </a:r>
            <a:endParaRPr kumimoji="1" lang="ja-JP" altLang="en-US" sz="900" dirty="0">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15792"/>
            <a:ext cx="7668344" cy="5514315"/>
          </a:xfrm>
          <a:prstGeom prst="rect">
            <a:avLst/>
          </a:prstGeom>
        </p:spPr>
      </p:pic>
      <p:sp>
        <p:nvSpPr>
          <p:cNvPr id="6" name="四角形吹き出し 5"/>
          <p:cNvSpPr/>
          <p:nvPr/>
        </p:nvSpPr>
        <p:spPr>
          <a:xfrm>
            <a:off x="6444208" y="2564904"/>
            <a:ext cx="1872208" cy="64807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幼稚園における二種免許状の保有状況</a:t>
            </a:r>
            <a:endParaRPr kumimoji="1" lang="ja-JP" altLang="en-US" sz="1100" dirty="0">
              <a:solidFill>
                <a:schemeClr val="bg1"/>
              </a:solidFill>
            </a:endParaRPr>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a:t>
            </a:fld>
            <a:endParaRPr kumimoji="1" lang="ja-JP" altLang="en-US" dirty="0"/>
          </a:p>
        </p:txBody>
      </p:sp>
    </p:spTree>
    <p:extLst>
      <p:ext uri="{BB962C8B-B14F-4D97-AF65-F5344CB8AC3E}">
        <p14:creationId xmlns:p14="http://schemas.microsoft.com/office/powerpoint/2010/main" val="332451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学修モデル（案）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3872618711"/>
              </p:ext>
            </p:extLst>
          </p:nvPr>
        </p:nvGraphicFramePr>
        <p:xfrm>
          <a:off x="272515" y="1033807"/>
          <a:ext cx="8444240" cy="5491536"/>
        </p:xfrm>
        <a:graphic>
          <a:graphicData uri="http://schemas.openxmlformats.org/drawingml/2006/table">
            <a:tbl>
              <a:tblPr firstRow="1" bandRow="1">
                <a:tableStyleId>{5940675A-B579-460E-94D1-54222C63F5DA}</a:tableStyleId>
              </a:tblPr>
              <a:tblGrid>
                <a:gridCol w="771093">
                  <a:extLst>
                    <a:ext uri="{9D8B030D-6E8A-4147-A177-3AD203B41FA5}">
                      <a16:colId xmlns:a16="http://schemas.microsoft.com/office/drawing/2014/main" val="3374882550"/>
                    </a:ext>
                  </a:extLst>
                </a:gridCol>
                <a:gridCol w="2160240">
                  <a:extLst>
                    <a:ext uri="{9D8B030D-6E8A-4147-A177-3AD203B41FA5}">
                      <a16:colId xmlns:a16="http://schemas.microsoft.com/office/drawing/2014/main" val="2599041416"/>
                    </a:ext>
                  </a:extLst>
                </a:gridCol>
                <a:gridCol w="216024">
                  <a:extLst>
                    <a:ext uri="{9D8B030D-6E8A-4147-A177-3AD203B41FA5}">
                      <a16:colId xmlns:a16="http://schemas.microsoft.com/office/drawing/2014/main" val="2172807435"/>
                    </a:ext>
                  </a:extLst>
                </a:gridCol>
                <a:gridCol w="720080">
                  <a:extLst>
                    <a:ext uri="{9D8B030D-6E8A-4147-A177-3AD203B41FA5}">
                      <a16:colId xmlns:a16="http://schemas.microsoft.com/office/drawing/2014/main" val="2344890838"/>
                    </a:ext>
                  </a:extLst>
                </a:gridCol>
                <a:gridCol w="3208652">
                  <a:extLst>
                    <a:ext uri="{9D8B030D-6E8A-4147-A177-3AD203B41FA5}">
                      <a16:colId xmlns:a16="http://schemas.microsoft.com/office/drawing/2014/main" val="2605290540"/>
                    </a:ext>
                  </a:extLst>
                </a:gridCol>
                <a:gridCol w="1368151">
                  <a:extLst>
                    <a:ext uri="{9D8B030D-6E8A-4147-A177-3AD203B41FA5}">
                      <a16:colId xmlns:a16="http://schemas.microsoft.com/office/drawing/2014/main" val="3330330848"/>
                    </a:ext>
                  </a:extLst>
                </a:gridCol>
              </a:tblGrid>
              <a:tr h="331381">
                <a:tc rowSpan="2">
                  <a:txBody>
                    <a:bodyPr/>
                    <a:lstStyle/>
                    <a:p>
                      <a:pPr algn="ctr"/>
                      <a:r>
                        <a:rPr kumimoji="1" lang="ja-JP" altLang="en-US" sz="700" dirty="0">
                          <a:solidFill>
                            <a:schemeClr val="bg1"/>
                          </a:solidFill>
                          <a:latin typeface="+mn-ea"/>
                          <a:ea typeface="+mn-ea"/>
                        </a:rPr>
                        <a:t>第４講</a:t>
                      </a:r>
                    </a:p>
                  </a:txBody>
                  <a:tcPr anchor="ctr">
                    <a:solidFill>
                      <a:schemeClr val="accent1">
                        <a:lumMod val="75000"/>
                      </a:schemeClr>
                    </a:solidFill>
                  </a:tcPr>
                </a:tc>
                <a:tc rowSpan="2">
                  <a:txBody>
                    <a:bodyPr/>
                    <a:lstStyle/>
                    <a:p>
                      <a:pPr algn="ctr"/>
                      <a:r>
                        <a:rPr kumimoji="1" lang="ja-JP" altLang="en-US" sz="700" dirty="0">
                          <a:solidFill>
                            <a:schemeClr val="bg1"/>
                          </a:solidFill>
                          <a:latin typeface="+mn-ea"/>
                          <a:ea typeface="+mn-ea"/>
                        </a:rPr>
                        <a:t>教材の分析と設計</a:t>
                      </a:r>
                    </a:p>
                  </a:txBody>
                  <a:tcPr anchor="ctr">
                    <a:solidFill>
                      <a:schemeClr val="accent1">
                        <a:lumMod val="75000"/>
                      </a:schemeClr>
                    </a:solidFill>
                  </a:tcPr>
                </a:tc>
                <a:tc rowSpan="5">
                  <a:txBody>
                    <a:bodyPr/>
                    <a:lstStyle/>
                    <a:p>
                      <a:pPr algn="ctr"/>
                      <a:r>
                        <a:rPr kumimoji="1" lang="ja-JP" altLang="en-US" sz="700" dirty="0">
                          <a:solidFill>
                            <a:schemeClr val="bg1"/>
                          </a:solidFill>
                          <a:latin typeface="+mn-ea"/>
                          <a:ea typeface="+mn-ea"/>
                        </a:rPr>
                        <a:t>応用する</a:t>
                      </a:r>
                    </a:p>
                    <a:p>
                      <a:pPr algn="ctr"/>
                      <a:r>
                        <a:rPr kumimoji="1" lang="ja-JP" altLang="en-US" sz="700" dirty="0">
                          <a:solidFill>
                            <a:schemeClr val="bg1"/>
                          </a:solidFill>
                          <a:latin typeface="+mn-ea"/>
                          <a:ea typeface="+mn-ea"/>
                        </a:rPr>
                        <a:t>実行、遂行</a:t>
                      </a:r>
                    </a:p>
                  </a:txBody>
                  <a:tcPr anchor="ctr">
                    <a:noFill/>
                  </a:tcPr>
                </a:tc>
                <a:tc>
                  <a:txBody>
                    <a:bodyPr/>
                    <a:lstStyle/>
                    <a:p>
                      <a:pPr algn="ctr"/>
                      <a:r>
                        <a:rPr kumimoji="1" lang="ja-JP" altLang="en-US" sz="700" dirty="0">
                          <a:solidFill>
                            <a:schemeClr val="bg1"/>
                          </a:solidFill>
                          <a:latin typeface="+mn-ea"/>
                          <a:ea typeface="+mn-ea"/>
                        </a:rPr>
                        <a:t>時間</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学修内容</a:t>
                      </a:r>
                    </a:p>
                  </a:txBody>
                  <a:tcPr anchor="ctr">
                    <a:solidFill>
                      <a:schemeClr val="accent1">
                        <a:lumMod val="75000"/>
                      </a:schemeClr>
                    </a:solidFill>
                  </a:tcPr>
                </a:tc>
                <a:tc>
                  <a:txBody>
                    <a:bodyPr/>
                    <a:lstStyle/>
                    <a:p>
                      <a:pPr algn="ctr"/>
                      <a:r>
                        <a:rPr kumimoji="1" lang="ja-JP" altLang="en-US" sz="700" dirty="0">
                          <a:solidFill>
                            <a:schemeClr val="bg1"/>
                          </a:solidFill>
                          <a:latin typeface="+mn-ea"/>
                          <a:ea typeface="+mn-ea"/>
                        </a:rPr>
                        <a:t>資質・能力との関連など</a:t>
                      </a:r>
                    </a:p>
                  </a:txBody>
                  <a:tcPr anchor="ctr">
                    <a:solidFill>
                      <a:schemeClr val="accent1">
                        <a:lumMod val="75000"/>
                      </a:schemeClr>
                    </a:solidFill>
                  </a:tcPr>
                </a:tc>
                <a:extLst>
                  <a:ext uri="{0D108BD9-81ED-4DB2-BD59-A6C34878D82A}">
                    <a16:rowId xmlns:a16="http://schemas.microsoft.com/office/drawing/2014/main" val="301902340"/>
                  </a:ext>
                </a:extLst>
              </a:tr>
              <a:tr h="331381">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vMerge="1">
                  <a:txBody>
                    <a:bodyPr/>
                    <a:lstStyle/>
                    <a:p>
                      <a:pPr algn="ctr"/>
                      <a:endParaRPr kumimoji="1" lang="zh-TW" altLang="en-US" sz="700" dirty="0">
                        <a:solidFill>
                          <a:schemeClr val="bg1"/>
                        </a:solidFill>
                        <a:latin typeface="+mn-ea"/>
                        <a:ea typeface="+mn-ea"/>
                      </a:endParaRPr>
                    </a:p>
                  </a:txBody>
                  <a:tcPr anchor="ctr">
                    <a:solidFill>
                      <a:schemeClr val="accent1">
                        <a:lumMod val="75000"/>
                      </a:schemeClr>
                    </a:solidFill>
                  </a:tcPr>
                </a:tc>
                <a:tc vMerge="1">
                  <a:txBody>
                    <a:bodyPr/>
                    <a:lstStyle/>
                    <a:p>
                      <a:pPr algn="ctr"/>
                      <a:endParaRPr kumimoji="1" lang="ja-JP" altLang="en-US" sz="700" dirty="0">
                        <a:solidFill>
                          <a:schemeClr val="bg1"/>
                        </a:solidFill>
                        <a:latin typeface="+mn-ea"/>
                        <a:ea typeface="+mn-ea"/>
                      </a:endParaRPr>
                    </a:p>
                  </a:txBody>
                  <a:tcPr anchor="ctr">
                    <a:solidFill>
                      <a:schemeClr val="accent1">
                        <a:lumMod val="75000"/>
                      </a:schemeClr>
                    </a:solidFill>
                  </a:tcPr>
                </a:tc>
                <a:tc rowSpan="4">
                  <a:txBody>
                    <a:bodyPr/>
                    <a:lstStyle/>
                    <a:p>
                      <a:pPr algn="ctr"/>
                      <a:r>
                        <a:rPr kumimoji="1" lang="ja-JP" altLang="en-US" sz="700" dirty="0">
                          <a:solidFill>
                            <a:schemeClr val="tx1"/>
                          </a:solidFill>
                          <a:latin typeface="+mn-ea"/>
                          <a:ea typeface="+mn-ea"/>
                        </a:rPr>
                        <a:t>１</a:t>
                      </a:r>
                      <a:r>
                        <a:rPr kumimoji="1" lang="en-US" altLang="ja-JP" sz="700" dirty="0">
                          <a:solidFill>
                            <a:schemeClr val="tx1"/>
                          </a:solidFill>
                          <a:latin typeface="+mn-ea"/>
                          <a:ea typeface="+mn-ea"/>
                        </a:rPr>
                        <a:t>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r>
                        <a:rPr kumimoji="1" lang="en-US" altLang="ja-JP" sz="700" dirty="0">
                          <a:solidFill>
                            <a:schemeClr val="tx1"/>
                          </a:solidFill>
                          <a:latin typeface="+mn-ea"/>
                          <a:ea typeface="+mn-ea"/>
                        </a:rPr>
                        <a:t>20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r>
                        <a:rPr kumimoji="1" lang="en-US" altLang="ja-JP" sz="700" dirty="0">
                          <a:solidFill>
                            <a:schemeClr val="tx1"/>
                          </a:solidFill>
                          <a:latin typeface="+mn-ea"/>
                          <a:ea typeface="+mn-ea"/>
                        </a:rPr>
                        <a:t>10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r>
                        <a:rPr kumimoji="1" lang="en-US" altLang="ja-JP" sz="700" dirty="0">
                          <a:solidFill>
                            <a:schemeClr val="tx1"/>
                          </a:solidFill>
                          <a:latin typeface="+mn-ea"/>
                          <a:ea typeface="+mn-ea"/>
                        </a:rPr>
                        <a:t>20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r>
                        <a:rPr kumimoji="1" lang="en-US" altLang="ja-JP" sz="700" dirty="0">
                          <a:solidFill>
                            <a:schemeClr val="tx1"/>
                          </a:solidFill>
                          <a:latin typeface="+mn-ea"/>
                          <a:ea typeface="+mn-ea"/>
                        </a:rPr>
                        <a:t>10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r>
                        <a:rPr kumimoji="1" lang="en-US" altLang="ja-JP" sz="700" dirty="0">
                          <a:solidFill>
                            <a:schemeClr val="tx1"/>
                          </a:solidFill>
                          <a:latin typeface="+mn-ea"/>
                          <a:ea typeface="+mn-ea"/>
                        </a:rPr>
                        <a:t>40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endParaRPr kumimoji="1" lang="en-US" altLang="ja-JP" sz="700" dirty="0">
                        <a:solidFill>
                          <a:schemeClr val="tx1"/>
                        </a:solidFill>
                        <a:latin typeface="+mn-ea"/>
                        <a:ea typeface="+mn-ea"/>
                      </a:endParaRPr>
                    </a:p>
                    <a:p>
                      <a:pPr algn="ctr"/>
                      <a:r>
                        <a:rPr kumimoji="1" lang="en-US" altLang="ja-JP" sz="700" dirty="0">
                          <a:solidFill>
                            <a:schemeClr val="tx1"/>
                          </a:solidFill>
                          <a:latin typeface="+mn-ea"/>
                          <a:ea typeface="+mn-ea"/>
                        </a:rPr>
                        <a:t>10</a:t>
                      </a:r>
                      <a:r>
                        <a:rPr kumimoji="1" lang="ja-JP" altLang="en-US" sz="700" dirty="0">
                          <a:solidFill>
                            <a:schemeClr val="tx1"/>
                          </a:solidFill>
                          <a:latin typeface="+mn-ea"/>
                          <a:ea typeface="+mn-ea"/>
                        </a:rPr>
                        <a:t>分</a:t>
                      </a:r>
                      <a:endParaRPr kumimoji="1" lang="en-US" altLang="ja-JP" sz="700" dirty="0">
                        <a:solidFill>
                          <a:schemeClr val="tx1"/>
                        </a:solidFill>
                        <a:latin typeface="+mn-ea"/>
                        <a:ea typeface="+mn-ea"/>
                      </a:endParaRPr>
                    </a:p>
                  </a:txBody>
                  <a:tcPr>
                    <a:noFill/>
                  </a:tcPr>
                </a:tc>
                <a:tc rowSpan="4">
                  <a:txBody>
                    <a:bodyPr/>
                    <a:lstStyle/>
                    <a:p>
                      <a:pPr algn="l"/>
                      <a:r>
                        <a:rPr kumimoji="1" lang="ja-JP" altLang="en-US" sz="700" dirty="0">
                          <a:solidFill>
                            <a:schemeClr val="tx1"/>
                          </a:solidFill>
                          <a:latin typeface="+mn-ea"/>
                          <a:ea typeface="+mn-ea"/>
                        </a:rPr>
                        <a:t>１．自己学修</a:t>
                      </a:r>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　テキストを見て、学習目標・学修到達目標・研究課題の確認。</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２．</a:t>
                      </a:r>
                      <a:r>
                        <a:rPr kumimoji="1" lang="en-US" altLang="ja-JP" sz="700" dirty="0">
                          <a:solidFill>
                            <a:schemeClr val="tx1"/>
                          </a:solidFill>
                          <a:latin typeface="+mn-ea"/>
                          <a:ea typeface="+mn-ea"/>
                        </a:rPr>
                        <a:t>e-Learning</a:t>
                      </a:r>
                      <a:r>
                        <a:rPr kumimoji="1" lang="ja-JP" altLang="en-US" sz="700" dirty="0">
                          <a:solidFill>
                            <a:schemeClr val="tx1"/>
                          </a:solidFill>
                          <a:latin typeface="+mn-ea"/>
                          <a:ea typeface="+mn-ea"/>
                        </a:rPr>
                        <a:t>教材視聴</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３．学修到達目標の達成度評価</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４．</a:t>
                      </a:r>
                      <a:r>
                        <a:rPr kumimoji="1" lang="en-US" altLang="ja-JP" sz="700" dirty="0">
                          <a:solidFill>
                            <a:schemeClr val="tx1"/>
                          </a:solidFill>
                          <a:latin typeface="+mn-ea"/>
                          <a:ea typeface="+mn-ea"/>
                        </a:rPr>
                        <a:t>e-Learning</a:t>
                      </a:r>
                      <a:r>
                        <a:rPr kumimoji="1" lang="ja-JP" altLang="en-US" sz="700" dirty="0">
                          <a:solidFill>
                            <a:schemeClr val="tx1"/>
                          </a:solidFill>
                          <a:latin typeface="+mn-ea"/>
                          <a:ea typeface="+mn-ea"/>
                        </a:rPr>
                        <a:t>教材再視聴</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５．学修到達目標の達成度評価</a:t>
                      </a: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６．研究課題</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７．学修の振り返り</a:t>
                      </a:r>
                    </a:p>
                  </a:txBody>
                  <a:tcPr>
                    <a:noFill/>
                  </a:tcPr>
                </a:tc>
                <a:tc rowSpan="4">
                  <a:txBody>
                    <a:bodyPr/>
                    <a:lstStyle/>
                    <a:p>
                      <a:pPr algn="l"/>
                      <a:r>
                        <a:rPr kumimoji="1" lang="ja-JP" altLang="en-US" sz="700" dirty="0">
                          <a:solidFill>
                            <a:schemeClr val="tx1"/>
                          </a:solidFill>
                          <a:latin typeface="+mn-ea"/>
                          <a:ea typeface="+mn-ea"/>
                        </a:rPr>
                        <a:t>育成する資質能力との関係</a:t>
                      </a:r>
                    </a:p>
                    <a:p>
                      <a:pPr algn="l"/>
                      <a:r>
                        <a:rPr kumimoji="1" lang="ja-JP" altLang="en-US" sz="700" dirty="0">
                          <a:solidFill>
                            <a:schemeClr val="tx1"/>
                          </a:solidFill>
                          <a:latin typeface="+mn-ea"/>
                          <a:ea typeface="+mn-ea"/>
                        </a:rPr>
                        <a:t>〇目標を分析して構造がわかると、評価規準ができる。目標の構造がわかるというのは、評価規準のなかで、重要度を決定することを考えることができる。</a:t>
                      </a: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・テキスト内容は事前に読んでおき、問題点や課題を明らかにしておく。</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a:t>
                      </a:r>
                      <a:r>
                        <a:rPr kumimoji="1" lang="en-US" altLang="ja-JP" sz="700" dirty="0">
                          <a:solidFill>
                            <a:schemeClr val="tx1"/>
                          </a:solidFill>
                          <a:latin typeface="+mn-ea"/>
                          <a:ea typeface="+mn-ea"/>
                        </a:rPr>
                        <a:t>e-Learning</a:t>
                      </a:r>
                      <a:r>
                        <a:rPr kumimoji="1" lang="ja-JP" altLang="en-US" sz="700" dirty="0">
                          <a:solidFill>
                            <a:schemeClr val="tx1"/>
                          </a:solidFill>
                          <a:latin typeface="+mn-ea"/>
                          <a:ea typeface="+mn-ea"/>
                        </a:rPr>
                        <a:t>教材を視聴しながら、再度テキストを確認する。</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・学修到達目標を確認し、具体的に学修が到達できたかについてセルフチェックする。</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・再度、重要な部分のみ</a:t>
                      </a:r>
                      <a:r>
                        <a:rPr kumimoji="1" lang="en-US" altLang="ja-JP" sz="700" dirty="0">
                          <a:solidFill>
                            <a:schemeClr val="tx1"/>
                          </a:solidFill>
                          <a:latin typeface="+mn-ea"/>
                          <a:ea typeface="+mn-ea"/>
                        </a:rPr>
                        <a:t>e-Learning</a:t>
                      </a:r>
                      <a:r>
                        <a:rPr kumimoji="1" lang="ja-JP" altLang="en-US" sz="700" dirty="0">
                          <a:solidFill>
                            <a:schemeClr val="tx1"/>
                          </a:solidFill>
                          <a:latin typeface="+mn-ea"/>
                          <a:ea typeface="+mn-ea"/>
                        </a:rPr>
                        <a:t>教材を再視聴する。</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・学修到達目標を確認し、具体的に学修が到達できたかについて再度セルフチェックする。</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・研究課題をレポートに作成する。</a:t>
                      </a:r>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endParaRPr kumimoji="1" lang="en-US" altLang="ja-JP" sz="700" dirty="0">
                        <a:solidFill>
                          <a:schemeClr val="tx1"/>
                        </a:solidFill>
                        <a:latin typeface="+mn-ea"/>
                        <a:ea typeface="+mn-ea"/>
                      </a:endParaRPr>
                    </a:p>
                    <a:p>
                      <a:pPr algn="l"/>
                      <a:r>
                        <a:rPr kumimoji="1" lang="ja-JP" altLang="en-US" sz="700" dirty="0">
                          <a:solidFill>
                            <a:schemeClr val="tx1"/>
                          </a:solidFill>
                          <a:latin typeface="+mn-ea"/>
                          <a:ea typeface="+mn-ea"/>
                        </a:rPr>
                        <a:t>・学修の振り返りをする。</a:t>
                      </a:r>
                      <a:endParaRPr kumimoji="1" lang="en-US" altLang="ja-JP" sz="700" dirty="0">
                        <a:solidFill>
                          <a:schemeClr val="tx1"/>
                        </a:solidFill>
                        <a:latin typeface="+mn-ea"/>
                        <a:ea typeface="+mn-ea"/>
                      </a:endParaRPr>
                    </a:p>
                  </a:txBody>
                  <a:tcPr>
                    <a:noFill/>
                  </a:tcPr>
                </a:tc>
                <a:extLst>
                  <a:ext uri="{0D108BD9-81ED-4DB2-BD59-A6C34878D82A}">
                    <a16:rowId xmlns:a16="http://schemas.microsoft.com/office/drawing/2014/main" val="4051336827"/>
                  </a:ext>
                </a:extLst>
              </a:tr>
              <a:tr h="1520086">
                <a:tc>
                  <a:txBody>
                    <a:bodyPr/>
                    <a:lstStyle/>
                    <a:p>
                      <a:r>
                        <a:rPr kumimoji="1" lang="ja-JP" altLang="en-US" sz="700" dirty="0">
                          <a:solidFill>
                            <a:schemeClr val="bg1"/>
                          </a:solidFill>
                          <a:latin typeface="+mn-ea"/>
                          <a:ea typeface="+mn-ea"/>
                        </a:rPr>
                        <a:t>何を学ぶか</a:t>
                      </a:r>
                    </a:p>
                  </a:txBody>
                  <a:tcPr anchor="ctr" anchorCtr="1">
                    <a:solidFill>
                      <a:schemeClr val="accent1">
                        <a:lumMod val="75000"/>
                      </a:schemeClr>
                    </a:solidFill>
                  </a:tcPr>
                </a:tc>
                <a:tc>
                  <a:txBody>
                    <a:bodyPr/>
                    <a:lstStyle/>
                    <a:p>
                      <a:r>
                        <a:rPr kumimoji="1" lang="ja-JP" altLang="en-US" sz="700" dirty="0">
                          <a:latin typeface="+mn-ea"/>
                          <a:ea typeface="+mn-ea"/>
                        </a:rPr>
                        <a:t>〇目標分析をできないと評価規準をつくるのは難しいと言われる。「目標分析をする」とは、目標の構造を捉えることである。</a:t>
                      </a:r>
                      <a:endParaRPr kumimoji="1" lang="en-US" altLang="ja-JP" sz="700" dirty="0">
                        <a:latin typeface="+mn-ea"/>
                        <a:ea typeface="+mn-ea"/>
                      </a:endParaRPr>
                    </a:p>
                    <a:p>
                      <a:r>
                        <a:rPr kumimoji="1" lang="ja-JP" altLang="en-US" sz="700" dirty="0">
                          <a:latin typeface="+mn-ea"/>
                          <a:ea typeface="+mn-ea"/>
                        </a:rPr>
                        <a:t>〇つまり、 目標は平面的で、それだけで　は構造はわからない。しかし、目標を分析して構造がわかると、評価規準ができる。目標の構造がわかるというのは、評価規準のなかで、重要度を決定することである。</a:t>
                      </a:r>
                      <a:endParaRPr kumimoji="1" lang="en-US" altLang="ja-JP" sz="700" dirty="0">
                        <a:latin typeface="+mn-ea"/>
                        <a:ea typeface="+mn-ea"/>
                      </a:endParaRPr>
                    </a:p>
                    <a:p>
                      <a:r>
                        <a:rPr kumimoji="1" lang="ja-JP" altLang="en-US" sz="700" dirty="0">
                          <a:latin typeface="+mn-ea"/>
                          <a:ea typeface="+mn-ea"/>
                        </a:rPr>
                        <a:t>〇「この単元で何をしたいのか、何を教えたいか、何を指導したいか、どのような順序で教えるのか」を決定する。そして、「それを指導するために、何がいるのか」を考える。</a:t>
                      </a:r>
                    </a:p>
                  </a:txBody>
                  <a:tcPr/>
                </a:tc>
                <a:tc vMerge="1">
                  <a:txBody>
                    <a:bodyPr/>
                    <a:lstStyle/>
                    <a:p>
                      <a:endParaRPr kumimoji="1" lang="ja-JP" altLang="en-US" sz="700" dirty="0">
                        <a:latin typeface="+mn-ea"/>
                        <a:ea typeface="+mn-ea"/>
                      </a:endParaRPr>
                    </a:p>
                  </a:txBody>
                  <a:tcPr anchor="ctr" anchorCtr="1"/>
                </a:tc>
                <a:tc vMerge="1">
                  <a:txBody>
                    <a:bodyPr/>
                    <a:lstStyle/>
                    <a:p>
                      <a:endParaRPr kumimoji="1" lang="ja-JP" altLang="en-US" sz="700" dirty="0">
                        <a:latin typeface="+mn-ea"/>
                        <a:ea typeface="+mn-ea"/>
                      </a:endParaRPr>
                    </a:p>
                  </a:txBody>
                  <a:tcPr anchor="ctr" anchorCtr="1"/>
                </a:tc>
                <a:tc vMerge="1">
                  <a:txBody>
                    <a:bodyPr/>
                    <a:lstStyle/>
                    <a:p>
                      <a:endParaRPr kumimoji="1" lang="ja-JP" altLang="en-US" sz="700" dirty="0">
                        <a:latin typeface="+mn-ea"/>
                        <a:ea typeface="+mn-ea"/>
                      </a:endParaRPr>
                    </a:p>
                  </a:txBody>
                  <a:tcPr anchor="ctr" anchorCtr="1"/>
                </a:tc>
                <a:tc vMerge="1">
                  <a:txBody>
                    <a:bodyPr/>
                    <a:lstStyle/>
                    <a:p>
                      <a:endParaRPr kumimoji="1" lang="ja-JP" altLang="en-US" sz="700" dirty="0">
                        <a:latin typeface="+mn-ea"/>
                        <a:ea typeface="+mn-ea"/>
                      </a:endParaRPr>
                    </a:p>
                  </a:txBody>
                  <a:tcPr anchor="ctr" anchorCtr="1"/>
                </a:tc>
                <a:extLst>
                  <a:ext uri="{0D108BD9-81ED-4DB2-BD59-A6C34878D82A}">
                    <a16:rowId xmlns:a16="http://schemas.microsoft.com/office/drawing/2014/main" val="1744591619"/>
                  </a:ext>
                </a:extLst>
              </a:tr>
              <a:tr h="981562">
                <a:tc>
                  <a:txBody>
                    <a:bodyPr/>
                    <a:lstStyle/>
                    <a:p>
                      <a:r>
                        <a:rPr kumimoji="1" lang="ja-JP" altLang="en-US" sz="700" dirty="0">
                          <a:solidFill>
                            <a:schemeClr val="bg1"/>
                          </a:solidFill>
                          <a:latin typeface="+mn-ea"/>
                          <a:ea typeface="+mn-ea"/>
                        </a:rPr>
                        <a:t>学修到達目標</a:t>
                      </a:r>
                    </a:p>
                  </a:txBody>
                  <a:tcPr anchor="ctr" anchorCtr="1">
                    <a:solidFill>
                      <a:schemeClr val="accent1">
                        <a:lumMod val="75000"/>
                      </a:schemeClr>
                    </a:solidFill>
                  </a:tcPr>
                </a:tc>
                <a:tc>
                  <a:txBody>
                    <a:bodyPr/>
                    <a:lstStyle/>
                    <a:p>
                      <a:r>
                        <a:rPr kumimoji="1" lang="ja-JP" altLang="en-US" sz="700" dirty="0">
                          <a:latin typeface="+mn-ea"/>
                          <a:ea typeface="+mn-ea"/>
                        </a:rPr>
                        <a:t>① 何を教えるのか、そのための教材作成のあり方について説明できる。</a:t>
                      </a:r>
                    </a:p>
                    <a:p>
                      <a:r>
                        <a:rPr kumimoji="1" lang="ja-JP" altLang="en-US" sz="700" dirty="0">
                          <a:latin typeface="+mn-ea"/>
                          <a:ea typeface="+mn-ea"/>
                        </a:rPr>
                        <a:t>② システム的な教材設計・開発の手順を５つに分けて説明できる。</a:t>
                      </a:r>
                    </a:p>
                  </a:txBody>
                  <a:tcPr/>
                </a:tc>
                <a:tc vMerge="1">
                  <a:txBody>
                    <a:bodyPr/>
                    <a:lstStyle/>
                    <a:p>
                      <a:endParaRPr kumimoji="1" lang="ja-JP" altLang="en-US" sz="700" dirty="0">
                        <a:latin typeface="+mn-ea"/>
                        <a:ea typeface="+mn-ea"/>
                      </a:endParaRPr>
                    </a:p>
                  </a:txBody>
                  <a:tcPr anchor="ctr" anchorCtr="1"/>
                </a:tc>
                <a:tc vMerge="1">
                  <a:txBody>
                    <a:bodyPr/>
                    <a:lstStyle/>
                    <a:p>
                      <a:endParaRPr kumimoji="1" lang="ja-JP" altLang="en-US" sz="700" dirty="0">
                        <a:latin typeface="+mn-ea"/>
                        <a:ea typeface="+mn-ea"/>
                      </a:endParaRPr>
                    </a:p>
                  </a:txBody>
                  <a:tcPr anchor="ctr" anchorCtr="1"/>
                </a:tc>
                <a:tc vMerge="1">
                  <a:txBody>
                    <a:bodyPr/>
                    <a:lstStyle/>
                    <a:p>
                      <a:endParaRPr kumimoji="1" lang="ja-JP" altLang="en-US" sz="700" dirty="0">
                        <a:latin typeface="+mn-ea"/>
                        <a:ea typeface="+mn-ea"/>
                      </a:endParaRPr>
                    </a:p>
                  </a:txBody>
                  <a:tcPr anchor="ctr" anchorCtr="1"/>
                </a:tc>
                <a:tc vMerge="1">
                  <a:txBody>
                    <a:bodyPr/>
                    <a:lstStyle/>
                    <a:p>
                      <a:endParaRPr kumimoji="1" lang="ja-JP" altLang="en-US" sz="700" dirty="0">
                        <a:latin typeface="+mn-ea"/>
                        <a:ea typeface="+mn-ea"/>
                      </a:endParaRPr>
                    </a:p>
                  </a:txBody>
                  <a:tcPr anchor="ctr" anchorCtr="1"/>
                </a:tc>
                <a:extLst>
                  <a:ext uri="{0D108BD9-81ED-4DB2-BD59-A6C34878D82A}">
                    <a16:rowId xmlns:a16="http://schemas.microsoft.com/office/drawing/2014/main" val="2350661808"/>
                  </a:ext>
                </a:extLst>
              </a:tr>
              <a:tr h="2327126">
                <a:tc>
                  <a:txBody>
                    <a:bodyPr/>
                    <a:lstStyle/>
                    <a:p>
                      <a:r>
                        <a:rPr kumimoji="1" lang="ja-JP" altLang="en-US" sz="700" dirty="0">
                          <a:solidFill>
                            <a:schemeClr val="bg1"/>
                          </a:solidFill>
                          <a:latin typeface="+mn-ea"/>
                          <a:ea typeface="+mn-ea"/>
                        </a:rPr>
                        <a:t>研究課題</a:t>
                      </a:r>
                    </a:p>
                  </a:txBody>
                  <a:tcPr anchor="ctr" anchorCtr="1">
                    <a:solidFill>
                      <a:schemeClr val="accent1">
                        <a:lumMod val="75000"/>
                      </a:schemeClr>
                    </a:solidFill>
                  </a:tcPr>
                </a:tc>
                <a:tc>
                  <a:txBody>
                    <a:bodyPr/>
                    <a:lstStyle/>
                    <a:p>
                      <a:r>
                        <a:rPr kumimoji="1" lang="ja-JP" altLang="en-US" sz="700" dirty="0">
                          <a:latin typeface="+mn-ea"/>
                          <a:ea typeface="+mn-ea"/>
                        </a:rPr>
                        <a:t>① あなたは、どのような場面でメディアの影響を強く受けていると思うか、また、どのような場⾯でメディアの影響をあまり受けていないと思うかグループで話し合って発表しなさい。</a:t>
                      </a:r>
                    </a:p>
                    <a:p>
                      <a:r>
                        <a:rPr kumimoji="1" lang="ja-JP" altLang="en-US" sz="700" dirty="0">
                          <a:latin typeface="+mn-ea"/>
                          <a:ea typeface="+mn-ea"/>
                        </a:rPr>
                        <a:t>② テレビなどのＣＭ は、専門家がなんとか視聴者をひきつけようとして創作した作品である。どんなＣＭ が印象に残っているか。それは何故か。メディアの特性をどのように使っているか。グループで話し合って発表しなさい。</a:t>
                      </a:r>
                    </a:p>
                    <a:p>
                      <a:r>
                        <a:rPr kumimoji="1" lang="ja-JP" altLang="en-US" sz="700" dirty="0">
                          <a:latin typeface="+mn-ea"/>
                          <a:ea typeface="+mn-ea"/>
                        </a:rPr>
                        <a:t>③ インターネットで、いくつかの教材を調べて、その教材の有効性を５段階で判定しなさい。そして、どのような要因でその判定結果になったかを、書きなさい。</a:t>
                      </a:r>
                    </a:p>
                  </a:txBody>
                  <a:tcPr/>
                </a:tc>
                <a:tc vMerge="1">
                  <a:txBody>
                    <a:bodyPr/>
                    <a:lstStyle/>
                    <a:p>
                      <a:endParaRPr kumimoji="1" lang="ja-JP" altLang="en-US" sz="700" dirty="0">
                        <a:latin typeface="+mn-ea"/>
                        <a:ea typeface="+mn-ea"/>
                      </a:endParaRPr>
                    </a:p>
                  </a:txBody>
                  <a:tcPr anchor="ctr">
                    <a:noFill/>
                  </a:tcPr>
                </a:tc>
                <a:tc vMerge="1">
                  <a:txBody>
                    <a:bodyPr/>
                    <a:lstStyle/>
                    <a:p>
                      <a:endParaRPr kumimoji="1" lang="ja-JP" altLang="en-US" sz="700" dirty="0">
                        <a:latin typeface="+mn-ea"/>
                        <a:ea typeface="+mn-ea"/>
                      </a:endParaRPr>
                    </a:p>
                  </a:txBody>
                  <a:tcPr anchor="ctr">
                    <a:noFill/>
                  </a:tcPr>
                </a:tc>
                <a:tc vMerge="1">
                  <a:txBody>
                    <a:bodyPr/>
                    <a:lstStyle/>
                    <a:p>
                      <a:endParaRPr kumimoji="1" lang="ja-JP" altLang="en-US" sz="700" dirty="0">
                        <a:latin typeface="+mn-ea"/>
                        <a:ea typeface="+mn-ea"/>
                      </a:endParaRPr>
                    </a:p>
                  </a:txBody>
                  <a:tcPr anchor="ctr">
                    <a:noFill/>
                  </a:tcPr>
                </a:tc>
                <a:tc vMerge="1">
                  <a:txBody>
                    <a:bodyPr/>
                    <a:lstStyle/>
                    <a:p>
                      <a:endParaRPr kumimoji="1" lang="ja-JP" altLang="en-US" sz="700" dirty="0">
                        <a:latin typeface="+mn-ea"/>
                        <a:ea typeface="+mn-ea"/>
                      </a:endParaRPr>
                    </a:p>
                  </a:txBody>
                  <a:tcPr anchor="ctr">
                    <a:noFill/>
                  </a:tcPr>
                </a:tc>
                <a:extLst>
                  <a:ext uri="{0D108BD9-81ED-4DB2-BD59-A6C34878D82A}">
                    <a16:rowId xmlns:a16="http://schemas.microsoft.com/office/drawing/2014/main" val="1599519355"/>
                  </a:ext>
                </a:extLst>
              </a:tr>
            </a:tbl>
          </a:graphicData>
        </a:graphic>
      </p:graphicFrame>
      <p:sp>
        <p:nvSpPr>
          <p:cNvPr id="3" name="正方形/長方形 2"/>
          <p:cNvSpPr/>
          <p:nvPr/>
        </p:nvSpPr>
        <p:spPr>
          <a:xfrm>
            <a:off x="7380312" y="1412776"/>
            <a:ext cx="1276932" cy="720080"/>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20</a:t>
            </a:fld>
            <a:endParaRPr kumimoji="1" lang="ja-JP" altLang="en-US" dirty="0"/>
          </a:p>
        </p:txBody>
      </p:sp>
    </p:spTree>
    <p:extLst>
      <p:ext uri="{BB962C8B-B14F-4D97-AF65-F5344CB8AC3E}">
        <p14:creationId xmlns:p14="http://schemas.microsoft.com/office/powerpoint/2010/main" val="270193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教育リソース（資料集）</a:t>
            </a:r>
          </a:p>
          <a:p>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926034060"/>
              </p:ext>
            </p:extLst>
          </p:nvPr>
        </p:nvGraphicFramePr>
        <p:xfrm>
          <a:off x="251520" y="980728"/>
          <a:ext cx="8208911" cy="5299191"/>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1152128">
                  <a:extLst>
                    <a:ext uri="{9D8B030D-6E8A-4147-A177-3AD203B41FA5}">
                      <a16:colId xmlns:a16="http://schemas.microsoft.com/office/drawing/2014/main" val="3374882550"/>
                    </a:ext>
                  </a:extLst>
                </a:gridCol>
                <a:gridCol w="792088">
                  <a:extLst>
                    <a:ext uri="{9D8B030D-6E8A-4147-A177-3AD203B41FA5}">
                      <a16:colId xmlns:a16="http://schemas.microsoft.com/office/drawing/2014/main" val="1367310943"/>
                    </a:ext>
                  </a:extLst>
                </a:gridCol>
                <a:gridCol w="576064">
                  <a:extLst>
                    <a:ext uri="{9D8B030D-6E8A-4147-A177-3AD203B41FA5}">
                      <a16:colId xmlns:a16="http://schemas.microsoft.com/office/drawing/2014/main" val="2633307410"/>
                    </a:ext>
                  </a:extLst>
                </a:gridCol>
                <a:gridCol w="4661307">
                  <a:extLst>
                    <a:ext uri="{9D8B030D-6E8A-4147-A177-3AD203B41FA5}">
                      <a16:colId xmlns:a16="http://schemas.microsoft.com/office/drawing/2014/main" val="2599041416"/>
                    </a:ext>
                  </a:extLst>
                </a:gridCol>
              </a:tblGrid>
              <a:tr h="591687">
                <a:tc>
                  <a:txBody>
                    <a:bodyPr/>
                    <a:lstStyle/>
                    <a:p>
                      <a:pPr algn="ctr"/>
                      <a:r>
                        <a:rPr kumimoji="1" lang="ja-JP" altLang="en-US" sz="1000" dirty="0">
                          <a:solidFill>
                            <a:schemeClr val="bg1"/>
                          </a:solidFill>
                          <a:latin typeface="+mn-ea"/>
                          <a:ea typeface="+mn-ea"/>
                        </a:rPr>
                        <a:t>科目区分</a:t>
                      </a:r>
                    </a:p>
                  </a:txBody>
                  <a:tcPr anchor="ctr">
                    <a:solidFill>
                      <a:schemeClr val="accent1">
                        <a:lumMod val="50000"/>
                      </a:schemeClr>
                    </a:solidFill>
                  </a:tcPr>
                </a:tc>
                <a:tc>
                  <a:txBody>
                    <a:bodyPr/>
                    <a:lstStyle/>
                    <a:p>
                      <a:pPr algn="ctr"/>
                      <a:r>
                        <a:rPr kumimoji="1" lang="ja-JP" altLang="en-US" sz="1000" dirty="0">
                          <a:solidFill>
                            <a:schemeClr val="bg1"/>
                          </a:solidFill>
                          <a:latin typeface="+mn-ea"/>
                          <a:ea typeface="+mn-ea"/>
                        </a:rPr>
                        <a:t>科目名</a:t>
                      </a:r>
                    </a:p>
                  </a:txBody>
                  <a:tcPr anchor="ctr">
                    <a:solidFill>
                      <a:schemeClr val="accent1">
                        <a:lumMod val="50000"/>
                      </a:schemeClr>
                    </a:solidFill>
                  </a:tcPr>
                </a:tc>
                <a:tc>
                  <a:txBody>
                    <a:bodyPr/>
                    <a:lstStyle/>
                    <a:p>
                      <a:pPr algn="ctr"/>
                      <a:r>
                        <a:rPr kumimoji="1" lang="ja-JP" altLang="en-US" sz="1000" dirty="0">
                          <a:solidFill>
                            <a:schemeClr val="bg1"/>
                          </a:solidFill>
                          <a:latin typeface="+mn-ea"/>
                          <a:ea typeface="+mn-ea"/>
                        </a:rPr>
                        <a:t>授業形態</a:t>
                      </a:r>
                    </a:p>
                  </a:txBody>
                  <a:tcPr anchor="ctr">
                    <a:solidFill>
                      <a:schemeClr val="accent1">
                        <a:lumMod val="50000"/>
                      </a:schemeClr>
                    </a:solidFill>
                  </a:tcPr>
                </a:tc>
                <a:tc>
                  <a:txBody>
                    <a:bodyPr/>
                    <a:lstStyle/>
                    <a:p>
                      <a:pPr algn="ctr"/>
                      <a:r>
                        <a:rPr kumimoji="1" lang="ja-JP" altLang="en-US" sz="1000" dirty="0">
                          <a:solidFill>
                            <a:schemeClr val="bg1"/>
                          </a:solidFill>
                          <a:latin typeface="+mn-ea"/>
                          <a:ea typeface="+mn-ea"/>
                        </a:rPr>
                        <a:t>時間数</a:t>
                      </a:r>
                    </a:p>
                  </a:txBody>
                  <a:tcPr anchor="ctr">
                    <a:solidFill>
                      <a:schemeClr val="accent1">
                        <a:lumMod val="50000"/>
                      </a:schemeClr>
                    </a:solidFill>
                  </a:tcPr>
                </a:tc>
                <a:tc>
                  <a:txBody>
                    <a:bodyPr/>
                    <a:lstStyle/>
                    <a:p>
                      <a:pPr algn="ctr"/>
                      <a:r>
                        <a:rPr kumimoji="1" lang="ja-JP" altLang="en-US" sz="1000" dirty="0">
                          <a:latin typeface="+mn-ea"/>
                          <a:ea typeface="+mn-ea"/>
                        </a:rPr>
                        <a:t>幼児教育に関する資料・教材のデジタルアーカイブ</a:t>
                      </a:r>
                    </a:p>
                  </a:txBody>
                  <a:tcPr anchor="ctr"/>
                </a:tc>
                <a:extLst>
                  <a:ext uri="{0D108BD9-81ED-4DB2-BD59-A6C34878D82A}">
                    <a16:rowId xmlns:a16="http://schemas.microsoft.com/office/drawing/2014/main" val="301902340"/>
                  </a:ext>
                </a:extLst>
              </a:tr>
              <a:tr h="1136505">
                <a:tc rowSpan="2">
                  <a:txBody>
                    <a:bodyPr/>
                    <a:lstStyle/>
                    <a:p>
                      <a:r>
                        <a:rPr kumimoji="1" lang="ja-JP" altLang="en-US" sz="1000" dirty="0">
                          <a:solidFill>
                            <a:schemeClr val="bg1"/>
                          </a:solidFill>
                          <a:latin typeface="+mn-ea"/>
                          <a:ea typeface="+mn-ea"/>
                        </a:rPr>
                        <a:t>領域及び保育内容の指導法に関する科目</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遊びと文化</a:t>
                      </a:r>
                      <a:r>
                        <a:rPr kumimoji="1" lang="en-US" altLang="ja-JP" sz="1000" dirty="0">
                          <a:solidFill>
                            <a:schemeClr val="bg1"/>
                          </a:solidFill>
                          <a:latin typeface="+mn-ea"/>
                          <a:ea typeface="+mn-ea"/>
                        </a:rPr>
                        <a:t>Ⅰ</a:t>
                      </a:r>
                    </a:p>
                    <a:p>
                      <a:endParaRPr kumimoji="1" lang="en-US" altLang="ja-JP" sz="1000" dirty="0">
                        <a:solidFill>
                          <a:schemeClr val="bg1"/>
                        </a:solidFill>
                        <a:latin typeface="+mn-ea"/>
                        <a:ea typeface="+mn-ea"/>
                      </a:endParaRPr>
                    </a:p>
                    <a:p>
                      <a:r>
                        <a:rPr kumimoji="1" lang="ja-JP" altLang="en-US" sz="1000" dirty="0">
                          <a:solidFill>
                            <a:schemeClr val="bg1"/>
                          </a:solidFill>
                          <a:latin typeface="+mn-ea"/>
                          <a:ea typeface="+mn-ea"/>
                        </a:rPr>
                        <a:t>遊びと文化</a:t>
                      </a:r>
                      <a:r>
                        <a:rPr kumimoji="1" lang="en-US" altLang="ja-JP" sz="1000" dirty="0">
                          <a:solidFill>
                            <a:schemeClr val="bg1"/>
                          </a:solidFill>
                          <a:latin typeface="+mn-ea"/>
                          <a:ea typeface="+mn-ea"/>
                        </a:rPr>
                        <a:t>Ⅱ</a:t>
                      </a:r>
                      <a:endParaRPr kumimoji="1" lang="ja-JP" altLang="en-US" sz="10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　義</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a:latin typeface="+mn-ea"/>
                          <a:ea typeface="+mn-ea"/>
                        </a:rPr>
                        <a:t>１．遊びと文化</a:t>
                      </a:r>
                      <a:r>
                        <a:rPr kumimoji="1" lang="en-US" altLang="ja-JP" sz="700" dirty="0">
                          <a:latin typeface="+mn-ea"/>
                          <a:ea typeface="+mn-ea"/>
                        </a:rPr>
                        <a:t>Ⅱ</a:t>
                      </a:r>
                      <a:r>
                        <a:rPr kumimoji="1" lang="ja-JP" altLang="en-US" sz="700" dirty="0">
                          <a:latin typeface="+mn-ea"/>
                          <a:ea typeface="+mn-ea"/>
                        </a:rPr>
                        <a:t>　デジタルテキスト</a:t>
                      </a:r>
                    </a:p>
                    <a:p>
                      <a:r>
                        <a:rPr kumimoji="1" lang="ja-JP" altLang="en-US" sz="700" dirty="0">
                          <a:latin typeface="+mn-ea"/>
                          <a:ea typeface="+mn-ea"/>
                        </a:rPr>
                        <a:t>２．遊びと文化</a:t>
                      </a:r>
                      <a:r>
                        <a:rPr kumimoji="1" lang="en-US" altLang="ja-JP" sz="700" dirty="0">
                          <a:latin typeface="+mn-ea"/>
                          <a:ea typeface="+mn-ea"/>
                        </a:rPr>
                        <a:t>Ⅱ</a:t>
                      </a:r>
                      <a:r>
                        <a:rPr kumimoji="1" lang="ja-JP" altLang="en-US" sz="700" dirty="0">
                          <a:latin typeface="+mn-ea"/>
                          <a:ea typeface="+mn-ea"/>
                        </a:rPr>
                        <a:t>　</a:t>
                      </a:r>
                      <a:r>
                        <a:rPr kumimoji="1" lang="en-US" altLang="ja-JP" sz="700" dirty="0">
                          <a:latin typeface="+mn-ea"/>
                          <a:ea typeface="+mn-ea"/>
                        </a:rPr>
                        <a:t>e-Learning </a:t>
                      </a:r>
                      <a:r>
                        <a:rPr kumimoji="1" lang="ja-JP" altLang="en-US" sz="700" dirty="0">
                          <a:latin typeface="+mn-ea"/>
                          <a:ea typeface="+mn-ea"/>
                        </a:rPr>
                        <a:t>教材</a:t>
                      </a:r>
                      <a:endParaRPr kumimoji="1" lang="en-US" altLang="ja-JP" sz="700" dirty="0">
                        <a:latin typeface="+mn-ea"/>
                        <a:ea typeface="+mn-ea"/>
                      </a:endParaRPr>
                    </a:p>
                    <a:p>
                      <a:r>
                        <a:rPr kumimoji="1" lang="ja-JP" altLang="en-US" sz="700" dirty="0">
                          <a:latin typeface="+mn-ea"/>
                          <a:ea typeface="+mn-ea"/>
                        </a:rPr>
                        <a:t>３．遊びと文化</a:t>
                      </a:r>
                      <a:r>
                        <a:rPr kumimoji="1" lang="en-US" altLang="ja-JP" sz="700" dirty="0">
                          <a:latin typeface="+mn-ea"/>
                          <a:ea typeface="+mn-ea"/>
                        </a:rPr>
                        <a:t>Ⅱ</a:t>
                      </a:r>
                      <a:r>
                        <a:rPr kumimoji="1" lang="ja-JP" altLang="en-US" sz="700" dirty="0">
                          <a:latin typeface="+mn-ea"/>
                          <a:ea typeface="+mn-ea"/>
                        </a:rPr>
                        <a:t>　学習の手引き</a:t>
                      </a:r>
                    </a:p>
                    <a:p>
                      <a:r>
                        <a:rPr kumimoji="1" lang="ja-JP" altLang="en-US" sz="700" dirty="0">
                          <a:latin typeface="+mn-ea"/>
                          <a:ea typeface="+mn-ea"/>
                        </a:rPr>
                        <a:t>４．動く紙おもちゃ作成</a:t>
                      </a:r>
                      <a:r>
                        <a:rPr kumimoji="1" lang="en-US" altLang="ja-JP" sz="700" dirty="0">
                          <a:latin typeface="+mn-ea"/>
                          <a:ea typeface="+mn-ea"/>
                        </a:rPr>
                        <a:t>Web</a:t>
                      </a:r>
                      <a:r>
                        <a:rPr kumimoji="1" lang="ja-JP" altLang="en-US" sz="700" dirty="0">
                          <a:latin typeface="+mn-ea"/>
                          <a:ea typeface="+mn-ea"/>
                        </a:rPr>
                        <a:t>サイト</a:t>
                      </a:r>
                      <a:endParaRPr kumimoji="1" lang="en-US" altLang="ja-JP" sz="700" dirty="0">
                        <a:latin typeface="+mn-ea"/>
                        <a:ea typeface="+mn-ea"/>
                      </a:endParaRPr>
                    </a:p>
                    <a:p>
                      <a:r>
                        <a:rPr kumimoji="1" lang="ja-JP" altLang="en-US" sz="700" dirty="0">
                          <a:latin typeface="+mn-ea"/>
                          <a:ea typeface="+mn-ea"/>
                        </a:rPr>
                        <a:t>５．動く紙おもちゃ論文集</a:t>
                      </a:r>
                      <a:endParaRPr kumimoji="1" lang="en-US" altLang="ja-JP" sz="700" dirty="0">
                        <a:latin typeface="+mn-ea"/>
                        <a:ea typeface="+mn-ea"/>
                      </a:endParaRPr>
                    </a:p>
                    <a:p>
                      <a:r>
                        <a:rPr kumimoji="1" lang="ja-JP" altLang="en-US" sz="700" dirty="0">
                          <a:latin typeface="+mn-ea"/>
                          <a:ea typeface="+mn-ea"/>
                        </a:rPr>
                        <a:t>６．動く紙おもちゃに関する動画教材</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4051336827"/>
                  </a:ext>
                </a:extLst>
              </a:tr>
              <a:tr h="875373">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保育内容（表現）</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講義・演習</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a:latin typeface="+mn-ea"/>
                          <a:ea typeface="+mn-ea"/>
                        </a:rPr>
                        <a:t>１．保育内容</a:t>
                      </a:r>
                      <a:r>
                        <a:rPr kumimoji="1" lang="en-US" altLang="ja-JP" sz="700" dirty="0">
                          <a:latin typeface="+mn-ea"/>
                          <a:ea typeface="+mn-ea"/>
                        </a:rPr>
                        <a:t>(</a:t>
                      </a:r>
                      <a:r>
                        <a:rPr kumimoji="1" lang="ja-JP" altLang="en-US" sz="700" dirty="0">
                          <a:latin typeface="+mn-ea"/>
                          <a:ea typeface="+mn-ea"/>
                        </a:rPr>
                        <a:t>表現）　デジタルテキスト</a:t>
                      </a:r>
                      <a:endParaRPr kumimoji="1" lang="en-US" altLang="ja-JP" sz="700" dirty="0">
                        <a:latin typeface="+mn-ea"/>
                        <a:ea typeface="+mn-ea"/>
                      </a:endParaRPr>
                    </a:p>
                    <a:p>
                      <a:r>
                        <a:rPr kumimoji="1" lang="ja-JP" altLang="en-US" sz="700" dirty="0">
                          <a:latin typeface="+mn-ea"/>
                          <a:ea typeface="+mn-ea"/>
                        </a:rPr>
                        <a:t>２．保育内容</a:t>
                      </a:r>
                      <a:r>
                        <a:rPr kumimoji="1" lang="en-US" altLang="ja-JP" sz="700" dirty="0">
                          <a:latin typeface="+mn-ea"/>
                          <a:ea typeface="+mn-ea"/>
                        </a:rPr>
                        <a:t>(</a:t>
                      </a:r>
                      <a:r>
                        <a:rPr kumimoji="1" lang="ja-JP" altLang="en-US" sz="700" dirty="0">
                          <a:latin typeface="+mn-ea"/>
                          <a:ea typeface="+mn-ea"/>
                        </a:rPr>
                        <a:t>表現）　</a:t>
                      </a:r>
                      <a:r>
                        <a:rPr kumimoji="1" lang="en-US" altLang="ja-JP" sz="700" dirty="0">
                          <a:latin typeface="+mn-ea"/>
                          <a:ea typeface="+mn-ea"/>
                        </a:rPr>
                        <a:t>e-Learning </a:t>
                      </a:r>
                      <a:r>
                        <a:rPr kumimoji="1" lang="ja-JP" altLang="en-US" sz="700" dirty="0">
                          <a:latin typeface="+mn-ea"/>
                          <a:ea typeface="+mn-ea"/>
                        </a:rPr>
                        <a:t>教材</a:t>
                      </a:r>
                    </a:p>
                    <a:p>
                      <a:r>
                        <a:rPr kumimoji="1" lang="ja-JP" altLang="en-US" sz="700" dirty="0">
                          <a:latin typeface="+mn-ea"/>
                          <a:ea typeface="+mn-ea"/>
                        </a:rPr>
                        <a:t>３．保育内容</a:t>
                      </a:r>
                      <a:r>
                        <a:rPr kumimoji="1" lang="en-US" altLang="ja-JP" sz="700" dirty="0">
                          <a:latin typeface="+mn-ea"/>
                          <a:ea typeface="+mn-ea"/>
                        </a:rPr>
                        <a:t>(</a:t>
                      </a:r>
                      <a:r>
                        <a:rPr kumimoji="1" lang="ja-JP" altLang="en-US" sz="700" dirty="0">
                          <a:latin typeface="+mn-ea"/>
                          <a:ea typeface="+mn-ea"/>
                        </a:rPr>
                        <a:t>表現）　学修の手引き</a:t>
                      </a:r>
                      <a:endParaRPr kumimoji="1" lang="en-US" altLang="ja-JP" sz="700" dirty="0">
                        <a:latin typeface="+mn-ea"/>
                        <a:ea typeface="+mn-ea"/>
                      </a:endParaRPr>
                    </a:p>
                    <a:p>
                      <a:r>
                        <a:rPr kumimoji="1" lang="ja-JP" altLang="en-US" sz="700" dirty="0">
                          <a:latin typeface="+mn-ea"/>
                          <a:ea typeface="+mn-ea"/>
                        </a:rPr>
                        <a:t>４．保育内容に関する動画教材</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1744591619"/>
                  </a:ext>
                </a:extLst>
              </a:tr>
              <a:tr h="875373">
                <a:tc>
                  <a:txBody>
                    <a:bodyPr/>
                    <a:lstStyle/>
                    <a:p>
                      <a:r>
                        <a:rPr kumimoji="1" lang="ja-JP" altLang="en-US" sz="1000" dirty="0">
                          <a:solidFill>
                            <a:schemeClr val="bg1"/>
                          </a:solidFill>
                          <a:latin typeface="+mn-ea"/>
                          <a:ea typeface="+mn-ea"/>
                        </a:rPr>
                        <a:t>教育の基礎的理解に関する科目</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教師論</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　義</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a:latin typeface="+mn-ea"/>
                          <a:ea typeface="+mn-ea"/>
                        </a:rPr>
                        <a:t>１．教師論　デジタルテキスト</a:t>
                      </a:r>
                    </a:p>
                    <a:p>
                      <a:r>
                        <a:rPr kumimoji="1" lang="ja-JP" altLang="en-US" sz="700" dirty="0">
                          <a:latin typeface="+mn-ea"/>
                          <a:ea typeface="+mn-ea"/>
                        </a:rPr>
                        <a:t>２．教師論　</a:t>
                      </a:r>
                      <a:r>
                        <a:rPr kumimoji="1" lang="en-US" altLang="ja-JP" sz="700" dirty="0">
                          <a:latin typeface="+mn-ea"/>
                          <a:ea typeface="+mn-ea"/>
                        </a:rPr>
                        <a:t>e-Learning </a:t>
                      </a:r>
                      <a:r>
                        <a:rPr kumimoji="1" lang="ja-JP" altLang="en-US" sz="700" dirty="0">
                          <a:latin typeface="+mn-ea"/>
                          <a:ea typeface="+mn-ea"/>
                        </a:rPr>
                        <a:t>教材</a:t>
                      </a:r>
                    </a:p>
                    <a:p>
                      <a:r>
                        <a:rPr kumimoji="1" lang="ja-JP" altLang="en-US" sz="700" dirty="0">
                          <a:latin typeface="+mn-ea"/>
                          <a:ea typeface="+mn-ea"/>
                        </a:rPr>
                        <a:t>３．教師論　学習の手引き</a:t>
                      </a:r>
                      <a:endParaRPr kumimoji="1" lang="en-US" altLang="ja-JP" sz="700" dirty="0">
                        <a:latin typeface="+mn-ea"/>
                        <a:ea typeface="+mn-ea"/>
                      </a:endParaRPr>
                    </a:p>
                    <a:p>
                      <a:r>
                        <a:rPr kumimoji="1" lang="ja-JP" altLang="en-US" sz="700" dirty="0">
                          <a:latin typeface="+mn-ea"/>
                          <a:ea typeface="+mn-ea"/>
                        </a:rPr>
                        <a:t>４．教師論に関する動画教材</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2350661808"/>
                  </a:ext>
                </a:extLst>
              </a:tr>
              <a:tr h="875373">
                <a:tc rowSpan="2">
                  <a:txBody>
                    <a:bodyPr/>
                    <a:lstStyle/>
                    <a:p>
                      <a:r>
                        <a:rPr kumimoji="1" lang="ja-JP" altLang="en-US" sz="1000" dirty="0">
                          <a:solidFill>
                            <a:schemeClr val="bg1"/>
                          </a:solidFill>
                          <a:latin typeface="+mn-ea"/>
                          <a:ea typeface="+mn-ea"/>
                        </a:rPr>
                        <a:t>道徳、総合的な学習の時間等の指導法及び生徒指導、教育相談等に関する科目</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教育の方法・技術</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講義・演習</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a:latin typeface="+mn-ea"/>
                          <a:ea typeface="+mn-ea"/>
                        </a:rPr>
                        <a:t>１．教育の方法・技術　デジタルテキスト</a:t>
                      </a:r>
                    </a:p>
                    <a:p>
                      <a:r>
                        <a:rPr kumimoji="1" lang="ja-JP" altLang="en-US" sz="700" dirty="0">
                          <a:latin typeface="+mn-ea"/>
                          <a:ea typeface="+mn-ea"/>
                        </a:rPr>
                        <a:t>２．教育の方法・技術　</a:t>
                      </a:r>
                      <a:r>
                        <a:rPr kumimoji="1" lang="en-US" altLang="ja-JP" sz="700" dirty="0">
                          <a:latin typeface="+mn-ea"/>
                          <a:ea typeface="+mn-ea"/>
                        </a:rPr>
                        <a:t>e-Learning </a:t>
                      </a:r>
                      <a:r>
                        <a:rPr kumimoji="1" lang="ja-JP" altLang="en-US" sz="700" dirty="0">
                          <a:latin typeface="+mn-ea"/>
                          <a:ea typeface="+mn-ea"/>
                        </a:rPr>
                        <a:t>教材</a:t>
                      </a:r>
                    </a:p>
                    <a:p>
                      <a:r>
                        <a:rPr kumimoji="1" lang="ja-JP" altLang="en-US" sz="700" dirty="0">
                          <a:latin typeface="+mn-ea"/>
                          <a:ea typeface="+mn-ea"/>
                        </a:rPr>
                        <a:t>３．教育の方法・技術　学修の手引き</a:t>
                      </a:r>
                      <a:endParaRPr kumimoji="1" lang="en-US" altLang="ja-JP" sz="700" dirty="0">
                        <a:latin typeface="+mn-ea"/>
                        <a:ea typeface="+mn-ea"/>
                      </a:endParaRPr>
                    </a:p>
                    <a:p>
                      <a:r>
                        <a:rPr kumimoji="1" lang="ja-JP" altLang="en-US" sz="700" dirty="0">
                          <a:latin typeface="+mn-ea"/>
                          <a:ea typeface="+mn-ea"/>
                        </a:rPr>
                        <a:t>４．教材開発の基礎としてのインストラクショナルデザイン</a:t>
                      </a:r>
                      <a:r>
                        <a:rPr kumimoji="1" lang="en-US" altLang="ja-JP" sz="700" dirty="0">
                          <a:latin typeface="+mn-ea"/>
                          <a:ea typeface="+mn-ea"/>
                        </a:rPr>
                        <a:t>Web</a:t>
                      </a:r>
                      <a:r>
                        <a:rPr kumimoji="1" lang="ja-JP" altLang="en-US" sz="700" dirty="0">
                          <a:latin typeface="+mn-ea"/>
                          <a:ea typeface="+mn-ea"/>
                        </a:rPr>
                        <a:t>サイト</a:t>
                      </a:r>
                      <a:endParaRPr kumimoji="1" lang="en-US" altLang="ja-JP" sz="700" dirty="0">
                        <a:latin typeface="+mn-ea"/>
                        <a:ea typeface="+mn-ea"/>
                      </a:endParaRPr>
                    </a:p>
                    <a:p>
                      <a:r>
                        <a:rPr kumimoji="1" lang="ja-JP" altLang="en-US" sz="700" dirty="0">
                          <a:latin typeface="+mn-ea"/>
                          <a:ea typeface="+mn-ea"/>
                        </a:rPr>
                        <a:t>５．授業アーカイブ　デジタルテキスト</a:t>
                      </a:r>
                      <a:endParaRPr kumimoji="1" lang="en-US" altLang="ja-JP" sz="700" dirty="0">
                        <a:latin typeface="+mn-ea"/>
                        <a:ea typeface="+mn-ea"/>
                      </a:endParaRPr>
                    </a:p>
                    <a:p>
                      <a:r>
                        <a:rPr kumimoji="1" lang="ja-JP" altLang="en-US" sz="700" dirty="0">
                          <a:latin typeface="+mn-ea"/>
                          <a:ea typeface="+mn-ea"/>
                        </a:rPr>
                        <a:t>６．教育の方法・技術に関する動画教材</a:t>
                      </a:r>
                      <a:endParaRPr kumimoji="1" lang="en-US" altLang="ja-JP" sz="700" dirty="0">
                        <a:latin typeface="+mn-ea"/>
                        <a:ea typeface="+mn-ea"/>
                      </a:endParaRPr>
                    </a:p>
                    <a:p>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3142972939"/>
                  </a:ext>
                </a:extLst>
              </a:tr>
              <a:tr h="875373">
                <a:tc vMerge="1">
                  <a:txBody>
                    <a:bodyPr/>
                    <a:lstStyle/>
                    <a:p>
                      <a:endParaRPr kumimoji="1" lang="ja-JP" altLang="en-US" sz="700" dirty="0">
                        <a:solidFill>
                          <a:schemeClr val="bg1"/>
                        </a:solidFill>
                        <a:latin typeface="+mn-ea"/>
                        <a:ea typeface="+mn-ea"/>
                      </a:endParaRPr>
                    </a:p>
                  </a:txBody>
                  <a:tcPr anchor="ctr">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mn-ea"/>
                          <a:ea typeface="+mn-ea"/>
                        </a:rPr>
                        <a:t>幼児理解</a:t>
                      </a:r>
                    </a:p>
                    <a:p>
                      <a:endParaRPr kumimoji="1" lang="en-US" altLang="ja-JP" sz="1000" dirty="0">
                        <a:solidFill>
                          <a:schemeClr val="bg1"/>
                        </a:solidFill>
                        <a:latin typeface="+mn-ea"/>
                        <a:ea typeface="+mn-ea"/>
                      </a:endParaRPr>
                    </a:p>
                    <a:p>
                      <a:r>
                        <a:rPr kumimoji="1" lang="ja-JP" altLang="en-US" sz="1000" dirty="0">
                          <a:solidFill>
                            <a:schemeClr val="bg1"/>
                          </a:solidFill>
                          <a:latin typeface="+mn-ea"/>
                          <a:ea typeface="+mn-ea"/>
                        </a:rPr>
                        <a:t>教育相談</a:t>
                      </a:r>
                      <a:r>
                        <a:rPr kumimoji="1" lang="en-US" altLang="ja-JP" sz="1000" dirty="0">
                          <a:solidFill>
                            <a:schemeClr val="bg1"/>
                          </a:solidFill>
                          <a:latin typeface="+mn-ea"/>
                          <a:ea typeface="+mn-ea"/>
                        </a:rPr>
                        <a:t>Ⅰ</a:t>
                      </a:r>
                    </a:p>
                  </a:txBody>
                  <a:tcPr anchor="ctr">
                    <a:solidFill>
                      <a:schemeClr val="accent1">
                        <a:lumMod val="50000"/>
                      </a:schemeClr>
                    </a:solidFill>
                  </a:tcPr>
                </a:tc>
                <a:tc>
                  <a:txBody>
                    <a:bodyPr/>
                    <a:lstStyle/>
                    <a:p>
                      <a:r>
                        <a:rPr kumimoji="1" lang="ja-JP" altLang="en-US" sz="1000" dirty="0">
                          <a:solidFill>
                            <a:schemeClr val="bg1"/>
                          </a:solidFill>
                          <a:latin typeface="+mn-ea"/>
                          <a:ea typeface="+mn-ea"/>
                        </a:rPr>
                        <a:t>講義・演習</a:t>
                      </a:r>
                    </a:p>
                  </a:txBody>
                  <a:tcPr anchor="ctr" anchorCtr="1">
                    <a:solidFill>
                      <a:schemeClr val="accent1">
                        <a:lumMod val="50000"/>
                      </a:schemeClr>
                    </a:solidFill>
                  </a:tcPr>
                </a:tc>
                <a:tc>
                  <a:txBody>
                    <a:bodyPr/>
                    <a:lstStyle/>
                    <a:p>
                      <a:r>
                        <a:rPr kumimoji="1" lang="en-US" altLang="ja-JP" sz="1000" dirty="0">
                          <a:solidFill>
                            <a:schemeClr val="bg1"/>
                          </a:solidFill>
                          <a:latin typeface="+mn-ea"/>
                          <a:ea typeface="+mn-ea"/>
                        </a:rPr>
                        <a:t>15</a:t>
                      </a:r>
                      <a:endParaRPr kumimoji="1" lang="ja-JP" altLang="en-US" sz="1000" dirty="0">
                        <a:solidFill>
                          <a:schemeClr val="bg1"/>
                        </a:solidFill>
                        <a:latin typeface="+mn-ea"/>
                        <a:ea typeface="+mn-ea"/>
                      </a:endParaRPr>
                    </a:p>
                  </a:txBody>
                  <a:tcPr anchor="ctr" anchorCtr="1">
                    <a:solidFill>
                      <a:schemeClr val="accent1">
                        <a:lumMod val="50000"/>
                      </a:schemeClr>
                    </a:solidFill>
                  </a:tcPr>
                </a:tc>
                <a:tc>
                  <a:txBody>
                    <a:bodyPr/>
                    <a:lstStyle/>
                    <a:p>
                      <a:r>
                        <a:rPr kumimoji="1" lang="ja-JP" altLang="en-US" sz="700" dirty="0">
                          <a:latin typeface="+mn-ea"/>
                          <a:ea typeface="+mn-ea"/>
                        </a:rPr>
                        <a:t>１．教育相談</a:t>
                      </a:r>
                      <a:r>
                        <a:rPr kumimoji="1" lang="en-US" altLang="ja-JP" sz="700" dirty="0">
                          <a:latin typeface="+mn-ea"/>
                          <a:ea typeface="+mn-ea"/>
                        </a:rPr>
                        <a:t>Ⅰ</a:t>
                      </a:r>
                      <a:r>
                        <a:rPr kumimoji="1" lang="ja-JP" altLang="en-US" sz="700" dirty="0">
                          <a:latin typeface="+mn-ea"/>
                          <a:ea typeface="+mn-ea"/>
                        </a:rPr>
                        <a:t>　デジタルテキスト</a:t>
                      </a:r>
                    </a:p>
                    <a:p>
                      <a:r>
                        <a:rPr kumimoji="1" lang="ja-JP" altLang="en-US" sz="700" dirty="0">
                          <a:latin typeface="+mn-ea"/>
                          <a:ea typeface="+mn-ea"/>
                        </a:rPr>
                        <a:t>２．教育相談</a:t>
                      </a:r>
                      <a:r>
                        <a:rPr kumimoji="1" lang="en-US" altLang="ja-JP" sz="700" dirty="0">
                          <a:latin typeface="+mn-ea"/>
                          <a:ea typeface="+mn-ea"/>
                        </a:rPr>
                        <a:t>Ⅰ</a:t>
                      </a:r>
                      <a:r>
                        <a:rPr kumimoji="1" lang="ja-JP" altLang="en-US" sz="700" dirty="0">
                          <a:latin typeface="+mn-ea"/>
                          <a:ea typeface="+mn-ea"/>
                        </a:rPr>
                        <a:t>　</a:t>
                      </a:r>
                      <a:r>
                        <a:rPr kumimoji="1" lang="en-US" altLang="ja-JP" sz="700" dirty="0">
                          <a:latin typeface="+mn-ea"/>
                          <a:ea typeface="+mn-ea"/>
                        </a:rPr>
                        <a:t>e-Learning </a:t>
                      </a:r>
                      <a:r>
                        <a:rPr kumimoji="1" lang="ja-JP" altLang="en-US" sz="700" dirty="0">
                          <a:latin typeface="+mn-ea"/>
                          <a:ea typeface="+mn-ea"/>
                        </a:rPr>
                        <a:t>教材</a:t>
                      </a:r>
                    </a:p>
                    <a:p>
                      <a:r>
                        <a:rPr kumimoji="1" lang="ja-JP" altLang="en-US" sz="700" dirty="0">
                          <a:latin typeface="+mn-ea"/>
                          <a:ea typeface="+mn-ea"/>
                        </a:rPr>
                        <a:t>３．教育相談</a:t>
                      </a:r>
                      <a:r>
                        <a:rPr kumimoji="1" lang="en-US" altLang="ja-JP" sz="700" dirty="0">
                          <a:latin typeface="+mn-ea"/>
                          <a:ea typeface="+mn-ea"/>
                        </a:rPr>
                        <a:t>Ⅰ</a:t>
                      </a:r>
                      <a:r>
                        <a:rPr kumimoji="1" lang="ja-JP" altLang="en-US" sz="700" dirty="0">
                          <a:latin typeface="+mn-ea"/>
                          <a:ea typeface="+mn-ea"/>
                        </a:rPr>
                        <a:t>　学修の手引き</a:t>
                      </a:r>
                      <a:endParaRPr kumimoji="1" lang="en-US" altLang="ja-JP" sz="700" dirty="0">
                        <a:latin typeface="+mn-ea"/>
                        <a:ea typeface="+mn-ea"/>
                      </a:endParaRPr>
                    </a:p>
                    <a:p>
                      <a:r>
                        <a:rPr kumimoji="1" lang="en-US" altLang="ja-JP" sz="700" dirty="0">
                          <a:latin typeface="+mn-ea"/>
                          <a:ea typeface="+mn-ea"/>
                        </a:rPr>
                        <a:t>4</a:t>
                      </a:r>
                      <a:r>
                        <a:rPr kumimoji="1" lang="ja-JP" altLang="en-US" sz="700" dirty="0" err="1">
                          <a:latin typeface="+mn-ea"/>
                          <a:ea typeface="+mn-ea"/>
                        </a:rPr>
                        <a:t>．</a:t>
                      </a:r>
                      <a:r>
                        <a:rPr kumimoji="1" lang="ja-JP" altLang="en-US" sz="700" dirty="0">
                          <a:latin typeface="+mn-ea"/>
                          <a:ea typeface="+mn-ea"/>
                        </a:rPr>
                        <a:t>教育相談に関する動画教材</a:t>
                      </a:r>
                      <a:endParaRPr kumimoji="1" lang="en-US" altLang="ja-JP" sz="700" dirty="0">
                        <a:latin typeface="+mn-ea"/>
                        <a:ea typeface="+mn-ea"/>
                      </a:endParaRPr>
                    </a:p>
                    <a:p>
                      <a:endParaRPr kumimoji="1" lang="ja-JP" altLang="en-US" sz="700" dirty="0">
                        <a:latin typeface="+mn-ea"/>
                        <a:ea typeface="+mn-ea"/>
                      </a:endParaRPr>
                    </a:p>
                  </a:txBody>
                  <a:tcPr anchor="ctr"/>
                </a:tc>
                <a:extLst>
                  <a:ext uri="{0D108BD9-81ED-4DB2-BD59-A6C34878D82A}">
                    <a16:rowId xmlns:a16="http://schemas.microsoft.com/office/drawing/2014/main" val="148549932"/>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21</a:t>
            </a:fld>
            <a:endParaRPr kumimoji="1" lang="ja-JP" altLang="en-US" dirty="0"/>
          </a:p>
        </p:txBody>
      </p:sp>
    </p:spTree>
    <p:extLst>
      <p:ext uri="{BB962C8B-B14F-4D97-AF65-F5344CB8AC3E}">
        <p14:creationId xmlns:p14="http://schemas.microsoft.com/office/powerpoint/2010/main" val="376093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幼児教育コーディネータ養成講座（講座の構成）</a:t>
            </a:r>
          </a:p>
          <a:p>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237341761"/>
              </p:ext>
            </p:extLst>
          </p:nvPr>
        </p:nvGraphicFramePr>
        <p:xfrm>
          <a:off x="251520" y="980728"/>
          <a:ext cx="8208911" cy="5495162"/>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60040">
                <a:tc>
                  <a:txBody>
                    <a:bodyPr/>
                    <a:lstStyle/>
                    <a:p>
                      <a:pPr algn="ctr"/>
                      <a:r>
                        <a:rPr kumimoji="1" lang="ja-JP" altLang="en-US" sz="800" dirty="0">
                          <a:solidFill>
                            <a:schemeClr val="bg1"/>
                          </a:solidFill>
                          <a:latin typeface="+mn-ea"/>
                          <a:ea typeface="+mn-ea"/>
                        </a:rPr>
                        <a:t>第　</a:t>
                      </a:r>
                      <a:r>
                        <a:rPr kumimoji="1" lang="en-US" altLang="ja-JP" sz="800" dirty="0">
                          <a:solidFill>
                            <a:schemeClr val="bg1"/>
                          </a:solidFill>
                          <a:latin typeface="+mn-ea"/>
                          <a:ea typeface="+mn-ea"/>
                        </a:rPr>
                        <a:t>1</a:t>
                      </a:r>
                      <a:r>
                        <a:rPr kumimoji="1" lang="ja-JP" altLang="en-US" sz="800" dirty="0">
                          <a:solidFill>
                            <a:schemeClr val="bg1"/>
                          </a:solidFill>
                          <a:latin typeface="+mn-ea"/>
                          <a:ea typeface="+mn-ea"/>
                        </a:rPr>
                        <a:t>　講</a:t>
                      </a: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360040">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4051336827"/>
                  </a:ext>
                </a:extLst>
              </a:tr>
              <a:tr h="360040">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982402243"/>
                  </a:ext>
                </a:extLst>
              </a:tr>
              <a:tr h="648072">
                <a:tc>
                  <a:txBody>
                    <a:bodyPr/>
                    <a:lstStyle/>
                    <a:p>
                      <a:r>
                        <a:rPr kumimoji="1" lang="ja-JP" altLang="en-US" sz="800" dirty="0">
                          <a:solidFill>
                            <a:schemeClr val="bg1"/>
                          </a:solidFill>
                          <a:latin typeface="+mn-ea"/>
                          <a:ea typeface="+mn-ea"/>
                        </a:rPr>
                        <a:t>到達目標</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744591619"/>
                  </a:ext>
                </a:extLst>
              </a:tr>
              <a:tr h="576064">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2350661808"/>
                  </a:ext>
                </a:extLst>
              </a:tr>
              <a:tr h="1440160">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3142972939"/>
                  </a:ext>
                </a:extLst>
              </a:tr>
              <a:tr h="875373">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48549932"/>
                  </a:ext>
                </a:extLst>
              </a:tr>
              <a:tr h="875373">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22</a:t>
            </a:fld>
            <a:endParaRPr kumimoji="1" lang="ja-JP" altLang="en-US" dirty="0"/>
          </a:p>
        </p:txBody>
      </p:sp>
    </p:spTree>
    <p:extLst>
      <p:ext uri="{BB962C8B-B14F-4D97-AF65-F5344CB8AC3E}">
        <p14:creationId xmlns:p14="http://schemas.microsoft.com/office/powerpoint/2010/main" val="16323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幼児教育コーディネータ養成講座（シラバス）</a:t>
            </a:r>
          </a:p>
          <a:p>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331057475"/>
              </p:ext>
            </p:extLst>
          </p:nvPr>
        </p:nvGraphicFramePr>
        <p:xfrm>
          <a:off x="251520" y="980728"/>
          <a:ext cx="8208911" cy="5495162"/>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4236866019"/>
                    </a:ext>
                  </a:extLst>
                </a:gridCol>
                <a:gridCol w="7056783">
                  <a:extLst>
                    <a:ext uri="{9D8B030D-6E8A-4147-A177-3AD203B41FA5}">
                      <a16:colId xmlns:a16="http://schemas.microsoft.com/office/drawing/2014/main" val="3374882550"/>
                    </a:ext>
                  </a:extLst>
                </a:gridCol>
              </a:tblGrid>
              <a:tr h="360040">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教育の方法・技術</a:t>
                      </a:r>
                    </a:p>
                  </a:txBody>
                  <a:tcPr anchor="ctr">
                    <a:solidFill>
                      <a:schemeClr val="accent1">
                        <a:lumMod val="50000"/>
                      </a:schemeClr>
                    </a:solidFill>
                  </a:tcPr>
                </a:tc>
                <a:extLst>
                  <a:ext uri="{0D108BD9-81ED-4DB2-BD59-A6C34878D82A}">
                    <a16:rowId xmlns:a16="http://schemas.microsoft.com/office/drawing/2014/main" val="301902340"/>
                  </a:ext>
                </a:extLst>
              </a:tr>
              <a:tr h="360040">
                <a:tc>
                  <a:txBody>
                    <a:bodyPr/>
                    <a:lstStyle/>
                    <a:p>
                      <a:r>
                        <a:rPr kumimoji="1" lang="ja-JP" altLang="en-US" sz="800" dirty="0">
                          <a:solidFill>
                            <a:schemeClr val="bg1"/>
                          </a:solidFill>
                          <a:latin typeface="+mn-ea"/>
                          <a:ea typeface="+mn-ea"/>
                        </a:rPr>
                        <a:t>はじめに</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4051336827"/>
                  </a:ext>
                </a:extLst>
              </a:tr>
              <a:tr h="360040">
                <a:tc>
                  <a:txBody>
                    <a:bodyPr/>
                    <a:lstStyle/>
                    <a:p>
                      <a:r>
                        <a:rPr kumimoji="1" lang="ja-JP" altLang="en-US" sz="800" dirty="0">
                          <a:solidFill>
                            <a:schemeClr val="bg1"/>
                          </a:solidFill>
                          <a:latin typeface="+mn-ea"/>
                          <a:ea typeface="+mn-ea"/>
                        </a:rPr>
                        <a:t>授業の目的・ねらい</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982402243"/>
                  </a:ext>
                </a:extLst>
              </a:tr>
              <a:tr h="648072">
                <a:tc>
                  <a:txBody>
                    <a:bodyPr/>
                    <a:lstStyle/>
                    <a:p>
                      <a:r>
                        <a:rPr kumimoji="1" lang="ja-JP" altLang="en-US" sz="800" dirty="0">
                          <a:solidFill>
                            <a:schemeClr val="bg1"/>
                          </a:solidFill>
                          <a:latin typeface="+mn-ea"/>
                          <a:ea typeface="+mn-ea"/>
                        </a:rPr>
                        <a:t>授業の教育目標</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744591619"/>
                  </a:ext>
                </a:extLst>
              </a:tr>
              <a:tr h="576064">
                <a:tc>
                  <a:txBody>
                    <a:bodyPr/>
                    <a:lstStyle/>
                    <a:p>
                      <a:r>
                        <a:rPr kumimoji="1" lang="ja-JP" altLang="en-US" sz="800" dirty="0">
                          <a:solidFill>
                            <a:schemeClr val="bg1"/>
                          </a:solidFill>
                          <a:latin typeface="+mn-ea"/>
                          <a:ea typeface="+mn-ea"/>
                        </a:rPr>
                        <a:t>何を学ぶか</a:t>
                      </a:r>
                      <a:r>
                        <a:rPr kumimoji="1" lang="en-US" altLang="ja-JP" sz="800" dirty="0">
                          <a:solidFill>
                            <a:schemeClr val="bg1"/>
                          </a:solidFill>
                          <a:latin typeface="+mn-ea"/>
                          <a:ea typeface="+mn-ea"/>
                        </a:rPr>
                        <a:t>(</a:t>
                      </a:r>
                      <a:r>
                        <a:rPr kumimoji="1" lang="ja-JP" altLang="en-US" sz="800" dirty="0">
                          <a:solidFill>
                            <a:schemeClr val="bg1"/>
                          </a:solidFill>
                          <a:latin typeface="+mn-ea"/>
                          <a:ea typeface="+mn-ea"/>
                        </a:rPr>
                        <a:t>各講）</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2350661808"/>
                  </a:ext>
                </a:extLst>
              </a:tr>
              <a:tr h="1440160">
                <a:tc>
                  <a:txBody>
                    <a:bodyPr/>
                    <a:lstStyle/>
                    <a:p>
                      <a:r>
                        <a:rPr kumimoji="1" lang="ja-JP" altLang="en-US" sz="800" dirty="0">
                          <a:solidFill>
                            <a:schemeClr val="bg1"/>
                          </a:solidFill>
                          <a:latin typeface="+mn-ea"/>
                          <a:ea typeface="+mn-ea"/>
                        </a:rPr>
                        <a:t>学修到達目標</a:t>
                      </a:r>
                      <a:r>
                        <a:rPr kumimoji="1" lang="en-US" altLang="ja-JP" sz="800" dirty="0">
                          <a:solidFill>
                            <a:schemeClr val="bg1"/>
                          </a:solidFill>
                          <a:latin typeface="+mn-ea"/>
                          <a:ea typeface="+mn-ea"/>
                        </a:rPr>
                        <a:t>(</a:t>
                      </a:r>
                      <a:r>
                        <a:rPr kumimoji="1" lang="ja-JP" altLang="en-US" sz="800" dirty="0">
                          <a:solidFill>
                            <a:schemeClr val="bg1"/>
                          </a:solidFill>
                          <a:latin typeface="+mn-ea"/>
                          <a:ea typeface="+mn-ea"/>
                        </a:rPr>
                        <a:t>各講）</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3142972939"/>
                  </a:ext>
                </a:extLst>
              </a:tr>
              <a:tr h="875373">
                <a:tc>
                  <a:txBody>
                    <a:bodyPr/>
                    <a:lstStyle/>
                    <a:p>
                      <a:r>
                        <a:rPr kumimoji="1" lang="ja-JP" altLang="en-US" sz="800" dirty="0">
                          <a:solidFill>
                            <a:schemeClr val="bg1"/>
                          </a:solidFill>
                          <a:latin typeface="+mn-ea"/>
                          <a:ea typeface="+mn-ea"/>
                        </a:rPr>
                        <a:t>研究課題</a:t>
                      </a:r>
                      <a:r>
                        <a:rPr kumimoji="1" lang="en-US" altLang="ja-JP" sz="800" dirty="0">
                          <a:solidFill>
                            <a:schemeClr val="bg1"/>
                          </a:solidFill>
                          <a:latin typeface="+mn-ea"/>
                          <a:ea typeface="+mn-ea"/>
                        </a:rPr>
                        <a:t>(</a:t>
                      </a:r>
                      <a:r>
                        <a:rPr kumimoji="1" lang="ja-JP" altLang="en-US" sz="800" dirty="0">
                          <a:solidFill>
                            <a:schemeClr val="bg1"/>
                          </a:solidFill>
                          <a:latin typeface="+mn-ea"/>
                          <a:ea typeface="+mn-ea"/>
                        </a:rPr>
                        <a:t>各講）</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solidFill>
                      <a:schemeClr val="tx2">
                        <a:lumMod val="20000"/>
                        <a:lumOff val="80000"/>
                      </a:schemeClr>
                    </a:solidFill>
                  </a:tcPr>
                </a:tc>
                <a:extLst>
                  <a:ext uri="{0D108BD9-81ED-4DB2-BD59-A6C34878D82A}">
                    <a16:rowId xmlns:a16="http://schemas.microsoft.com/office/drawing/2014/main" val="148549932"/>
                  </a:ext>
                </a:extLst>
              </a:tr>
              <a:tr h="875373">
                <a:tc>
                  <a:txBody>
                    <a:bodyPr/>
                    <a:lstStyle/>
                    <a:p>
                      <a:r>
                        <a:rPr kumimoji="1" lang="ja-JP" altLang="en-US" sz="800" dirty="0">
                          <a:solidFill>
                            <a:schemeClr val="bg1"/>
                          </a:solidFill>
                          <a:latin typeface="+mn-ea"/>
                          <a:ea typeface="+mn-ea"/>
                        </a:rPr>
                        <a:t>レポート課題</a:t>
                      </a:r>
                      <a:r>
                        <a:rPr kumimoji="1" lang="en-US" altLang="ja-JP" sz="800" dirty="0">
                          <a:solidFill>
                            <a:schemeClr val="bg1"/>
                          </a:solidFill>
                          <a:latin typeface="+mn-ea"/>
                          <a:ea typeface="+mn-ea"/>
                        </a:rPr>
                        <a:t>(2</a:t>
                      </a:r>
                      <a:r>
                        <a:rPr kumimoji="1" lang="ja-JP" altLang="en-US" sz="800" dirty="0">
                          <a:solidFill>
                            <a:schemeClr val="bg1"/>
                          </a:solidFill>
                          <a:latin typeface="+mn-ea"/>
                          <a:ea typeface="+mn-ea"/>
                        </a:rPr>
                        <a:t>課題）とアドバイス</a:t>
                      </a:r>
                    </a:p>
                  </a:txBody>
                  <a:tcPr anchor="ctr" anchorCtr="1">
                    <a:solidFill>
                      <a:schemeClr val="accent1">
                        <a:lumMod val="50000"/>
                      </a:schemeClr>
                    </a:solidFill>
                  </a:tcPr>
                </a:tc>
                <a:tc>
                  <a:txBody>
                    <a:bodyPr/>
                    <a:lstStyle/>
                    <a:p>
                      <a:endParaRPr kumimoji="1" lang="ja-JP" altLang="en-US" sz="800" dirty="0">
                        <a:solidFill>
                          <a:schemeClr val="bg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23</a:t>
            </a:fld>
            <a:endParaRPr kumimoji="1" lang="ja-JP" altLang="en-US" dirty="0"/>
          </a:p>
        </p:txBody>
      </p:sp>
    </p:spTree>
    <p:extLst>
      <p:ext uri="{BB962C8B-B14F-4D97-AF65-F5344CB8AC3E}">
        <p14:creationId xmlns:p14="http://schemas.microsoft.com/office/powerpoint/2010/main" val="249508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a:t>
            </a:r>
            <a:r>
              <a:rPr lang="en-US" altLang="ja-JP" dirty="0">
                <a:latin typeface="メイリオ" panose="020B0604030504040204" pitchFamily="50" charset="-128"/>
                <a:ea typeface="メイリオ" panose="020B0604030504040204" pitchFamily="50" charset="-128"/>
              </a:rPr>
              <a:t>e-Learning </a:t>
            </a:r>
            <a:r>
              <a:rPr lang="ja-JP" altLang="en-US" dirty="0">
                <a:latin typeface="メイリオ" panose="020B0604030504040204" pitchFamily="50" charset="-128"/>
                <a:ea typeface="メイリオ" panose="020B0604030504040204" pitchFamily="50" charset="-128"/>
              </a:rPr>
              <a:t>教材</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例））</a:t>
            </a:r>
          </a:p>
          <a:p>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stretch>
            <a:fillRect/>
          </a:stretch>
        </p:blipFill>
        <p:spPr>
          <a:xfrm>
            <a:off x="455543" y="1410851"/>
            <a:ext cx="1902277" cy="1368152"/>
          </a:xfrm>
          <a:prstGeom prst="rect">
            <a:avLst/>
          </a:prstGeom>
        </p:spPr>
      </p:pic>
      <p:pic>
        <p:nvPicPr>
          <p:cNvPr id="5" name="図 4"/>
          <p:cNvPicPr>
            <a:picLocks noChangeAspect="1"/>
          </p:cNvPicPr>
          <p:nvPr/>
        </p:nvPicPr>
        <p:blipFill>
          <a:blip r:embed="rId3"/>
          <a:stretch>
            <a:fillRect/>
          </a:stretch>
        </p:blipFill>
        <p:spPr>
          <a:xfrm>
            <a:off x="3131840" y="1385199"/>
            <a:ext cx="1806266" cy="1421845"/>
          </a:xfrm>
          <a:prstGeom prst="rect">
            <a:avLst/>
          </a:prstGeom>
        </p:spPr>
      </p:pic>
      <p:pic>
        <p:nvPicPr>
          <p:cNvPr id="7" name="図 6"/>
          <p:cNvPicPr>
            <a:picLocks noChangeAspect="1"/>
          </p:cNvPicPr>
          <p:nvPr/>
        </p:nvPicPr>
        <p:blipFill>
          <a:blip r:embed="rId4"/>
          <a:stretch>
            <a:fillRect/>
          </a:stretch>
        </p:blipFill>
        <p:spPr>
          <a:xfrm>
            <a:off x="5712126" y="1386251"/>
            <a:ext cx="1872208" cy="1421845"/>
          </a:xfrm>
          <a:prstGeom prst="rect">
            <a:avLst/>
          </a:prstGeom>
        </p:spPr>
      </p:pic>
      <p:pic>
        <p:nvPicPr>
          <p:cNvPr id="8" name="図 7"/>
          <p:cNvPicPr>
            <a:picLocks noChangeAspect="1"/>
          </p:cNvPicPr>
          <p:nvPr/>
        </p:nvPicPr>
        <p:blipFill>
          <a:blip r:embed="rId5"/>
          <a:stretch>
            <a:fillRect/>
          </a:stretch>
        </p:blipFill>
        <p:spPr>
          <a:xfrm>
            <a:off x="455543" y="3570666"/>
            <a:ext cx="1800200" cy="1421845"/>
          </a:xfrm>
          <a:prstGeom prst="rect">
            <a:avLst/>
          </a:prstGeom>
        </p:spPr>
      </p:pic>
      <p:pic>
        <p:nvPicPr>
          <p:cNvPr id="9" name="図 8"/>
          <p:cNvPicPr>
            <a:picLocks noChangeAspect="1"/>
          </p:cNvPicPr>
          <p:nvPr/>
        </p:nvPicPr>
        <p:blipFill>
          <a:blip r:embed="rId6"/>
          <a:stretch>
            <a:fillRect/>
          </a:stretch>
        </p:blipFill>
        <p:spPr>
          <a:xfrm>
            <a:off x="3047831" y="3599760"/>
            <a:ext cx="1818202" cy="1363652"/>
          </a:xfrm>
          <a:prstGeom prst="rect">
            <a:avLst/>
          </a:prstGeom>
        </p:spPr>
      </p:pic>
      <p:cxnSp>
        <p:nvCxnSpPr>
          <p:cNvPr id="11" name="直線コネクタ 10"/>
          <p:cNvCxnSpPr>
            <a:stCxn id="3" idx="3"/>
            <a:endCxn id="5" idx="1"/>
          </p:cNvCxnSpPr>
          <p:nvPr/>
        </p:nvCxnSpPr>
        <p:spPr>
          <a:xfrm>
            <a:off x="2357820" y="2094927"/>
            <a:ext cx="774020" cy="1195"/>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直線コネクタ 15"/>
          <p:cNvCxnSpPr>
            <a:stCxn id="5" idx="3"/>
            <a:endCxn id="7" idx="1"/>
          </p:cNvCxnSpPr>
          <p:nvPr/>
        </p:nvCxnSpPr>
        <p:spPr>
          <a:xfrm>
            <a:off x="4938106" y="2096122"/>
            <a:ext cx="774020" cy="1052"/>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カギ線コネクタ 17"/>
          <p:cNvCxnSpPr>
            <a:stCxn id="7" idx="2"/>
            <a:endCxn id="8" idx="0"/>
          </p:cNvCxnSpPr>
          <p:nvPr/>
        </p:nvCxnSpPr>
        <p:spPr>
          <a:xfrm rot="5400000">
            <a:off x="3620652" y="543088"/>
            <a:ext cx="762570" cy="5292587"/>
          </a:xfrm>
          <a:prstGeom prst="bentConnector3">
            <a:avLst/>
          </a:prstGeom>
          <a:ln w="19050"/>
        </p:spPr>
        <p:style>
          <a:lnRef idx="1">
            <a:schemeClr val="dk1"/>
          </a:lnRef>
          <a:fillRef idx="0">
            <a:schemeClr val="dk1"/>
          </a:fillRef>
          <a:effectRef idx="0">
            <a:schemeClr val="dk1"/>
          </a:effectRef>
          <a:fontRef idx="minor">
            <a:schemeClr val="tx1"/>
          </a:fontRef>
        </p:style>
      </p:cxnSp>
      <p:cxnSp>
        <p:nvCxnSpPr>
          <p:cNvPr id="20" name="直線コネクタ 19"/>
          <p:cNvCxnSpPr>
            <a:stCxn id="8" idx="3"/>
            <a:endCxn id="9" idx="1"/>
          </p:cNvCxnSpPr>
          <p:nvPr/>
        </p:nvCxnSpPr>
        <p:spPr>
          <a:xfrm flipV="1">
            <a:off x="2255743" y="4281586"/>
            <a:ext cx="792088" cy="3"/>
          </a:xfrm>
          <a:prstGeom prst="line">
            <a:avLst/>
          </a:prstGeom>
          <a:ln w="28575"/>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213097" y="980728"/>
            <a:ext cx="1190551" cy="307777"/>
          </a:xfrm>
          <a:prstGeom prst="rect">
            <a:avLst/>
          </a:prstGeom>
          <a:solidFill>
            <a:schemeClr val="tx2"/>
          </a:solidFill>
        </p:spPr>
        <p:txBody>
          <a:bodyPr wrap="square" rtlCol="0">
            <a:spAutoFit/>
          </a:bodyPr>
          <a:lstStyle/>
          <a:p>
            <a:r>
              <a:rPr lang="ja-JP" altLang="en-US" sz="1400" dirty="0">
                <a:solidFill>
                  <a:schemeClr val="bg1"/>
                </a:solidFill>
              </a:rPr>
              <a:t>プレゼン資料</a:t>
            </a:r>
            <a:endParaRPr kumimoji="1" lang="ja-JP" altLang="en-US" sz="1400" dirty="0">
              <a:solidFill>
                <a:schemeClr val="bg1"/>
              </a:solidFill>
            </a:endParaRPr>
          </a:p>
        </p:txBody>
      </p:sp>
      <p:sp>
        <p:nvSpPr>
          <p:cNvPr id="25" name="テキスト ボックス 24"/>
          <p:cNvSpPr txBox="1"/>
          <p:nvPr/>
        </p:nvSpPr>
        <p:spPr>
          <a:xfrm>
            <a:off x="217017" y="5013176"/>
            <a:ext cx="970607" cy="307777"/>
          </a:xfrm>
          <a:prstGeom prst="rect">
            <a:avLst/>
          </a:prstGeom>
          <a:solidFill>
            <a:schemeClr val="tx2"/>
          </a:solidFill>
        </p:spPr>
        <p:txBody>
          <a:bodyPr wrap="square" rtlCol="0">
            <a:spAutoFit/>
          </a:bodyPr>
          <a:lstStyle/>
          <a:p>
            <a:r>
              <a:rPr lang="ja-JP" altLang="en-US" sz="1400" dirty="0">
                <a:solidFill>
                  <a:schemeClr val="bg1"/>
                </a:solidFill>
              </a:rPr>
              <a:t>動画資料</a:t>
            </a:r>
            <a:endParaRPr kumimoji="1" lang="ja-JP" altLang="en-US" sz="1400" dirty="0">
              <a:solidFill>
                <a:schemeClr val="bg1"/>
              </a:solidFill>
            </a:endParaRPr>
          </a:p>
        </p:txBody>
      </p:sp>
      <p:pic>
        <p:nvPicPr>
          <p:cNvPr id="28" name="図 27"/>
          <p:cNvPicPr>
            <a:picLocks noChangeAspect="1"/>
          </p:cNvPicPr>
          <p:nvPr/>
        </p:nvPicPr>
        <p:blipFill>
          <a:blip r:embed="rId7"/>
          <a:stretch>
            <a:fillRect/>
          </a:stretch>
        </p:blipFill>
        <p:spPr>
          <a:xfrm>
            <a:off x="587726" y="5434418"/>
            <a:ext cx="1824033" cy="1026019"/>
          </a:xfrm>
          <a:prstGeom prst="rect">
            <a:avLst/>
          </a:prstGeom>
        </p:spPr>
      </p:pic>
      <p:sp>
        <p:nvSpPr>
          <p:cNvPr id="29" name="テキスト ボックス 28"/>
          <p:cNvSpPr txBox="1"/>
          <p:nvPr/>
        </p:nvSpPr>
        <p:spPr>
          <a:xfrm>
            <a:off x="2843808" y="5589240"/>
            <a:ext cx="2952328" cy="369332"/>
          </a:xfrm>
          <a:prstGeom prst="rect">
            <a:avLst/>
          </a:prstGeom>
          <a:noFill/>
        </p:spPr>
        <p:txBody>
          <a:bodyPr wrap="square" rtlCol="0">
            <a:spAutoFit/>
          </a:bodyPr>
          <a:lstStyle/>
          <a:p>
            <a:r>
              <a:rPr kumimoji="1" lang="ja-JP" altLang="en-US" dirty="0"/>
              <a:t>動画時間：</a:t>
            </a:r>
            <a:r>
              <a:rPr kumimoji="1" lang="en-US" altLang="ja-JP" dirty="0"/>
              <a:t>15</a:t>
            </a:r>
            <a:r>
              <a:rPr kumimoji="1" lang="ja-JP" altLang="en-US" dirty="0"/>
              <a:t>から</a:t>
            </a:r>
            <a:r>
              <a:rPr kumimoji="1" lang="en-US" altLang="ja-JP" dirty="0"/>
              <a:t>20</a:t>
            </a:r>
            <a:r>
              <a:rPr kumimoji="1" lang="ja-JP" altLang="en-US" dirty="0"/>
              <a:t>分</a:t>
            </a:r>
            <a:r>
              <a:rPr kumimoji="1" lang="en-US" altLang="ja-JP" dirty="0"/>
              <a:t>/</a:t>
            </a:r>
            <a:r>
              <a:rPr kumimoji="1" lang="ja-JP" altLang="en-US" dirty="0"/>
              <a:t>講</a:t>
            </a:r>
          </a:p>
        </p:txBody>
      </p:sp>
      <p:sp>
        <p:nvSpPr>
          <p:cNvPr id="10" name="スライド番号プレースホルダー 9"/>
          <p:cNvSpPr>
            <a:spLocks noGrp="1"/>
          </p:cNvSpPr>
          <p:nvPr>
            <p:ph type="sldNum" sz="quarter" idx="12"/>
          </p:nvPr>
        </p:nvSpPr>
        <p:spPr/>
        <p:txBody>
          <a:bodyPr/>
          <a:lstStyle/>
          <a:p>
            <a:fld id="{CE9FE975-8D2D-47B0-BE21-F4B74D093569}" type="slidenum">
              <a:rPr kumimoji="1" lang="ja-JP" altLang="en-US" smtClean="0"/>
              <a:t>24</a:t>
            </a:fld>
            <a:endParaRPr kumimoji="1" lang="ja-JP" altLang="en-US" dirty="0"/>
          </a:p>
        </p:txBody>
      </p:sp>
    </p:spTree>
    <p:extLst>
      <p:ext uri="{BB962C8B-B14F-4D97-AF65-F5344CB8AC3E}">
        <p14:creationId xmlns:p14="http://schemas.microsoft.com/office/powerpoint/2010/main" val="231907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76672"/>
            <a:ext cx="8496944"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幼児教育コーディネータ養成講座（デジタルテキスト）　</a:t>
            </a:r>
          </a:p>
          <a:p>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p:nvPicPr>
        <p:blipFill>
          <a:blip r:embed="rId2"/>
          <a:stretch>
            <a:fillRect/>
          </a:stretch>
        </p:blipFill>
        <p:spPr>
          <a:xfrm>
            <a:off x="2267744" y="1412776"/>
            <a:ext cx="3816423" cy="4459425"/>
          </a:xfrm>
          <a:prstGeom prst="rect">
            <a:avLst/>
          </a:prstGeom>
        </p:spPr>
      </p:pic>
      <p:sp>
        <p:nvSpPr>
          <p:cNvPr id="10" name="線吹き出し 1 (枠付き) 9"/>
          <p:cNvSpPr/>
          <p:nvPr/>
        </p:nvSpPr>
        <p:spPr>
          <a:xfrm>
            <a:off x="323528" y="1916832"/>
            <a:ext cx="1512168" cy="504056"/>
          </a:xfrm>
          <a:prstGeom prst="borderCallout1">
            <a:avLst>
              <a:gd name="adj1" fmla="val 46075"/>
              <a:gd name="adj2" fmla="val 99702"/>
              <a:gd name="adj3" fmla="val 115536"/>
              <a:gd name="adj4" fmla="val 1281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学修到達目標</a:t>
            </a:r>
          </a:p>
        </p:txBody>
      </p:sp>
      <p:sp>
        <p:nvSpPr>
          <p:cNvPr id="17" name="線吹き出し 1 (枠付き) 16"/>
          <p:cNvSpPr/>
          <p:nvPr/>
        </p:nvSpPr>
        <p:spPr>
          <a:xfrm>
            <a:off x="6228184" y="1412776"/>
            <a:ext cx="1512168" cy="504056"/>
          </a:xfrm>
          <a:prstGeom prst="borderCallout1">
            <a:avLst>
              <a:gd name="adj1" fmla="val 54424"/>
              <a:gd name="adj2" fmla="val 522"/>
              <a:gd name="adj3" fmla="val 137548"/>
              <a:gd name="adj4" fmla="val -3959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参考文献・参考</a:t>
            </a:r>
            <a:r>
              <a:rPr kumimoji="1" lang="en-US" altLang="ja-JP" sz="1400" dirty="0">
                <a:solidFill>
                  <a:schemeClr val="tx1"/>
                </a:solidFill>
              </a:rPr>
              <a:t>Web</a:t>
            </a:r>
            <a:endParaRPr kumimoji="1" lang="ja-JP" altLang="en-US" sz="1400" dirty="0">
              <a:solidFill>
                <a:schemeClr val="tx1"/>
              </a:solidFill>
            </a:endParaRPr>
          </a:p>
        </p:txBody>
      </p:sp>
      <p:sp>
        <p:nvSpPr>
          <p:cNvPr id="19" name="線吹き出し 1 (枠付き) 18"/>
          <p:cNvSpPr/>
          <p:nvPr/>
        </p:nvSpPr>
        <p:spPr>
          <a:xfrm>
            <a:off x="6228184" y="2276872"/>
            <a:ext cx="1512168" cy="504056"/>
          </a:xfrm>
          <a:prstGeom prst="borderCallout1">
            <a:avLst>
              <a:gd name="adj1" fmla="val -28310"/>
              <a:gd name="adj2" fmla="val -39960"/>
              <a:gd name="adj3" fmla="val 51018"/>
              <a:gd name="adj4" fmla="val 63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教育リソース</a:t>
            </a:r>
          </a:p>
        </p:txBody>
      </p:sp>
      <p:sp>
        <p:nvSpPr>
          <p:cNvPr id="21" name="線吹き出し 1 (枠付き) 20"/>
          <p:cNvSpPr/>
          <p:nvPr/>
        </p:nvSpPr>
        <p:spPr>
          <a:xfrm>
            <a:off x="318828" y="2852936"/>
            <a:ext cx="1512168" cy="504056"/>
          </a:xfrm>
          <a:prstGeom prst="borderCallout1">
            <a:avLst>
              <a:gd name="adj1" fmla="val 46075"/>
              <a:gd name="adj2" fmla="val 99702"/>
              <a:gd name="adj3" fmla="val -257907"/>
              <a:gd name="adj4" fmla="val 12637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6</a:t>
            </a:r>
            <a:r>
              <a:rPr kumimoji="1" lang="ja-JP" altLang="en-US" sz="1400" dirty="0">
                <a:solidFill>
                  <a:schemeClr val="tx1"/>
                </a:solidFill>
              </a:rPr>
              <a:t>ページ程度</a:t>
            </a:r>
            <a:r>
              <a:rPr kumimoji="1" lang="en-US" altLang="ja-JP" sz="1400" dirty="0">
                <a:solidFill>
                  <a:schemeClr val="tx1"/>
                </a:solidFill>
              </a:rPr>
              <a:t>/</a:t>
            </a:r>
            <a:r>
              <a:rPr kumimoji="1" lang="ja-JP" altLang="en-US" sz="1400" dirty="0">
                <a:solidFill>
                  <a:schemeClr val="tx1"/>
                </a:solidFill>
              </a:rPr>
              <a:t>講</a:t>
            </a:r>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25</a:t>
            </a:fld>
            <a:endParaRPr kumimoji="1" lang="ja-JP" altLang="en-US" dirty="0"/>
          </a:p>
        </p:txBody>
      </p:sp>
    </p:spTree>
    <p:extLst>
      <p:ext uri="{BB962C8B-B14F-4D97-AF65-F5344CB8AC3E}">
        <p14:creationId xmlns:p14="http://schemas.microsoft.com/office/powerpoint/2010/main" val="320033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幼児教育コーディネータ養成に関する</a:t>
            </a:r>
            <a:r>
              <a:rPr lang="en-US" altLang="ja-JP" dirty="0">
                <a:latin typeface="メイリオ" panose="020B0604030504040204" pitchFamily="50" charset="-128"/>
                <a:ea typeface="メイリオ" panose="020B0604030504040204" pitchFamily="50" charset="-128"/>
              </a:rPr>
              <a:t>e-Learning</a:t>
            </a:r>
            <a:r>
              <a:rPr lang="ja-JP" altLang="en-US" dirty="0">
                <a:latin typeface="メイリオ" panose="020B0604030504040204" pitchFamily="50" charset="-128"/>
                <a:ea typeface="メイリオ" panose="020B0604030504040204" pitchFamily="50" charset="-128"/>
              </a:rPr>
              <a:t>サイト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図 5">
            <a:hlinkClick r:id="rId2"/>
          </p:cNvPr>
          <p:cNvPicPr>
            <a:picLocks noChangeAspect="1"/>
          </p:cNvPicPr>
          <p:nvPr/>
        </p:nvPicPr>
        <p:blipFill rotWithShape="1">
          <a:blip r:embed="rId3"/>
          <a:srcRect l="10433" t="8006" r="10435" b="5264"/>
          <a:stretch/>
        </p:blipFill>
        <p:spPr>
          <a:xfrm>
            <a:off x="971600" y="980728"/>
            <a:ext cx="7359218" cy="5256584"/>
          </a:xfrm>
          <a:prstGeom prst="rect">
            <a:avLst/>
          </a:prstGeom>
        </p:spPr>
      </p:pic>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26</a:t>
            </a:fld>
            <a:endParaRPr kumimoji="1" lang="ja-JP" altLang="en-US" dirty="0"/>
          </a:p>
        </p:txBody>
      </p:sp>
    </p:spTree>
    <p:extLst>
      <p:ext uri="{BB962C8B-B14F-4D97-AF65-F5344CB8AC3E}">
        <p14:creationId xmlns:p14="http://schemas.microsoft.com/office/powerpoint/2010/main" val="8546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5765"/>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遊びと文化</a:t>
            </a:r>
            <a:r>
              <a:rPr lang="en-US" altLang="ja-JP" dirty="0">
                <a:latin typeface="メイリオ" panose="020B0604030504040204" pitchFamily="50" charset="-128"/>
                <a:ea typeface="メイリオ" panose="020B0604030504040204" pitchFamily="50" charset="-128"/>
              </a:rPr>
              <a:t>Ⅰ】</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503206340"/>
              </p:ext>
            </p:extLst>
          </p:nvPr>
        </p:nvGraphicFramePr>
        <p:xfrm>
          <a:off x="251520" y="980729"/>
          <a:ext cx="8208911" cy="4451734"/>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0346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500196">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「自から知識を構成する」学習観である構成主義の学びと創造的に学ぶ</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クリエイティブ・ラーニング）教育について事例を挙げ、全ての子供たちの可能性を引き出す個別最適な学びと共同的な学びの実現にためのオンライン学習に</a:t>
                      </a:r>
                      <a:r>
                        <a:rPr kumimoji="1" lang="ja-JP" altLang="en-US" sz="700">
                          <a:solidFill>
                            <a:schemeClr val="tx1"/>
                          </a:solidFill>
                          <a:latin typeface="+mn-ea"/>
                          <a:ea typeface="+mn-ea"/>
                        </a:rPr>
                        <a:t>おける教材開発について</a:t>
                      </a:r>
                      <a:r>
                        <a:rPr kumimoji="1" lang="ja-JP" altLang="en-US" sz="700" dirty="0">
                          <a:solidFill>
                            <a:schemeClr val="tx1"/>
                          </a:solidFill>
                          <a:latin typeface="+mn-ea"/>
                          <a:ea typeface="+mn-ea"/>
                        </a:rPr>
                        <a:t>理解する。</a:t>
                      </a:r>
                    </a:p>
                  </a:txBody>
                  <a:tcPr anchor="ctr">
                    <a:noFill/>
                  </a:tcPr>
                </a:tc>
                <a:extLst>
                  <a:ext uri="{0D108BD9-81ED-4DB2-BD59-A6C34878D82A}">
                    <a16:rowId xmlns:a16="http://schemas.microsoft.com/office/drawing/2014/main" val="4051336827"/>
                  </a:ext>
                </a:extLst>
              </a:tr>
              <a:tr h="420471">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幼児期に遊ぶ「折り紙」や身近にある「紙コップ」や「紙皿」などを使い，</a:t>
                      </a:r>
                      <a:r>
                        <a:rPr kumimoji="1" lang="ja-JP" altLang="en-US" sz="700" u="sng" dirty="0">
                          <a:solidFill>
                            <a:schemeClr val="tx1"/>
                          </a:solidFill>
                          <a:latin typeface="+mn-ea"/>
                          <a:ea typeface="+mn-ea"/>
                        </a:rPr>
                        <a:t>オンライン学習における動くおもちゃの教材を作る。</a:t>
                      </a:r>
                      <a:r>
                        <a:rPr kumimoji="1" lang="ja-JP" altLang="en-US" sz="700" dirty="0">
                          <a:solidFill>
                            <a:schemeClr val="tx1"/>
                          </a:solidFill>
                          <a:latin typeface="+mn-ea"/>
                          <a:ea typeface="+mn-ea"/>
                        </a:rPr>
                        <a:t>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p>
                  </a:txBody>
                  <a:tcPr anchor="ctr">
                    <a:noFill/>
                  </a:tcPr>
                </a:tc>
                <a:extLst>
                  <a:ext uri="{0D108BD9-81ED-4DB2-BD59-A6C34878D82A}">
                    <a16:rowId xmlns:a16="http://schemas.microsoft.com/office/drawing/2014/main" val="1982402243"/>
                  </a:ext>
                </a:extLst>
              </a:tr>
              <a:tr h="691450">
                <a:tc>
                  <a:txBody>
                    <a:bodyPr/>
                    <a:lstStyle/>
                    <a:p>
                      <a:r>
                        <a:rPr kumimoji="1" lang="ja-JP" altLang="en-US" sz="8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en-US" altLang="ja-JP" sz="700" b="0" dirty="0">
                          <a:solidFill>
                            <a:schemeClr val="tx1"/>
                          </a:solidFill>
                          <a:latin typeface="+mj-ea"/>
                          <a:ea typeface="+mj-ea"/>
                        </a:rPr>
                        <a:t>(1)</a:t>
                      </a:r>
                      <a:r>
                        <a:rPr kumimoji="1" lang="ja-JP" altLang="en-US" sz="700" b="0" dirty="0">
                          <a:solidFill>
                            <a:schemeClr val="tx1"/>
                          </a:solidFill>
                          <a:latin typeface="+mj-ea"/>
                          <a:ea typeface="+mj-ea"/>
                        </a:rPr>
                        <a:t>「動く紙おもちゃを創造的に学ぶ</a:t>
                      </a:r>
                      <a:r>
                        <a:rPr kumimoji="1" lang="en-US" altLang="ja-JP" sz="700" b="0" dirty="0">
                          <a:solidFill>
                            <a:schemeClr val="tx1"/>
                          </a:solidFill>
                          <a:latin typeface="+mj-ea"/>
                          <a:ea typeface="+mj-ea"/>
                        </a:rPr>
                        <a:t>(</a:t>
                      </a:r>
                      <a:r>
                        <a:rPr kumimoji="1" lang="ja-JP" altLang="en-US" sz="700" b="0" dirty="0">
                          <a:solidFill>
                            <a:schemeClr val="tx1"/>
                          </a:solidFill>
                          <a:latin typeface="+mj-ea"/>
                          <a:ea typeface="+mj-ea"/>
                        </a:rPr>
                        <a:t>クリエイティブ・ラーニング）教育について事例を挙げて説明できる。</a:t>
                      </a:r>
                    </a:p>
                    <a:p>
                      <a:r>
                        <a:rPr kumimoji="1" lang="en-US" altLang="ja-JP" sz="700" b="0" dirty="0">
                          <a:solidFill>
                            <a:schemeClr val="tx1"/>
                          </a:solidFill>
                          <a:latin typeface="+mj-ea"/>
                          <a:ea typeface="+mj-ea"/>
                        </a:rPr>
                        <a:t>(2)</a:t>
                      </a:r>
                      <a:r>
                        <a:rPr kumimoji="1" lang="ja-JP" altLang="en-US" sz="700" b="0" dirty="0">
                          <a:solidFill>
                            <a:schemeClr val="tx1"/>
                          </a:solidFill>
                          <a:latin typeface="+mj-ea"/>
                          <a:ea typeface="+mj-ea"/>
                        </a:rPr>
                        <a:t>全ての子供たちの可能性を引き出す個別最適な学びと共同的な学びの実現にための動く紙おもちゃのデジタルアーカイブの活用について事例を挙げて説明できる。</a:t>
                      </a:r>
                    </a:p>
                    <a:p>
                      <a:r>
                        <a:rPr kumimoji="1" lang="en-US" altLang="ja-JP" sz="700" b="0" dirty="0">
                          <a:solidFill>
                            <a:schemeClr val="tx1"/>
                          </a:solidFill>
                          <a:latin typeface="+mj-ea"/>
                          <a:ea typeface="+mj-ea"/>
                        </a:rPr>
                        <a:t>(3)</a:t>
                      </a:r>
                      <a:r>
                        <a:rPr kumimoji="1" lang="ja-JP" altLang="en-US" sz="700" b="0" dirty="0">
                          <a:solidFill>
                            <a:schemeClr val="tx1"/>
                          </a:solidFill>
                          <a:latin typeface="+mj-ea"/>
                          <a:ea typeface="+mj-ea"/>
                        </a:rPr>
                        <a:t>インストラクショナルデザインを生かした動く紙おもちゃデジタルアーカイブを設計できる。</a:t>
                      </a:r>
                    </a:p>
                    <a:p>
                      <a:r>
                        <a:rPr kumimoji="1" lang="en-US" altLang="ja-JP" sz="700" b="0" dirty="0">
                          <a:solidFill>
                            <a:schemeClr val="tx1"/>
                          </a:solidFill>
                          <a:latin typeface="+mj-ea"/>
                          <a:ea typeface="+mj-ea"/>
                        </a:rPr>
                        <a:t>(4)</a:t>
                      </a:r>
                      <a:r>
                        <a:rPr kumimoji="1" lang="ja-JP" altLang="en-US" sz="700" b="0" dirty="0">
                          <a:solidFill>
                            <a:schemeClr val="tx1"/>
                          </a:solidFill>
                          <a:latin typeface="+mj-ea"/>
                          <a:ea typeface="+mj-ea"/>
                        </a:rPr>
                        <a:t>動く紙おもちゃのデジタルアーカイブを活用した研修講座を設計できる。</a:t>
                      </a:r>
                    </a:p>
                    <a:p>
                      <a:r>
                        <a:rPr kumimoji="1" lang="en-US" altLang="ja-JP" sz="700" b="0" dirty="0">
                          <a:solidFill>
                            <a:schemeClr val="tx1"/>
                          </a:solidFill>
                          <a:latin typeface="+mj-ea"/>
                          <a:ea typeface="+mj-ea"/>
                        </a:rPr>
                        <a:t>(5)</a:t>
                      </a:r>
                      <a:r>
                        <a:rPr kumimoji="1" lang="ja-JP" altLang="en-US" sz="700" b="0" dirty="0">
                          <a:solidFill>
                            <a:schemeClr val="tx1"/>
                          </a:solidFill>
                          <a:latin typeface="+mj-ea"/>
                          <a:ea typeface="+mj-ea"/>
                        </a:rPr>
                        <a:t>動く紙おもちゃの制作のワークショップのデザインをすることができる。</a:t>
                      </a:r>
                    </a:p>
                  </a:txBody>
                  <a:tcPr anchor="ctr">
                    <a:noFill/>
                  </a:tcPr>
                </a:tc>
                <a:extLst>
                  <a:ext uri="{0D108BD9-81ED-4DB2-BD59-A6C34878D82A}">
                    <a16:rowId xmlns:a16="http://schemas.microsoft.com/office/drawing/2014/main" val="1744591619"/>
                  </a:ext>
                </a:extLst>
              </a:tr>
              <a:tr h="500196">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「自から知識を構成する」学習観である構成主義の学びと創造的に学ぶ</a:t>
                      </a:r>
                      <a:r>
                        <a:rPr kumimoji="1" lang="en-US" altLang="ja-JP" sz="700" dirty="0">
                          <a:latin typeface="+mn-ea"/>
                          <a:ea typeface="+mn-ea"/>
                        </a:rPr>
                        <a:t>(</a:t>
                      </a:r>
                      <a:r>
                        <a:rPr kumimoji="1" lang="ja-JP" altLang="en-US" sz="700" dirty="0">
                          <a:latin typeface="+mn-ea"/>
                          <a:ea typeface="+mn-ea"/>
                        </a:rPr>
                        <a:t>クリエイティブ・ラーニング）教育について事例を挙げて説明できる。</a:t>
                      </a:r>
                    </a:p>
                    <a:p>
                      <a:r>
                        <a:rPr kumimoji="1" lang="en-US" altLang="ja-JP" sz="700" dirty="0">
                          <a:latin typeface="+mn-ea"/>
                          <a:ea typeface="+mn-ea"/>
                        </a:rPr>
                        <a:t>(2)</a:t>
                      </a:r>
                      <a:r>
                        <a:rPr kumimoji="1" lang="ja-JP" altLang="en-US" sz="700" dirty="0">
                          <a:latin typeface="+mn-ea"/>
                          <a:ea typeface="+mn-ea"/>
                        </a:rPr>
                        <a:t>全ての子供たちの可能性を引き出す個別最適な学びと共同的な学びの実現にための教育リソースの活用について事例を挙げて説明できる。</a:t>
                      </a:r>
                    </a:p>
                    <a:p>
                      <a:r>
                        <a:rPr kumimoji="1" lang="en-US" altLang="ja-JP" sz="700" dirty="0">
                          <a:latin typeface="+mn-ea"/>
                          <a:ea typeface="+mn-ea"/>
                        </a:rPr>
                        <a:t>(3)</a:t>
                      </a:r>
                      <a:r>
                        <a:rPr kumimoji="1" lang="ja-JP" altLang="en-US" sz="700" dirty="0">
                          <a:latin typeface="+mn-ea"/>
                          <a:ea typeface="+mn-ea"/>
                        </a:rPr>
                        <a:t>インストラクショナルデザインを生かした教材を設計できる。</a:t>
                      </a:r>
                    </a:p>
                    <a:p>
                      <a:r>
                        <a:rPr kumimoji="1" lang="en-US" altLang="ja-JP" sz="700" dirty="0">
                          <a:latin typeface="+mn-ea"/>
                          <a:ea typeface="+mn-ea"/>
                        </a:rPr>
                        <a:t>(4)</a:t>
                      </a:r>
                      <a:r>
                        <a:rPr kumimoji="1" lang="ja-JP" altLang="en-US" sz="700" dirty="0">
                          <a:latin typeface="+mn-ea"/>
                          <a:ea typeface="+mn-ea"/>
                        </a:rPr>
                        <a:t>様々な教育リソースを活用した研修講座を設計できる。</a:t>
                      </a:r>
                    </a:p>
                    <a:p>
                      <a:r>
                        <a:rPr kumimoji="1" lang="en-US" altLang="ja-JP" sz="700" dirty="0">
                          <a:latin typeface="+mn-ea"/>
                          <a:ea typeface="+mn-ea"/>
                        </a:rPr>
                        <a:t>(5)</a:t>
                      </a:r>
                      <a:r>
                        <a:rPr kumimoji="1" lang="ja-JP" altLang="en-US" sz="700" dirty="0">
                          <a:latin typeface="+mn-ea"/>
                          <a:ea typeface="+mn-ea"/>
                        </a:rPr>
                        <a:t>研修の学習目標に沿ったワークショップのデザインをすることができる。</a:t>
                      </a:r>
                    </a:p>
                  </a:txBody>
                  <a:tcPr anchor="ctr">
                    <a:noFill/>
                  </a:tcPr>
                </a:tc>
                <a:extLst>
                  <a:ext uri="{0D108BD9-81ED-4DB2-BD59-A6C34878D82A}">
                    <a16:rowId xmlns:a16="http://schemas.microsoft.com/office/drawing/2014/main" val="2350661808"/>
                  </a:ext>
                </a:extLst>
              </a:tr>
              <a:tr h="771942">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1</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デジタル・アーカイブ化のための１６方向同時撮影法に関する基礎研究</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2</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水野氏“おもしろ紙おもちゃ”教室のオンライン学習での教材開発・教育方法について</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3</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オーサリングシステムを用いたデジタル・アーカイブ教材のプレゼンテーション</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4</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オンデマンドとオンライン学習を融合した授業設計</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5</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親子の共同作業の分析のための行動カテゴリー試案の研究</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6</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「動く紙おもちゃ作り」の親子の行動の撮影方法</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zh-TW" sz="700" dirty="0">
                          <a:solidFill>
                            <a:schemeClr val="tx1"/>
                          </a:solidFill>
                          <a:latin typeface="+mn-ea"/>
                          <a:ea typeface="+mn-ea"/>
                        </a:rPr>
                        <a:t>7</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「動く紙おもちゃ作り」の親子の共同作業の映像分析と行動のコード化</a:t>
                      </a:r>
                      <a:endParaRPr kumimoji="1" lang="zh-TW" altLang="en-US" sz="700" dirty="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323656">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endParaRPr kumimoji="1" lang="ja-JP" altLang="en-US" sz="700" dirty="0">
                        <a:solidFill>
                          <a:schemeClr val="tx1"/>
                        </a:solidFill>
                        <a:latin typeface="+mn-ea"/>
                        <a:ea typeface="+mn-ea"/>
                      </a:endParaRPr>
                    </a:p>
                  </a:txBody>
                  <a:tcPr anchor="ctr">
                    <a:noFill/>
                  </a:tcPr>
                </a:tc>
                <a:extLst>
                  <a:ext uri="{0D108BD9-81ED-4DB2-BD59-A6C34878D82A}">
                    <a16:rowId xmlns:a16="http://schemas.microsoft.com/office/drawing/2014/main" val="148549932"/>
                  </a:ext>
                </a:extLst>
              </a:tr>
              <a:tr h="737829">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27</a:t>
            </a:fld>
            <a:endParaRPr kumimoji="1" lang="ja-JP" altLang="en-US" dirty="0"/>
          </a:p>
        </p:txBody>
      </p:sp>
    </p:spTree>
    <p:extLst>
      <p:ext uri="{BB962C8B-B14F-4D97-AF65-F5344CB8AC3E}">
        <p14:creationId xmlns:p14="http://schemas.microsoft.com/office/powerpoint/2010/main" val="6919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0300" y="465765"/>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遊びと文化</a:t>
            </a:r>
            <a:r>
              <a:rPr lang="en-US" altLang="ja-JP" dirty="0">
                <a:latin typeface="メイリオ" panose="020B0604030504040204" pitchFamily="50" charset="-128"/>
                <a:ea typeface="メイリオ" panose="020B0604030504040204" pitchFamily="50" charset="-128"/>
              </a:rPr>
              <a:t>Ⅱ】</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562407524"/>
              </p:ext>
            </p:extLst>
          </p:nvPr>
        </p:nvGraphicFramePr>
        <p:xfrm>
          <a:off x="251520" y="980729"/>
          <a:ext cx="8208911" cy="4799198"/>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0346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500196">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「自から知識を構成する」学習観である構成主義の学びと創造的に学ぶ</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クリエイティブ・ラーニング）教育について事例を挙げ、全ての子供たちの可能性を引き出す個別最適な学びと共同的な学びの実現にためのオンライン学習に</a:t>
                      </a:r>
                      <a:r>
                        <a:rPr kumimoji="1" lang="ja-JP" altLang="en-US" sz="700">
                          <a:solidFill>
                            <a:schemeClr val="tx1"/>
                          </a:solidFill>
                          <a:latin typeface="+mn-ea"/>
                          <a:ea typeface="+mn-ea"/>
                        </a:rPr>
                        <a:t>おける教材開発について</a:t>
                      </a:r>
                      <a:r>
                        <a:rPr kumimoji="1" lang="ja-JP" altLang="en-US" sz="700" dirty="0">
                          <a:solidFill>
                            <a:schemeClr val="tx1"/>
                          </a:solidFill>
                          <a:latin typeface="+mn-ea"/>
                          <a:ea typeface="+mn-ea"/>
                        </a:rPr>
                        <a:t>理解する。</a:t>
                      </a:r>
                    </a:p>
                  </a:txBody>
                  <a:tcPr anchor="ctr">
                    <a:noFill/>
                  </a:tcPr>
                </a:tc>
                <a:extLst>
                  <a:ext uri="{0D108BD9-81ED-4DB2-BD59-A6C34878D82A}">
                    <a16:rowId xmlns:a16="http://schemas.microsoft.com/office/drawing/2014/main" val="4051336827"/>
                  </a:ext>
                </a:extLst>
              </a:tr>
              <a:tr h="420471">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幼児期に遊ぶ「折り紙」や身近にある「紙コップ」や「紙皿」などを使い，</a:t>
                      </a:r>
                      <a:r>
                        <a:rPr kumimoji="1" lang="ja-JP" altLang="en-US" sz="700" u="sng" dirty="0">
                          <a:solidFill>
                            <a:schemeClr val="tx1"/>
                          </a:solidFill>
                          <a:latin typeface="+mn-ea"/>
                          <a:ea typeface="+mn-ea"/>
                        </a:rPr>
                        <a:t>オンライン学習における動くおもちゃの教材を作る。</a:t>
                      </a:r>
                      <a:r>
                        <a:rPr kumimoji="1" lang="ja-JP" altLang="en-US" sz="700" dirty="0">
                          <a:solidFill>
                            <a:schemeClr val="tx1"/>
                          </a:solidFill>
                          <a:latin typeface="+mn-ea"/>
                          <a:ea typeface="+mn-ea"/>
                        </a:rPr>
                        <a:t>その過程を通して，幼児に身に付けさせる力を考え，それを指導するための方法を考案する。さらには幼児が安定した確かな作品ができるか等の視点を定め，幼児の学びのプロセスを評価し改善・指導できる力の深化を図る。</a:t>
                      </a:r>
                    </a:p>
                  </a:txBody>
                  <a:tcPr anchor="ctr">
                    <a:noFill/>
                  </a:tcPr>
                </a:tc>
                <a:extLst>
                  <a:ext uri="{0D108BD9-81ED-4DB2-BD59-A6C34878D82A}">
                    <a16:rowId xmlns:a16="http://schemas.microsoft.com/office/drawing/2014/main" val="1982402243"/>
                  </a:ext>
                </a:extLst>
              </a:tr>
              <a:tr h="691450">
                <a:tc>
                  <a:txBody>
                    <a:bodyPr/>
                    <a:lstStyle/>
                    <a:p>
                      <a:r>
                        <a:rPr kumimoji="1" lang="ja-JP" altLang="en-US" sz="8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en-US" altLang="ja-JP" sz="700" b="0" dirty="0">
                          <a:solidFill>
                            <a:schemeClr val="tx1"/>
                          </a:solidFill>
                          <a:latin typeface="+mj-ea"/>
                          <a:ea typeface="+mj-ea"/>
                        </a:rPr>
                        <a:t>(1)</a:t>
                      </a:r>
                      <a:r>
                        <a:rPr kumimoji="1" lang="ja-JP" altLang="en-US" sz="700" b="0" dirty="0">
                          <a:solidFill>
                            <a:schemeClr val="tx1"/>
                          </a:solidFill>
                          <a:latin typeface="+mj-ea"/>
                          <a:ea typeface="+mj-ea"/>
                        </a:rPr>
                        <a:t>「動く紙おもちゃを創造的に学ぶ</a:t>
                      </a:r>
                      <a:r>
                        <a:rPr kumimoji="1" lang="en-US" altLang="ja-JP" sz="700" b="0" dirty="0">
                          <a:solidFill>
                            <a:schemeClr val="tx1"/>
                          </a:solidFill>
                          <a:latin typeface="+mj-ea"/>
                          <a:ea typeface="+mj-ea"/>
                        </a:rPr>
                        <a:t>(</a:t>
                      </a:r>
                      <a:r>
                        <a:rPr kumimoji="1" lang="ja-JP" altLang="en-US" sz="700" b="0" dirty="0">
                          <a:solidFill>
                            <a:schemeClr val="tx1"/>
                          </a:solidFill>
                          <a:latin typeface="+mj-ea"/>
                          <a:ea typeface="+mj-ea"/>
                        </a:rPr>
                        <a:t>クリエイティブ・ラーニング）教育について事例を挙げて説明できる。</a:t>
                      </a:r>
                    </a:p>
                    <a:p>
                      <a:r>
                        <a:rPr kumimoji="1" lang="en-US" altLang="ja-JP" sz="700" b="0" dirty="0">
                          <a:solidFill>
                            <a:schemeClr val="tx1"/>
                          </a:solidFill>
                          <a:latin typeface="+mj-ea"/>
                          <a:ea typeface="+mj-ea"/>
                        </a:rPr>
                        <a:t>(2)</a:t>
                      </a:r>
                      <a:r>
                        <a:rPr kumimoji="1" lang="ja-JP" altLang="en-US" sz="700" b="0" dirty="0">
                          <a:solidFill>
                            <a:schemeClr val="tx1"/>
                          </a:solidFill>
                          <a:latin typeface="+mj-ea"/>
                          <a:ea typeface="+mj-ea"/>
                        </a:rPr>
                        <a:t>全ての子供たちの可能性を引き出す個別最適な学びと共同的な学びの実現にための動く紙おもちゃのデジタルアーカイブの活用について事例を挙げて説明できる。</a:t>
                      </a:r>
                    </a:p>
                    <a:p>
                      <a:r>
                        <a:rPr kumimoji="1" lang="en-US" altLang="ja-JP" sz="700" b="0" dirty="0">
                          <a:solidFill>
                            <a:schemeClr val="tx1"/>
                          </a:solidFill>
                          <a:latin typeface="+mj-ea"/>
                          <a:ea typeface="+mj-ea"/>
                        </a:rPr>
                        <a:t>(3)</a:t>
                      </a:r>
                      <a:r>
                        <a:rPr kumimoji="1" lang="ja-JP" altLang="en-US" sz="700" b="0" dirty="0">
                          <a:solidFill>
                            <a:schemeClr val="tx1"/>
                          </a:solidFill>
                          <a:latin typeface="+mj-ea"/>
                          <a:ea typeface="+mj-ea"/>
                        </a:rPr>
                        <a:t>インストラクショナルデザインを生かした動く紙おもちゃデジタルアーカイブを設計できる。</a:t>
                      </a:r>
                    </a:p>
                    <a:p>
                      <a:r>
                        <a:rPr kumimoji="1" lang="en-US" altLang="ja-JP" sz="700" b="0" dirty="0">
                          <a:solidFill>
                            <a:schemeClr val="tx1"/>
                          </a:solidFill>
                          <a:latin typeface="+mj-ea"/>
                          <a:ea typeface="+mj-ea"/>
                        </a:rPr>
                        <a:t>(4)</a:t>
                      </a:r>
                      <a:r>
                        <a:rPr kumimoji="1" lang="ja-JP" altLang="en-US" sz="700" b="0" dirty="0">
                          <a:solidFill>
                            <a:schemeClr val="tx1"/>
                          </a:solidFill>
                          <a:latin typeface="+mj-ea"/>
                          <a:ea typeface="+mj-ea"/>
                        </a:rPr>
                        <a:t>動く紙おもちゃのデジタルアーカイブを活用した研修講座を設計できる。</a:t>
                      </a:r>
                    </a:p>
                    <a:p>
                      <a:r>
                        <a:rPr kumimoji="1" lang="en-US" altLang="ja-JP" sz="700" b="0" dirty="0">
                          <a:solidFill>
                            <a:schemeClr val="tx1"/>
                          </a:solidFill>
                          <a:latin typeface="+mj-ea"/>
                          <a:ea typeface="+mj-ea"/>
                        </a:rPr>
                        <a:t>(5)</a:t>
                      </a:r>
                      <a:r>
                        <a:rPr kumimoji="1" lang="ja-JP" altLang="en-US" sz="700" b="0" dirty="0">
                          <a:solidFill>
                            <a:schemeClr val="tx1"/>
                          </a:solidFill>
                          <a:latin typeface="+mj-ea"/>
                          <a:ea typeface="+mj-ea"/>
                        </a:rPr>
                        <a:t>動く紙おもちゃの制作のワークショップのデザインをすることができる。</a:t>
                      </a:r>
                    </a:p>
                  </a:txBody>
                  <a:tcPr anchor="ctr">
                    <a:noFill/>
                  </a:tcPr>
                </a:tc>
                <a:extLst>
                  <a:ext uri="{0D108BD9-81ED-4DB2-BD59-A6C34878D82A}">
                    <a16:rowId xmlns:a16="http://schemas.microsoft.com/office/drawing/2014/main" val="1744591619"/>
                  </a:ext>
                </a:extLst>
              </a:tr>
              <a:tr h="500196">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「自から知識を構成する」学習観である構成主義の学びと創造的に学ぶ</a:t>
                      </a:r>
                      <a:r>
                        <a:rPr kumimoji="1" lang="en-US" altLang="ja-JP" sz="700" dirty="0">
                          <a:latin typeface="+mn-ea"/>
                          <a:ea typeface="+mn-ea"/>
                        </a:rPr>
                        <a:t>(</a:t>
                      </a:r>
                      <a:r>
                        <a:rPr kumimoji="1" lang="ja-JP" altLang="en-US" sz="700" dirty="0">
                          <a:latin typeface="+mn-ea"/>
                          <a:ea typeface="+mn-ea"/>
                        </a:rPr>
                        <a:t>クリエイティブ・ラーニング）教育について事例を挙げて説明できる。</a:t>
                      </a:r>
                    </a:p>
                    <a:p>
                      <a:r>
                        <a:rPr kumimoji="1" lang="en-US" altLang="ja-JP" sz="700" dirty="0">
                          <a:latin typeface="+mn-ea"/>
                          <a:ea typeface="+mn-ea"/>
                        </a:rPr>
                        <a:t>(2)</a:t>
                      </a:r>
                      <a:r>
                        <a:rPr kumimoji="1" lang="ja-JP" altLang="en-US" sz="700" dirty="0">
                          <a:latin typeface="+mn-ea"/>
                          <a:ea typeface="+mn-ea"/>
                        </a:rPr>
                        <a:t>全ての子供たちの可能性を引き出す個別最適な学びと共同的な学びの実現にための教育リソースの活用について事例を挙げて説明できる。</a:t>
                      </a:r>
                    </a:p>
                    <a:p>
                      <a:r>
                        <a:rPr kumimoji="1" lang="en-US" altLang="ja-JP" sz="700" dirty="0">
                          <a:latin typeface="+mn-ea"/>
                          <a:ea typeface="+mn-ea"/>
                        </a:rPr>
                        <a:t>(3)</a:t>
                      </a:r>
                      <a:r>
                        <a:rPr kumimoji="1" lang="ja-JP" altLang="en-US" sz="700" dirty="0">
                          <a:latin typeface="+mn-ea"/>
                          <a:ea typeface="+mn-ea"/>
                        </a:rPr>
                        <a:t>インストラクショナルデザインを生かした教材を設計できる。</a:t>
                      </a:r>
                    </a:p>
                    <a:p>
                      <a:r>
                        <a:rPr kumimoji="1" lang="en-US" altLang="ja-JP" sz="700" dirty="0">
                          <a:latin typeface="+mn-ea"/>
                          <a:ea typeface="+mn-ea"/>
                        </a:rPr>
                        <a:t>(4)</a:t>
                      </a:r>
                      <a:r>
                        <a:rPr kumimoji="1" lang="ja-JP" altLang="en-US" sz="700" dirty="0">
                          <a:latin typeface="+mn-ea"/>
                          <a:ea typeface="+mn-ea"/>
                        </a:rPr>
                        <a:t>様々な教育リソースを活用した研修講座を設計できる。</a:t>
                      </a:r>
                    </a:p>
                    <a:p>
                      <a:r>
                        <a:rPr kumimoji="1" lang="en-US" altLang="ja-JP" sz="700" dirty="0">
                          <a:latin typeface="+mn-ea"/>
                          <a:ea typeface="+mn-ea"/>
                        </a:rPr>
                        <a:t>(5)</a:t>
                      </a:r>
                      <a:r>
                        <a:rPr kumimoji="1" lang="ja-JP" altLang="en-US" sz="700" dirty="0">
                          <a:latin typeface="+mn-ea"/>
                          <a:ea typeface="+mn-ea"/>
                        </a:rPr>
                        <a:t>研修の学習目標に沿ったワークショップのデザインをすることができる。</a:t>
                      </a:r>
                      <a:endParaRPr kumimoji="1" lang="en-US" altLang="ja-JP" sz="700" dirty="0">
                        <a:latin typeface="+mn-ea"/>
                        <a:ea typeface="+mn-ea"/>
                      </a:endParaRPr>
                    </a:p>
                  </a:txBody>
                  <a:tcPr anchor="ctr">
                    <a:noFill/>
                  </a:tcPr>
                </a:tc>
                <a:extLst>
                  <a:ext uri="{0D108BD9-81ED-4DB2-BD59-A6C34878D82A}">
                    <a16:rowId xmlns:a16="http://schemas.microsoft.com/office/drawing/2014/main" val="2350661808"/>
                  </a:ext>
                </a:extLst>
              </a:tr>
              <a:tr h="915958">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1</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　行動カテゴリーの相互の関連表（クロス）の作成と親子の関係の比較分析</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2</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行動分析から見た親子関係のパターン化の検討</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3</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教育実践資料の長期保存と行動分析に必要なデジタル・アーカイブの構成</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4</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プレゼンテーションと親子の関係の行動分析法の研究</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5</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共同作業における学習者間の相互関係の行動カテゴリー試案</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6</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デジタル・アーカイブのための映像記録のサンプリング処理</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7</a:t>
                      </a:r>
                      <a:r>
                        <a:rPr kumimoji="1" lang="zh-TW" altLang="en-US" sz="700" dirty="0">
                          <a:solidFill>
                            <a:schemeClr val="tx1"/>
                          </a:solidFill>
                          <a:latin typeface="+mn-ea"/>
                          <a:ea typeface="+mn-ea"/>
                        </a:rPr>
                        <a:t>講　</a:t>
                      </a:r>
                      <a:r>
                        <a:rPr kumimoji="1" lang="ja-JP" altLang="en-US" sz="700" dirty="0">
                          <a:solidFill>
                            <a:schemeClr val="tx1"/>
                          </a:solidFill>
                          <a:latin typeface="+mn-ea"/>
                          <a:ea typeface="+mn-ea"/>
                        </a:rPr>
                        <a:t>教育実践における理論と実践の融合を目的とした学生の指導育成</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8</a:t>
                      </a:r>
                      <a:r>
                        <a:rPr kumimoji="1" lang="ja-JP" altLang="en-US" sz="700" dirty="0">
                          <a:solidFill>
                            <a:schemeClr val="tx1"/>
                          </a:solidFill>
                          <a:latin typeface="+mn-ea"/>
                          <a:ea typeface="+mn-ea"/>
                        </a:rPr>
                        <a:t>講　動く紙おもちゃのワークショップの企画作成</a:t>
                      </a:r>
                      <a:endParaRPr kumimoji="1" lang="zh-TW" altLang="en-US" sz="700" dirty="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576064">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endParaRPr kumimoji="1" lang="ja-JP" altLang="en-US" sz="700" dirty="0">
                        <a:solidFill>
                          <a:schemeClr val="tx1"/>
                        </a:solidFill>
                        <a:latin typeface="+mn-ea"/>
                        <a:ea typeface="+mn-ea"/>
                      </a:endParaRPr>
                    </a:p>
                  </a:txBody>
                  <a:tcPr anchor="ctr">
                    <a:noFill/>
                  </a:tcPr>
                </a:tc>
                <a:extLst>
                  <a:ext uri="{0D108BD9-81ED-4DB2-BD59-A6C34878D82A}">
                    <a16:rowId xmlns:a16="http://schemas.microsoft.com/office/drawing/2014/main" val="148549932"/>
                  </a:ext>
                </a:extLst>
              </a:tr>
              <a:tr h="737829">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28</a:t>
            </a:fld>
            <a:endParaRPr kumimoji="1" lang="ja-JP" altLang="en-US" dirty="0"/>
          </a:p>
        </p:txBody>
      </p:sp>
    </p:spTree>
    <p:extLst>
      <p:ext uri="{BB962C8B-B14F-4D97-AF65-F5344CB8AC3E}">
        <p14:creationId xmlns:p14="http://schemas.microsoft.com/office/powerpoint/2010/main" val="148571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097" y="443336"/>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保育内容</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表現）</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070151164"/>
              </p:ext>
            </p:extLst>
          </p:nvPr>
        </p:nvGraphicFramePr>
        <p:xfrm>
          <a:off x="251520" y="980728"/>
          <a:ext cx="8208911" cy="5532269"/>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60040">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360040">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・子どもの日々の表現を捉え、共感し育む幼稚園教育要領領域「表現」の考えを理解し、「子どもの表現」の基本的な考えを応用しより専門的に理解を深める。</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・「自から知識を構成する」学習観である構成主義の学びと創造的に学ぶ</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クリエイティブ・ラーニング）教育を考える。</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・日本</a:t>
                      </a:r>
                      <a:r>
                        <a:rPr kumimoji="1" lang="ja-JP" altLang="en-US" sz="700">
                          <a:solidFill>
                            <a:schemeClr val="tx1"/>
                          </a:solidFill>
                          <a:latin typeface="+mn-ea"/>
                          <a:ea typeface="+mn-ea"/>
                        </a:rPr>
                        <a:t>における様々な表現</a:t>
                      </a:r>
                      <a:r>
                        <a:rPr kumimoji="1" lang="ja-JP" altLang="en-US" sz="700" dirty="0">
                          <a:solidFill>
                            <a:schemeClr val="tx1"/>
                          </a:solidFill>
                          <a:latin typeface="+mn-ea"/>
                          <a:ea typeface="+mn-ea"/>
                        </a:rPr>
                        <a:t>活動や諸外国の表現活動を紹介し、表現活動の重要性について認識する。</a:t>
                      </a:r>
                    </a:p>
                  </a:txBody>
                  <a:tcPr anchor="ctr">
                    <a:noFill/>
                  </a:tcPr>
                </a:tc>
                <a:extLst>
                  <a:ext uri="{0D108BD9-81ED-4DB2-BD59-A6C34878D82A}">
                    <a16:rowId xmlns:a16="http://schemas.microsoft.com/office/drawing/2014/main" val="4051336827"/>
                  </a:ext>
                </a:extLst>
              </a:tr>
              <a:tr h="360040">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・山形の東根長瀞小学校の「想画教育」についての研究を行う。</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・「レッジョ・エミリア・アプローチ」における子どもの表現力やコミュニケーション能力、探究心、考える力の養成研究を行う。（クリエイティブ・ラーニング）</a:t>
                      </a:r>
                    </a:p>
                    <a:p>
                      <a:r>
                        <a:rPr kumimoji="1" lang="ja-JP" altLang="en-US" sz="700" dirty="0">
                          <a:solidFill>
                            <a:schemeClr val="tx1"/>
                          </a:solidFill>
                          <a:latin typeface="+mn-ea"/>
                          <a:ea typeface="+mn-ea"/>
                        </a:rPr>
                        <a:t>・子どもによる紙芝居の創作</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クリエイティブ・ラーニング）を実現する。</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・紙芝居の創作と表現方法を研究する。</a:t>
                      </a:r>
                      <a:endParaRPr kumimoji="1" lang="en-US" altLang="ja-JP" sz="700" dirty="0">
                        <a:solidFill>
                          <a:schemeClr val="tx1"/>
                        </a:solidFill>
                        <a:latin typeface="+mn-ea"/>
                        <a:ea typeface="+mn-ea"/>
                      </a:endParaRPr>
                    </a:p>
                  </a:txBody>
                  <a:tcPr anchor="ctr">
                    <a:noFill/>
                  </a:tcPr>
                </a:tc>
                <a:extLst>
                  <a:ext uri="{0D108BD9-81ED-4DB2-BD59-A6C34878D82A}">
                    <a16:rowId xmlns:a16="http://schemas.microsoft.com/office/drawing/2014/main" val="1982402243"/>
                  </a:ext>
                </a:extLst>
              </a:tr>
              <a:tr h="648072">
                <a:tc>
                  <a:txBody>
                    <a:bodyPr/>
                    <a:lstStyle/>
                    <a:p>
                      <a:r>
                        <a:rPr kumimoji="1" lang="ja-JP" altLang="en-US" sz="8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en-US" altLang="ja-JP" sz="700" b="0" dirty="0">
                          <a:solidFill>
                            <a:schemeClr val="tx1"/>
                          </a:solidFill>
                          <a:latin typeface="+mj-ea"/>
                          <a:ea typeface="+mj-ea"/>
                        </a:rPr>
                        <a:t>(1)</a:t>
                      </a:r>
                      <a:r>
                        <a:rPr kumimoji="1" lang="zh-CN" altLang="en-US" sz="700" b="0" dirty="0">
                          <a:solidFill>
                            <a:schemeClr val="tx1"/>
                          </a:solidFill>
                          <a:latin typeface="ＭＳ Ｐゴシック" panose="020B0600070205080204" pitchFamily="50" charset="-128"/>
                          <a:ea typeface="ＭＳ Ｐゴシック" panose="020B0600070205080204" pitchFamily="50" charset="-128"/>
                        </a:rPr>
                        <a:t>「想画教育」</a:t>
                      </a:r>
                      <a:r>
                        <a:rPr kumimoji="1" lang="ja-JP" altLang="en-US" sz="700" b="0" dirty="0">
                          <a:solidFill>
                            <a:schemeClr val="tx1"/>
                          </a:solidFill>
                          <a:latin typeface="+mj-ea"/>
                          <a:ea typeface="+mj-ea"/>
                        </a:rPr>
                        <a:t>について実践例を挙げて説明できる。</a:t>
                      </a:r>
                      <a:endParaRPr kumimoji="1" lang="en-US" altLang="ja-JP" sz="700" b="0" dirty="0">
                        <a:solidFill>
                          <a:schemeClr val="tx1"/>
                        </a:solidFill>
                        <a:latin typeface="+mj-ea"/>
                        <a:ea typeface="+mj-ea"/>
                      </a:endParaRPr>
                    </a:p>
                    <a:p>
                      <a:r>
                        <a:rPr kumimoji="1" lang="en-US" altLang="ja-JP" sz="700" b="0" dirty="0">
                          <a:solidFill>
                            <a:schemeClr val="tx1"/>
                          </a:solidFill>
                          <a:latin typeface="+mj-ea"/>
                          <a:ea typeface="+mj-ea"/>
                        </a:rPr>
                        <a:t>(2)</a:t>
                      </a:r>
                      <a:r>
                        <a:rPr kumimoji="1" lang="ja-JP" altLang="en-US" sz="700" b="0" dirty="0">
                          <a:solidFill>
                            <a:schemeClr val="tx1"/>
                          </a:solidFill>
                          <a:latin typeface="+mj-ea"/>
                          <a:ea typeface="+mj-ea"/>
                        </a:rPr>
                        <a:t>「レッジョ・エミリア・アプローチ」における子どもの表現力やコミュニケーション能力、探究心、考える力の養成を具体的な事例を挙げて説明できる。</a:t>
                      </a:r>
                      <a:endParaRPr kumimoji="1" lang="en-US" altLang="ja-JP" sz="700" b="0" dirty="0">
                        <a:solidFill>
                          <a:schemeClr val="tx1"/>
                        </a:solidFill>
                        <a:latin typeface="+mj-ea"/>
                        <a:ea typeface="+mj-ea"/>
                      </a:endParaRPr>
                    </a:p>
                    <a:p>
                      <a:r>
                        <a:rPr kumimoji="1" lang="en-US" altLang="ja-JP" sz="700" b="0" dirty="0">
                          <a:solidFill>
                            <a:schemeClr val="tx1"/>
                          </a:solidFill>
                          <a:latin typeface="+mj-ea"/>
                          <a:ea typeface="+mj-ea"/>
                        </a:rPr>
                        <a:t>(3)</a:t>
                      </a:r>
                      <a:r>
                        <a:rPr kumimoji="1" lang="ja-JP" altLang="en-US" sz="700" b="0" dirty="0">
                          <a:solidFill>
                            <a:schemeClr val="tx1"/>
                          </a:solidFill>
                          <a:latin typeface="+mj-ea"/>
                          <a:ea typeface="+mj-ea"/>
                        </a:rPr>
                        <a:t>表現方法を考えながら紙芝居を創作できる。</a:t>
                      </a:r>
                      <a:endParaRPr kumimoji="1" lang="en-US" altLang="ja-JP" sz="700" b="0" dirty="0">
                        <a:solidFill>
                          <a:schemeClr val="tx1"/>
                        </a:solidFill>
                        <a:latin typeface="+mj-ea"/>
                        <a:ea typeface="+mj-ea"/>
                      </a:endParaRPr>
                    </a:p>
                    <a:p>
                      <a:r>
                        <a:rPr kumimoji="1" lang="en-US" altLang="ja-JP" sz="700" b="0" dirty="0">
                          <a:solidFill>
                            <a:schemeClr val="tx1"/>
                          </a:solidFill>
                          <a:latin typeface="+mj-ea"/>
                          <a:ea typeface="+mj-ea"/>
                        </a:rPr>
                        <a:t>(4)</a:t>
                      </a:r>
                      <a:r>
                        <a:rPr kumimoji="1" lang="ja-JP" altLang="en-US" sz="700" b="0" dirty="0">
                          <a:solidFill>
                            <a:schemeClr val="tx1"/>
                          </a:solidFill>
                          <a:latin typeface="+mj-ea"/>
                          <a:ea typeface="+mj-ea"/>
                        </a:rPr>
                        <a:t>子どもの紙芝居の創作授業をデザインできる。</a:t>
                      </a:r>
                      <a:endParaRPr kumimoji="1" lang="en-US" altLang="ja-JP" sz="700" b="0" dirty="0">
                        <a:solidFill>
                          <a:schemeClr val="tx1"/>
                        </a:solidFill>
                        <a:latin typeface="+mj-ea"/>
                        <a:ea typeface="+mj-ea"/>
                      </a:endParaRPr>
                    </a:p>
                    <a:p>
                      <a:r>
                        <a:rPr kumimoji="1" lang="en-US" altLang="ja-JP" sz="700" b="0" dirty="0">
                          <a:solidFill>
                            <a:schemeClr val="tx1"/>
                          </a:solidFill>
                          <a:latin typeface="+mj-ea"/>
                          <a:ea typeface="+mj-ea"/>
                        </a:rPr>
                        <a:t>(5)</a:t>
                      </a:r>
                      <a:r>
                        <a:rPr kumimoji="1" lang="ja-JP" altLang="en-US" sz="700" b="0" dirty="0">
                          <a:solidFill>
                            <a:schemeClr val="tx1"/>
                          </a:solidFill>
                          <a:latin typeface="+mj-ea"/>
                          <a:ea typeface="+mj-ea"/>
                        </a:rPr>
                        <a:t>子どもの紙芝居のデジタルアーカイブを行うことができる。</a:t>
                      </a:r>
                    </a:p>
                  </a:txBody>
                  <a:tcPr anchor="ctr">
                    <a:noFill/>
                  </a:tcPr>
                </a:tc>
                <a:extLst>
                  <a:ext uri="{0D108BD9-81ED-4DB2-BD59-A6C34878D82A}">
                    <a16:rowId xmlns:a16="http://schemas.microsoft.com/office/drawing/2014/main" val="1744591619"/>
                  </a:ext>
                </a:extLst>
              </a:tr>
              <a:tr h="576064">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solidFill>
                            <a:schemeClr val="tx1"/>
                          </a:solidFill>
                          <a:latin typeface="+mn-ea"/>
                          <a:ea typeface="+mn-ea"/>
                        </a:rPr>
                        <a:t>(1)</a:t>
                      </a:r>
                      <a:r>
                        <a:rPr kumimoji="1" lang="ja-JP" altLang="en-US" sz="700" dirty="0">
                          <a:solidFill>
                            <a:schemeClr val="tx1"/>
                          </a:solidFill>
                          <a:latin typeface="+mn-ea"/>
                          <a:ea typeface="+mn-ea"/>
                        </a:rPr>
                        <a:t>「自から知識を構成する」学習観である構成主義の学びと創造的に学ぶ</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クリエイティブ・ラーニング）教育について事例を挙げて説明できる。</a:t>
                      </a:r>
                    </a:p>
                    <a:p>
                      <a:r>
                        <a:rPr kumimoji="1" lang="en-US" altLang="ja-JP" sz="700" dirty="0">
                          <a:solidFill>
                            <a:schemeClr val="tx1"/>
                          </a:solidFill>
                          <a:latin typeface="+mn-ea"/>
                          <a:ea typeface="+mn-ea"/>
                        </a:rPr>
                        <a:t>(2)</a:t>
                      </a:r>
                      <a:r>
                        <a:rPr kumimoji="1" lang="ja-JP" altLang="en-US" sz="700" dirty="0">
                          <a:solidFill>
                            <a:schemeClr val="tx1"/>
                          </a:solidFill>
                          <a:latin typeface="+mn-ea"/>
                          <a:ea typeface="+mn-ea"/>
                        </a:rPr>
                        <a:t>全ての子供たちの可能性を引き出す個別最適な学びと共同的な学びの実現にための教育リソースの活用について事例を挙げて説明できる。</a:t>
                      </a:r>
                    </a:p>
                    <a:p>
                      <a:r>
                        <a:rPr kumimoji="1" lang="en-US" altLang="ja-JP" sz="700" dirty="0">
                          <a:solidFill>
                            <a:schemeClr val="tx1"/>
                          </a:solidFill>
                          <a:latin typeface="+mn-ea"/>
                          <a:ea typeface="+mn-ea"/>
                        </a:rPr>
                        <a:t>(3)</a:t>
                      </a:r>
                      <a:r>
                        <a:rPr kumimoji="1" lang="ja-JP" altLang="en-US" sz="700" dirty="0">
                          <a:solidFill>
                            <a:schemeClr val="tx1"/>
                          </a:solidFill>
                          <a:latin typeface="+mn-ea"/>
                          <a:ea typeface="+mn-ea"/>
                        </a:rPr>
                        <a:t>インストラクショナルデザインを生かした教材を設計できる。</a:t>
                      </a:r>
                    </a:p>
                    <a:p>
                      <a:r>
                        <a:rPr kumimoji="1" lang="en-US" altLang="ja-JP" sz="700" dirty="0">
                          <a:solidFill>
                            <a:schemeClr val="tx1"/>
                          </a:solidFill>
                          <a:latin typeface="+mn-ea"/>
                          <a:ea typeface="+mn-ea"/>
                        </a:rPr>
                        <a:t>(4)</a:t>
                      </a:r>
                      <a:r>
                        <a:rPr kumimoji="1" lang="ja-JP" altLang="en-US" sz="700" dirty="0">
                          <a:solidFill>
                            <a:schemeClr val="tx1"/>
                          </a:solidFill>
                          <a:latin typeface="+mn-ea"/>
                          <a:ea typeface="+mn-ea"/>
                        </a:rPr>
                        <a:t>様々な教育リソースを活用した研修講座を設計できる。</a:t>
                      </a:r>
                    </a:p>
                    <a:p>
                      <a:r>
                        <a:rPr kumimoji="1" lang="en-US" altLang="ja-JP" sz="700" dirty="0">
                          <a:solidFill>
                            <a:schemeClr val="tx1"/>
                          </a:solidFill>
                          <a:latin typeface="+mn-ea"/>
                          <a:ea typeface="+mn-ea"/>
                        </a:rPr>
                        <a:t>(5)</a:t>
                      </a:r>
                      <a:r>
                        <a:rPr kumimoji="1" lang="ja-JP" altLang="en-US" sz="700" dirty="0">
                          <a:solidFill>
                            <a:schemeClr val="tx1"/>
                          </a:solidFill>
                          <a:latin typeface="+mn-ea"/>
                          <a:ea typeface="+mn-ea"/>
                        </a:rPr>
                        <a:t>研修の学習目標に沿ったワークショップのデザインをすることができる。</a:t>
                      </a:r>
                    </a:p>
                  </a:txBody>
                  <a:tcPr anchor="ctr">
                    <a:noFill/>
                  </a:tcPr>
                </a:tc>
                <a:extLst>
                  <a:ext uri="{0D108BD9-81ED-4DB2-BD59-A6C34878D82A}">
                    <a16:rowId xmlns:a16="http://schemas.microsoft.com/office/drawing/2014/main" val="2350661808"/>
                  </a:ext>
                </a:extLst>
              </a:tr>
              <a:tr h="1305272">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a:t>
                      </a:r>
                      <a:r>
                        <a:rPr kumimoji="1" lang="ja-JP" altLang="en-US" sz="700" dirty="0">
                          <a:solidFill>
                            <a:schemeClr val="tx1"/>
                          </a:solidFill>
                          <a:latin typeface="+mn-ea"/>
                          <a:ea typeface="+mn-ea"/>
                        </a:rPr>
                        <a:t>講　子どもの日々の表現を捉え、共感し育む幼稚園教育要領領域「表現」を考える</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2</a:t>
                      </a:r>
                      <a:r>
                        <a:rPr kumimoji="1" lang="ja-JP" altLang="en-US" sz="700" dirty="0">
                          <a:solidFill>
                            <a:schemeClr val="tx1"/>
                          </a:solidFill>
                          <a:latin typeface="+mn-ea"/>
                          <a:ea typeface="+mn-ea"/>
                        </a:rPr>
                        <a:t>講　山形の東根長瀞小学校の「想画教育」を考える</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3</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「レッジョ・エミリア・アプローチ」と子どもの表現を考える</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4</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紙芝居の創作教育を考える</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5</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10</a:t>
                      </a:r>
                      <a:r>
                        <a:rPr kumimoji="1" lang="ja-JP" altLang="en-US" sz="700" dirty="0">
                          <a:solidFill>
                            <a:schemeClr val="tx1"/>
                          </a:solidFill>
                          <a:latin typeface="+mn-ea"/>
                          <a:ea typeface="+mn-ea"/>
                        </a:rPr>
                        <a:t>講　紙芝居を創作する</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11</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紙芝居による表現方法について考える</a:t>
                      </a:r>
                      <a:endParaRPr kumimoji="1" lang="zh-TW" altLang="en-US"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12</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子どもによる紙芝居の創作</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クリエイティブ・ラーニング）の基本</a:t>
                      </a:r>
                      <a:endParaRPr kumimoji="1" lang="en-US" altLang="zh-TW"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13</a:t>
                      </a:r>
                      <a:r>
                        <a:rPr kumimoji="1" lang="ja-JP" altLang="en-US" sz="700" dirty="0">
                          <a:solidFill>
                            <a:schemeClr val="tx1"/>
                          </a:solidFill>
                          <a:latin typeface="+mn-ea"/>
                          <a:ea typeface="+mn-ea"/>
                        </a:rPr>
                        <a:t>講　子どもによる紙芝居の創作</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クリエイティブ・ラーニング）の設計</a:t>
                      </a:r>
                      <a:r>
                        <a:rPr kumimoji="1" lang="en-US" altLang="ja-JP" sz="700" dirty="0">
                          <a:solidFill>
                            <a:schemeClr val="tx1"/>
                          </a:solidFill>
                          <a:latin typeface="+mn-ea"/>
                          <a:ea typeface="+mn-ea"/>
                        </a:rPr>
                        <a:t>(Ⅰ</a:t>
                      </a:r>
                      <a:r>
                        <a:rPr kumimoji="1" lang="ja-JP" altLang="en-US" sz="700" dirty="0">
                          <a:solidFill>
                            <a:schemeClr val="tx1"/>
                          </a:solidFill>
                          <a:latin typeface="+mn-ea"/>
                          <a:ea typeface="+mn-ea"/>
                        </a:rPr>
                        <a:t>）</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14</a:t>
                      </a:r>
                      <a:r>
                        <a:rPr kumimoji="1" lang="ja-JP" altLang="en-US" sz="700" dirty="0">
                          <a:solidFill>
                            <a:schemeClr val="tx1"/>
                          </a:solidFill>
                          <a:latin typeface="+mn-ea"/>
                          <a:ea typeface="+mn-ea"/>
                        </a:rPr>
                        <a:t>講　子どもによる紙芝居の創作</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クリエイティブ・ラーニング）の設計</a:t>
                      </a:r>
                      <a:r>
                        <a:rPr kumimoji="1" lang="en-US" altLang="ja-JP" sz="700" dirty="0">
                          <a:solidFill>
                            <a:schemeClr val="tx1"/>
                          </a:solidFill>
                          <a:latin typeface="+mn-ea"/>
                          <a:ea typeface="+mn-ea"/>
                        </a:rPr>
                        <a:t>(Ⅱ</a:t>
                      </a:r>
                      <a:r>
                        <a:rPr kumimoji="1" lang="ja-JP" altLang="en-US" sz="700" dirty="0">
                          <a:solidFill>
                            <a:schemeClr val="tx1"/>
                          </a:solidFill>
                          <a:latin typeface="+mn-ea"/>
                          <a:ea typeface="+mn-ea"/>
                        </a:rPr>
                        <a:t>）</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15</a:t>
                      </a:r>
                      <a:r>
                        <a:rPr kumimoji="1" lang="ja-JP" altLang="en-US" sz="700" dirty="0">
                          <a:solidFill>
                            <a:schemeClr val="tx1"/>
                          </a:solidFill>
                          <a:latin typeface="+mn-ea"/>
                          <a:ea typeface="+mn-ea"/>
                        </a:rPr>
                        <a:t>講　子どもによる紙芝居の創作</a:t>
                      </a:r>
                      <a:r>
                        <a:rPr kumimoji="1" lang="en-US" altLang="ja-JP" sz="700" dirty="0">
                          <a:solidFill>
                            <a:schemeClr val="tx1"/>
                          </a:solidFill>
                          <a:latin typeface="+mn-ea"/>
                          <a:ea typeface="+mn-ea"/>
                        </a:rPr>
                        <a:t>(</a:t>
                      </a:r>
                      <a:r>
                        <a:rPr kumimoji="1" lang="ja-JP" altLang="en-US" sz="700" dirty="0">
                          <a:solidFill>
                            <a:schemeClr val="tx1"/>
                          </a:solidFill>
                          <a:latin typeface="+mn-ea"/>
                          <a:ea typeface="+mn-ea"/>
                        </a:rPr>
                        <a:t>クリエイティブ・ラーニング）の評価</a:t>
                      </a:r>
                      <a:endParaRPr kumimoji="1" lang="zh-TW" altLang="en-US" sz="700" dirty="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789032">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a:t>
                      </a:r>
                      <a:r>
                        <a:rPr kumimoji="1" lang="ja-JP" altLang="en-US" sz="700" dirty="0">
                          <a:solidFill>
                            <a:schemeClr val="tx1"/>
                          </a:solidFill>
                          <a:latin typeface="+mn-ea"/>
                          <a:ea typeface="+mn-ea"/>
                        </a:rPr>
                        <a:t>問　「想画教育」について実践例を挙げて説明できる。</a:t>
                      </a: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2</a:t>
                      </a:r>
                      <a:r>
                        <a:rPr kumimoji="1" lang="ja-JP" altLang="en-US" sz="700" dirty="0">
                          <a:solidFill>
                            <a:schemeClr val="tx1"/>
                          </a:solidFill>
                          <a:latin typeface="+mn-ea"/>
                          <a:ea typeface="+mn-ea"/>
                        </a:rPr>
                        <a:t>問　「レッジョ・エミリア・アプローチ」における子どもの表現力やコミュニケーション能力、探究心、考える力の養成を具体的な事例を挙げて説明できる。</a:t>
                      </a: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3</a:t>
                      </a:r>
                      <a:r>
                        <a:rPr kumimoji="1" lang="ja-JP" altLang="en-US" sz="700" dirty="0">
                          <a:solidFill>
                            <a:schemeClr val="tx1"/>
                          </a:solidFill>
                          <a:latin typeface="+mn-ea"/>
                          <a:ea typeface="+mn-ea"/>
                        </a:rPr>
                        <a:t>問　表現方法を考えながら紙芝居を創作できる。</a:t>
                      </a: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4</a:t>
                      </a:r>
                      <a:r>
                        <a:rPr kumimoji="1" lang="ja-JP" altLang="en-US" sz="700" dirty="0">
                          <a:solidFill>
                            <a:schemeClr val="tx1"/>
                          </a:solidFill>
                          <a:latin typeface="+mn-ea"/>
                          <a:ea typeface="+mn-ea"/>
                        </a:rPr>
                        <a:t>問　子どもの紙芝居の創作授業をデザインできる。</a:t>
                      </a:r>
                    </a:p>
                  </a:txBody>
                  <a:tcPr anchor="ctr">
                    <a:noFill/>
                  </a:tcPr>
                </a:tc>
                <a:extLst>
                  <a:ext uri="{0D108BD9-81ED-4DB2-BD59-A6C34878D82A}">
                    <a16:rowId xmlns:a16="http://schemas.microsoft.com/office/drawing/2014/main" val="148549932"/>
                  </a:ext>
                </a:extLst>
              </a:tr>
              <a:tr h="875373">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7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29</a:t>
            </a:fld>
            <a:endParaRPr kumimoji="1" lang="ja-JP" altLang="en-US" dirty="0"/>
          </a:p>
        </p:txBody>
      </p:sp>
    </p:spTree>
    <p:extLst>
      <p:ext uri="{BB962C8B-B14F-4D97-AF65-F5344CB8AC3E}">
        <p14:creationId xmlns:p14="http://schemas.microsoft.com/office/powerpoint/2010/main" val="5365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54" y="897038"/>
            <a:ext cx="7884368" cy="5550023"/>
          </a:xfrm>
          <a:prstGeom prst="rect">
            <a:avLst/>
          </a:prstGeom>
        </p:spPr>
      </p:pic>
      <p:sp>
        <p:nvSpPr>
          <p:cNvPr id="6" name="テキスト ボックス 5"/>
          <p:cNvSpPr txBox="1"/>
          <p:nvPr/>
        </p:nvSpPr>
        <p:spPr>
          <a:xfrm>
            <a:off x="467544" y="404664"/>
            <a:ext cx="316835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社会的背景</a:t>
            </a:r>
          </a:p>
        </p:txBody>
      </p:sp>
      <p:sp>
        <p:nvSpPr>
          <p:cNvPr id="7" name="テキスト ボックス 6"/>
          <p:cNvSpPr txBox="1"/>
          <p:nvPr/>
        </p:nvSpPr>
        <p:spPr>
          <a:xfrm>
            <a:off x="3923928" y="593491"/>
            <a:ext cx="4608512" cy="230832"/>
          </a:xfrm>
          <a:prstGeom prst="rect">
            <a:avLst/>
          </a:prstGeom>
          <a:noFill/>
        </p:spPr>
        <p:txBody>
          <a:bodyPr wrap="square" rtlCol="0">
            <a:spAutoFit/>
          </a:bodyPr>
          <a:lstStyle/>
          <a:p>
            <a:r>
              <a:rPr lang="ja-JP" altLang="en-US" sz="900" dirty="0">
                <a:latin typeface="メイリオ" panose="020B0604030504040204" pitchFamily="50" charset="-128"/>
                <a:ea typeface="メイリオ" panose="020B0604030504040204" pitchFamily="50" charset="-128"/>
              </a:rPr>
              <a:t>平成３ ０ 年６ 月４ 日幼児教育の実践の質向上に関する検討会＜参考資料＞より</a:t>
            </a:r>
            <a:endParaRPr kumimoji="1" lang="ja-JP" altLang="en-US" sz="900" dirty="0">
              <a:latin typeface="メイリオ" panose="020B0604030504040204" pitchFamily="50" charset="-128"/>
              <a:ea typeface="メイリオ" panose="020B0604030504040204" pitchFamily="50" charset="-128"/>
            </a:endParaRPr>
          </a:p>
        </p:txBody>
      </p:sp>
      <p:sp>
        <p:nvSpPr>
          <p:cNvPr id="2" name="四角形吹き出し 1"/>
          <p:cNvSpPr/>
          <p:nvPr/>
        </p:nvSpPr>
        <p:spPr>
          <a:xfrm>
            <a:off x="7236296" y="4077072"/>
            <a:ext cx="1656184" cy="648072"/>
          </a:xfrm>
          <a:prstGeom prst="wedgeRectCallou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100" dirty="0">
                <a:solidFill>
                  <a:schemeClr val="bg1"/>
                </a:solidFill>
              </a:rPr>
              <a:t>教員のキャリアステージにおける資質の向上に関する指標の策定</a:t>
            </a:r>
            <a:endParaRPr kumimoji="1" lang="ja-JP" altLang="en-US" sz="1100" dirty="0">
              <a:solidFill>
                <a:schemeClr val="bg1"/>
              </a:solidFill>
            </a:endParaRPr>
          </a:p>
        </p:txBody>
      </p:sp>
      <p:sp>
        <p:nvSpPr>
          <p:cNvPr id="8" name="スライド番号プレースホルダー 7"/>
          <p:cNvSpPr>
            <a:spLocks noGrp="1"/>
          </p:cNvSpPr>
          <p:nvPr>
            <p:ph type="sldNum" sz="quarter" idx="12"/>
          </p:nvPr>
        </p:nvSpPr>
        <p:spPr/>
        <p:txBody>
          <a:bodyPr/>
          <a:lstStyle/>
          <a:p>
            <a:fld id="{CE9FE975-8D2D-47B0-BE21-F4B74D093569}" type="slidenum">
              <a:rPr kumimoji="1" lang="ja-JP" altLang="en-US" smtClean="0"/>
              <a:t>3</a:t>
            </a:fld>
            <a:endParaRPr kumimoji="1" lang="ja-JP" altLang="en-US" dirty="0"/>
          </a:p>
        </p:txBody>
      </p:sp>
    </p:spTree>
    <p:extLst>
      <p:ext uri="{BB962C8B-B14F-4D97-AF65-F5344CB8AC3E}">
        <p14:creationId xmlns:p14="http://schemas.microsoft.com/office/powerpoint/2010/main" val="149860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431377"/>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教師論</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437553085"/>
              </p:ext>
            </p:extLst>
          </p:nvPr>
        </p:nvGraphicFramePr>
        <p:xfrm>
          <a:off x="243584" y="908720"/>
          <a:ext cx="8360864" cy="5948933"/>
        </p:xfrm>
        <a:graphic>
          <a:graphicData uri="http://schemas.openxmlformats.org/drawingml/2006/table">
            <a:tbl>
              <a:tblPr firstRow="1" bandRow="1">
                <a:tableStyleId>{5940675A-B579-460E-94D1-54222C63F5DA}</a:tableStyleId>
              </a:tblPr>
              <a:tblGrid>
                <a:gridCol w="1046341">
                  <a:extLst>
                    <a:ext uri="{9D8B030D-6E8A-4147-A177-3AD203B41FA5}">
                      <a16:colId xmlns:a16="http://schemas.microsoft.com/office/drawing/2014/main" val="4236866019"/>
                    </a:ext>
                  </a:extLst>
                </a:gridCol>
                <a:gridCol w="7314523">
                  <a:extLst>
                    <a:ext uri="{9D8B030D-6E8A-4147-A177-3AD203B41FA5}">
                      <a16:colId xmlns:a16="http://schemas.microsoft.com/office/drawing/2014/main" val="3374882550"/>
                    </a:ext>
                  </a:extLst>
                </a:gridCol>
              </a:tblGrid>
              <a:tr h="29168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480779">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j-ea"/>
                          <a:ea typeface="+mj-ea"/>
                        </a:rPr>
                        <a:t>教師は、学習者がその成長・発達に必要な「生きる力」を身に付けることができるよう、学習内容や学習活動の特質、幼児児童生徒の実態に応じた適切な指導ができなければならない。幼児教育における教師の役割と責務について理解を深め、教育者としての資質を深化させる。</a:t>
                      </a:r>
                    </a:p>
                  </a:txBody>
                  <a:tcPr anchor="ctr">
                    <a:noFill/>
                  </a:tcPr>
                </a:tc>
                <a:extLst>
                  <a:ext uri="{0D108BD9-81ED-4DB2-BD59-A6C34878D82A}">
                    <a16:rowId xmlns:a16="http://schemas.microsoft.com/office/drawing/2014/main" val="4051336827"/>
                  </a:ext>
                </a:extLst>
              </a:tr>
              <a:tr h="404149">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j-ea"/>
                          <a:ea typeface="+mj-ea"/>
                        </a:rPr>
                        <a:t>学校教育において、幼児児童生徒の教育に直接携わる教師の役割は極めて重要であるという認識のもとに、</a:t>
                      </a:r>
                      <a:r>
                        <a:rPr kumimoji="1" lang="ja-JP" altLang="en-US" sz="700" u="sng" dirty="0">
                          <a:solidFill>
                            <a:schemeClr val="tx1"/>
                          </a:solidFill>
                          <a:latin typeface="+mj-ea"/>
                          <a:ea typeface="+mj-ea"/>
                        </a:rPr>
                        <a:t>諸外国や日本における先人たちの教師論の歴史的変遷</a:t>
                      </a:r>
                      <a:r>
                        <a:rPr kumimoji="1" lang="ja-JP" altLang="en-US" sz="700" dirty="0">
                          <a:solidFill>
                            <a:schemeClr val="tx1"/>
                          </a:solidFill>
                          <a:latin typeface="+mj-ea"/>
                          <a:ea typeface="+mj-ea"/>
                        </a:rPr>
                        <a:t>について考察し、併せて今日的課題に対する教師の実践的事例から、教師として身に付けるべき資質・能力について理解を深め、教職を目指すものとしての基盤を培う。</a:t>
                      </a:r>
                      <a:endParaRPr kumimoji="1" lang="en-US" altLang="ja-JP" sz="700" dirty="0">
                        <a:solidFill>
                          <a:schemeClr val="tx1"/>
                        </a:solidFill>
                        <a:latin typeface="+mj-ea"/>
                        <a:ea typeface="+mj-ea"/>
                      </a:endParaRPr>
                    </a:p>
                  </a:txBody>
                  <a:tcPr anchor="ctr">
                    <a:noFill/>
                  </a:tcPr>
                </a:tc>
                <a:extLst>
                  <a:ext uri="{0D108BD9-81ED-4DB2-BD59-A6C34878D82A}">
                    <a16:rowId xmlns:a16="http://schemas.microsoft.com/office/drawing/2014/main" val="1982402243"/>
                  </a:ext>
                </a:extLst>
              </a:tr>
              <a:tr h="664609">
                <a:tc>
                  <a:txBody>
                    <a:bodyPr/>
                    <a:lstStyle/>
                    <a:p>
                      <a:r>
                        <a:rPr kumimoji="1" lang="ja-JP" altLang="en-US" sz="8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en-US" altLang="ja-JP" sz="700" b="0" dirty="0">
                          <a:solidFill>
                            <a:schemeClr val="tx1"/>
                          </a:solidFill>
                          <a:latin typeface="+mj-ea"/>
                          <a:ea typeface="+mj-ea"/>
                        </a:rPr>
                        <a:t>(1)</a:t>
                      </a:r>
                      <a:r>
                        <a:rPr kumimoji="1" lang="ja-JP" altLang="en-US" sz="700" b="0" dirty="0">
                          <a:solidFill>
                            <a:schemeClr val="tx1"/>
                          </a:solidFill>
                          <a:latin typeface="+mj-ea"/>
                          <a:ea typeface="+mj-ea"/>
                        </a:rPr>
                        <a:t>自園の課題、幼稚園教育要領の趣旨を踏まえた指導計画を作成し、他の教員に広めていくことができる。</a:t>
                      </a:r>
                    </a:p>
                    <a:p>
                      <a:r>
                        <a:rPr kumimoji="1" lang="en-US" altLang="ja-JP" sz="700" b="0" dirty="0">
                          <a:solidFill>
                            <a:schemeClr val="tx1"/>
                          </a:solidFill>
                          <a:latin typeface="+mj-ea"/>
                          <a:ea typeface="+mj-ea"/>
                        </a:rPr>
                        <a:t>(2)</a:t>
                      </a:r>
                      <a:r>
                        <a:rPr kumimoji="1" lang="ja-JP" altLang="en-US" sz="700" b="0" dirty="0">
                          <a:solidFill>
                            <a:schemeClr val="tx1"/>
                          </a:solidFill>
                          <a:latin typeface="+mj-ea"/>
                          <a:ea typeface="+mj-ea"/>
                        </a:rPr>
                        <a:t>幼稚園教育要領の趣旨を踏まえ自園の課題の解決に努め、日常的な保育の改善に向けて研究体制を整えることができる。</a:t>
                      </a:r>
                    </a:p>
                    <a:p>
                      <a:r>
                        <a:rPr kumimoji="1" lang="en-US" altLang="ja-JP" sz="700" b="0" dirty="0">
                          <a:solidFill>
                            <a:schemeClr val="tx1"/>
                          </a:solidFill>
                          <a:latin typeface="+mj-ea"/>
                          <a:ea typeface="+mj-ea"/>
                        </a:rPr>
                        <a:t>(3)</a:t>
                      </a:r>
                      <a:r>
                        <a:rPr kumimoji="1" lang="ja-JP" altLang="en-US" sz="700" b="0" dirty="0">
                          <a:solidFill>
                            <a:schemeClr val="tx1"/>
                          </a:solidFill>
                          <a:latin typeface="+mj-ea"/>
                          <a:ea typeface="+mj-ea"/>
                        </a:rPr>
                        <a:t>各領域等を総合的・一体的に扱う保育のモデルを示すなど、保育実践のリーダーとして指導方法を積極的に他の教員に広めていくことができる。</a:t>
                      </a:r>
                    </a:p>
                    <a:p>
                      <a:r>
                        <a:rPr kumimoji="1" lang="en-US" altLang="ja-JP" sz="700" b="0" dirty="0">
                          <a:solidFill>
                            <a:schemeClr val="tx1"/>
                          </a:solidFill>
                          <a:latin typeface="+mj-ea"/>
                          <a:ea typeface="+mj-ea"/>
                        </a:rPr>
                        <a:t>(4)</a:t>
                      </a:r>
                      <a:r>
                        <a:rPr kumimoji="1" lang="ja-JP" altLang="en-US" sz="700" b="0" dirty="0">
                          <a:solidFill>
                            <a:schemeClr val="tx1"/>
                          </a:solidFill>
                          <a:latin typeface="+mj-ea"/>
                          <a:ea typeface="+mj-ea"/>
                        </a:rPr>
                        <a:t>自園の課題を踏まえ人格形成の基礎を培う実践について、他の教員に伝えたり、適切に助言を行ったりすることができる。</a:t>
                      </a:r>
                    </a:p>
                    <a:p>
                      <a:r>
                        <a:rPr kumimoji="1" lang="en-US" altLang="ja-JP" sz="700" b="0" dirty="0">
                          <a:solidFill>
                            <a:schemeClr val="tx1"/>
                          </a:solidFill>
                          <a:latin typeface="+mj-ea"/>
                          <a:ea typeface="+mj-ea"/>
                        </a:rPr>
                        <a:t>(5)</a:t>
                      </a:r>
                      <a:r>
                        <a:rPr kumimoji="1" lang="ja-JP" altLang="en-US" sz="700" b="0" dirty="0">
                          <a:solidFill>
                            <a:schemeClr val="tx1"/>
                          </a:solidFill>
                          <a:latin typeface="+mj-ea"/>
                          <a:ea typeface="+mj-ea"/>
                        </a:rPr>
                        <a:t>自園の保育力向上に向けた取組の課題を明らかにし、指導計画等の改善を行うことができる。</a:t>
                      </a:r>
                    </a:p>
                  </a:txBody>
                  <a:tcPr anchor="ctr">
                    <a:noFill/>
                  </a:tcPr>
                </a:tc>
                <a:extLst>
                  <a:ext uri="{0D108BD9-81ED-4DB2-BD59-A6C34878D82A}">
                    <a16:rowId xmlns:a16="http://schemas.microsoft.com/office/drawing/2014/main" val="1744591619"/>
                  </a:ext>
                </a:extLst>
              </a:tr>
              <a:tr h="1318357">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latin typeface="+mj-ea"/>
                          <a:ea typeface="+mj-ea"/>
                        </a:rPr>
                        <a:t>(1)</a:t>
                      </a:r>
                      <a:r>
                        <a:rPr kumimoji="1" lang="ja-JP" altLang="en-US" sz="700" dirty="0">
                          <a:latin typeface="+mj-ea"/>
                          <a:ea typeface="+mj-ea"/>
                        </a:rPr>
                        <a:t>自園の課題、幼稚園教育要領の趣旨を踏まえた指導計画を作成し、他の教員に広めていくことができる。</a:t>
                      </a:r>
                    </a:p>
                    <a:p>
                      <a:r>
                        <a:rPr kumimoji="1" lang="en-US" altLang="ja-JP" sz="700" dirty="0">
                          <a:latin typeface="+mj-ea"/>
                          <a:ea typeface="+mj-ea"/>
                        </a:rPr>
                        <a:t>(2)</a:t>
                      </a:r>
                      <a:r>
                        <a:rPr kumimoji="1" lang="ja-JP" altLang="en-US" sz="700" dirty="0">
                          <a:latin typeface="+mj-ea"/>
                          <a:ea typeface="+mj-ea"/>
                        </a:rPr>
                        <a:t>幼稚園教育要領の趣旨を踏まえ自園の課題の解決に努め、日常的な保育の改善に向けて研究体制を整えることができる。</a:t>
                      </a:r>
                    </a:p>
                    <a:p>
                      <a:r>
                        <a:rPr kumimoji="1" lang="en-US" altLang="ja-JP" sz="700" dirty="0">
                          <a:latin typeface="+mj-ea"/>
                          <a:ea typeface="+mj-ea"/>
                        </a:rPr>
                        <a:t>(3)</a:t>
                      </a:r>
                      <a:r>
                        <a:rPr kumimoji="1" lang="ja-JP" altLang="en-US" sz="700" dirty="0">
                          <a:latin typeface="+mj-ea"/>
                          <a:ea typeface="+mj-ea"/>
                        </a:rPr>
                        <a:t>各領域等を総合的・一体的に扱う保育のモデルを示すなど、保育実践のリーダーとして指導方法を積極的に他の教員に広めていくことができる。</a:t>
                      </a:r>
                    </a:p>
                    <a:p>
                      <a:r>
                        <a:rPr kumimoji="1" lang="en-US" altLang="ja-JP" sz="700" dirty="0">
                          <a:latin typeface="+mj-ea"/>
                          <a:ea typeface="+mj-ea"/>
                        </a:rPr>
                        <a:t>(4)</a:t>
                      </a:r>
                      <a:r>
                        <a:rPr kumimoji="1" lang="ja-JP" altLang="en-US" sz="700" dirty="0">
                          <a:latin typeface="+mj-ea"/>
                          <a:ea typeface="+mj-ea"/>
                        </a:rPr>
                        <a:t>自園の課題を踏まえ人格形成の基礎を培う実践について、他の教員に伝えたり、適切に助言を行ったりすることができる。</a:t>
                      </a:r>
                    </a:p>
                    <a:p>
                      <a:r>
                        <a:rPr kumimoji="1" lang="en-US" altLang="ja-JP" sz="700" dirty="0">
                          <a:latin typeface="+mj-ea"/>
                          <a:ea typeface="+mj-ea"/>
                        </a:rPr>
                        <a:t>(5)</a:t>
                      </a:r>
                      <a:r>
                        <a:rPr kumimoji="1" lang="ja-JP" altLang="en-US" sz="700" dirty="0">
                          <a:latin typeface="+mj-ea"/>
                          <a:ea typeface="+mj-ea"/>
                        </a:rPr>
                        <a:t>自園の保育力向上に向けた取組の課題を明らかにし、指導計画等の改善を行うことができる。</a:t>
                      </a:r>
                    </a:p>
                    <a:p>
                      <a:r>
                        <a:rPr kumimoji="1" lang="en-US" altLang="ja-JP" sz="700" dirty="0">
                          <a:latin typeface="+mj-ea"/>
                          <a:ea typeface="+mj-ea"/>
                        </a:rPr>
                        <a:t>(6)</a:t>
                      </a:r>
                      <a:r>
                        <a:rPr kumimoji="1" lang="ja-JP" altLang="en-US" sz="700" dirty="0">
                          <a:latin typeface="+mj-ea"/>
                          <a:ea typeface="+mj-ea"/>
                        </a:rPr>
                        <a:t>他の教員に対して、保育実践の評価を生かした指導改善について、適切に助言を行うことができる。</a:t>
                      </a:r>
                    </a:p>
                    <a:p>
                      <a:r>
                        <a:rPr kumimoji="1" lang="en-US" altLang="ja-JP" sz="700" dirty="0">
                          <a:latin typeface="+mj-ea"/>
                          <a:ea typeface="+mj-ea"/>
                        </a:rPr>
                        <a:t>(7)</a:t>
                      </a:r>
                      <a:r>
                        <a:rPr kumimoji="1" lang="ja-JP" altLang="en-US" sz="700" dirty="0">
                          <a:latin typeface="+mj-ea"/>
                          <a:ea typeface="+mj-ea"/>
                        </a:rPr>
                        <a:t>自園の分掌全般に関して理解を深め、組織を生かしながら各分掌を推進することができる。</a:t>
                      </a:r>
                    </a:p>
                    <a:p>
                      <a:r>
                        <a:rPr kumimoji="1" lang="en-US" altLang="ja-JP" sz="700" dirty="0">
                          <a:latin typeface="+mj-ea"/>
                          <a:ea typeface="+mj-ea"/>
                        </a:rPr>
                        <a:t>(8)</a:t>
                      </a:r>
                      <a:r>
                        <a:rPr kumimoji="1" lang="ja-JP" altLang="en-US" sz="700" dirty="0">
                          <a:latin typeface="+mj-ea"/>
                          <a:ea typeface="+mj-ea"/>
                        </a:rPr>
                        <a:t>自園の教育目標具現に向けて、園の組織間の連絡・調整を行うとともに若手教員の育成をすることができる。</a:t>
                      </a:r>
                    </a:p>
                    <a:p>
                      <a:r>
                        <a:rPr kumimoji="1" lang="en-US" altLang="ja-JP" sz="700" dirty="0">
                          <a:latin typeface="+mj-ea"/>
                          <a:ea typeface="+mj-ea"/>
                        </a:rPr>
                        <a:t>(9)</a:t>
                      </a:r>
                      <a:r>
                        <a:rPr kumimoji="1" lang="ja-JP" altLang="en-US" sz="700" dirty="0">
                          <a:latin typeface="+mj-ea"/>
                          <a:ea typeface="+mj-ea"/>
                        </a:rPr>
                        <a:t>他の教員等の取組状況を把握し、連絡・調整をしながら対応することができる。</a:t>
                      </a:r>
                    </a:p>
                    <a:p>
                      <a:r>
                        <a:rPr kumimoji="1" lang="en-US" altLang="ja-JP" sz="700" dirty="0">
                          <a:latin typeface="+mj-ea"/>
                          <a:ea typeface="+mj-ea"/>
                        </a:rPr>
                        <a:t>(10)</a:t>
                      </a:r>
                      <a:r>
                        <a:rPr kumimoji="1" lang="ja-JP" altLang="en-US" sz="700" dirty="0">
                          <a:latin typeface="+mj-ea"/>
                          <a:ea typeface="+mj-ea"/>
                        </a:rPr>
                        <a:t>広い視野をもち、関係機関や保護者・地域等と連携し、組織を生かした対応をすることができる。</a:t>
                      </a:r>
                    </a:p>
                    <a:p>
                      <a:r>
                        <a:rPr kumimoji="1" lang="en-US" altLang="ja-JP" sz="700" dirty="0">
                          <a:latin typeface="+mj-ea"/>
                          <a:ea typeface="+mj-ea"/>
                        </a:rPr>
                        <a:t>(11)</a:t>
                      </a:r>
                      <a:r>
                        <a:rPr kumimoji="1" lang="ja-JP" altLang="en-US" sz="700" dirty="0">
                          <a:latin typeface="+mj-ea"/>
                          <a:ea typeface="+mj-ea"/>
                        </a:rPr>
                        <a:t>関係機関や保護者・地域等と連携し、事故等の未然防止や発生時における迅速な対応を行うことができる。</a:t>
                      </a:r>
                    </a:p>
                    <a:p>
                      <a:r>
                        <a:rPr kumimoji="1" lang="en-US" altLang="ja-JP" sz="700" dirty="0">
                          <a:latin typeface="+mj-ea"/>
                          <a:ea typeface="+mj-ea"/>
                        </a:rPr>
                        <a:t>(12)</a:t>
                      </a:r>
                      <a:r>
                        <a:rPr kumimoji="1" lang="ja-JP" altLang="en-US" sz="700" dirty="0">
                          <a:latin typeface="+mj-ea"/>
                          <a:ea typeface="+mj-ea"/>
                        </a:rPr>
                        <a:t>自園を取り巻く環境について、家庭・地域・関係機関との協力体制を整えるとともに、適切に対応することができる。</a:t>
                      </a:r>
                    </a:p>
                  </a:txBody>
                  <a:tcPr anchor="ctr">
                    <a:noFill/>
                  </a:tcPr>
                </a:tc>
                <a:extLst>
                  <a:ext uri="{0D108BD9-81ED-4DB2-BD59-A6C34878D82A}">
                    <a16:rowId xmlns:a16="http://schemas.microsoft.com/office/drawing/2014/main" val="2350661808"/>
                  </a:ext>
                </a:extLst>
              </a:tr>
              <a:tr h="1569604">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1</a:t>
                      </a:r>
                      <a:r>
                        <a:rPr kumimoji="1" lang="ja-JP" altLang="en-US" sz="700" dirty="0">
                          <a:solidFill>
                            <a:schemeClr val="tx1"/>
                          </a:solidFill>
                          <a:latin typeface="+mj-ea"/>
                          <a:ea typeface="+mj-ea"/>
                        </a:rPr>
                        <a:t>講　先人たちの教職観の歴史的変遷</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2</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ルソーの</a:t>
                      </a:r>
                      <a:r>
                        <a:rPr kumimoji="1" lang="en-US" altLang="ja-JP" sz="700" dirty="0">
                          <a:solidFill>
                            <a:schemeClr val="tx1"/>
                          </a:solidFill>
                          <a:latin typeface="+mj-ea"/>
                          <a:ea typeface="+mj-ea"/>
                        </a:rPr>
                        <a:t>『</a:t>
                      </a:r>
                      <a:r>
                        <a:rPr kumimoji="1" lang="ja-JP" altLang="en-US" sz="700" dirty="0">
                          <a:solidFill>
                            <a:schemeClr val="tx1"/>
                          </a:solidFill>
                          <a:latin typeface="+mj-ea"/>
                          <a:ea typeface="+mj-ea"/>
                        </a:rPr>
                        <a:t>エミール</a:t>
                      </a:r>
                      <a:r>
                        <a:rPr kumimoji="1" lang="en-US" altLang="ja-JP" sz="700" dirty="0">
                          <a:solidFill>
                            <a:schemeClr val="tx1"/>
                          </a:solidFill>
                          <a:latin typeface="+mj-ea"/>
                          <a:ea typeface="+mj-ea"/>
                        </a:rPr>
                        <a:t>』</a:t>
                      </a:r>
                      <a:r>
                        <a:rPr kumimoji="1" lang="ja-JP" altLang="en-US" sz="700" dirty="0">
                          <a:solidFill>
                            <a:schemeClr val="tx1"/>
                          </a:solidFill>
                          <a:latin typeface="+mj-ea"/>
                          <a:ea typeface="+mj-ea"/>
                        </a:rPr>
                        <a:t>が求めた「教師像」について考える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3</a:t>
                      </a:r>
                      <a:r>
                        <a:rPr kumimoji="1" lang="ja-JP" altLang="en-US" sz="700" dirty="0">
                          <a:solidFill>
                            <a:schemeClr val="tx1"/>
                          </a:solidFill>
                          <a:latin typeface="+mj-ea"/>
                          <a:ea typeface="+mj-ea"/>
                        </a:rPr>
                        <a:t>講　ペスタロッチの教育思想を考える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4</a:t>
                      </a:r>
                      <a:r>
                        <a:rPr kumimoji="1" lang="ja-JP" altLang="en-US" sz="700" dirty="0">
                          <a:solidFill>
                            <a:schemeClr val="tx1"/>
                          </a:solidFill>
                          <a:latin typeface="+mj-ea"/>
                          <a:ea typeface="+mj-ea"/>
                        </a:rPr>
                        <a:t>講　フリードリッヒ・フレーベルとロバート・オーウェンの教師論を考える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5</a:t>
                      </a:r>
                      <a:r>
                        <a:rPr kumimoji="1" lang="ja-JP" altLang="en-US" sz="700" dirty="0">
                          <a:solidFill>
                            <a:schemeClr val="tx1"/>
                          </a:solidFill>
                          <a:latin typeface="+mj-ea"/>
                          <a:ea typeface="+mj-ea"/>
                        </a:rPr>
                        <a:t>講　エレン・ケイの児童中心主義にみる教師論を考える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6</a:t>
                      </a:r>
                      <a:r>
                        <a:rPr kumimoji="1" lang="ja-JP" altLang="en-US" sz="700" dirty="0">
                          <a:solidFill>
                            <a:schemeClr val="tx1"/>
                          </a:solidFill>
                          <a:latin typeface="+mj-ea"/>
                          <a:ea typeface="+mj-ea"/>
                        </a:rPr>
                        <a:t>講　倉橋惣三と城戸幡太郎の教師論を考える</a:t>
                      </a: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7</a:t>
                      </a:r>
                      <a:r>
                        <a:rPr kumimoji="1" lang="ja-JP" altLang="en-US" sz="700" dirty="0">
                          <a:solidFill>
                            <a:schemeClr val="tx1"/>
                          </a:solidFill>
                          <a:latin typeface="+mj-ea"/>
                          <a:ea typeface="+mj-ea"/>
                        </a:rPr>
                        <a:t>講　大村はまに見る教師論を考える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8</a:t>
                      </a:r>
                      <a:r>
                        <a:rPr kumimoji="1" lang="ja-JP" altLang="en-US" sz="700" dirty="0">
                          <a:solidFill>
                            <a:schemeClr val="tx1"/>
                          </a:solidFill>
                          <a:latin typeface="+mj-ea"/>
                          <a:ea typeface="+mj-ea"/>
                        </a:rPr>
                        <a:t>講　齋籐喜博にみる教師論を考える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9</a:t>
                      </a:r>
                      <a:r>
                        <a:rPr kumimoji="1" lang="ja-JP" altLang="en-US" sz="700" dirty="0">
                          <a:solidFill>
                            <a:schemeClr val="tx1"/>
                          </a:solidFill>
                          <a:latin typeface="+mj-ea"/>
                          <a:ea typeface="+mj-ea"/>
                        </a:rPr>
                        <a:t>講　自園の課題、幼稚園教育要領の趣旨を踏まえた指導計画の作成技術　</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10</a:t>
                      </a:r>
                      <a:r>
                        <a:rPr kumimoji="1" lang="ja-JP" altLang="en-US" sz="700" dirty="0">
                          <a:solidFill>
                            <a:schemeClr val="tx1"/>
                          </a:solidFill>
                          <a:latin typeface="+mj-ea"/>
                          <a:ea typeface="+mj-ea"/>
                        </a:rPr>
                        <a:t>講　幼稚園教育要領の趣旨を踏まえ自園の課題の解決</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11</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日常的な保育の改善に向けて研究体制</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12</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各領域等を総合的・一体的に扱う保育のモデルの作成</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13</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自園の保育力向上に向けた取組の課題と指導計画等の改善</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14</a:t>
                      </a:r>
                      <a:r>
                        <a:rPr kumimoji="1" lang="ja-JP" altLang="en-US" sz="700" dirty="0">
                          <a:solidFill>
                            <a:schemeClr val="tx1"/>
                          </a:solidFill>
                          <a:latin typeface="+mj-ea"/>
                          <a:ea typeface="+mj-ea"/>
                        </a:rPr>
                        <a:t>講　保育実践の評価を生かした指導改善</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15</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生涯学習社会の教員に求められるもの</a:t>
                      </a:r>
                      <a:endParaRPr kumimoji="1" lang="en-US" altLang="ja-JP" sz="700" dirty="0">
                        <a:solidFill>
                          <a:schemeClr val="tx1"/>
                        </a:solidFill>
                        <a:latin typeface="+mj-ea"/>
                        <a:ea typeface="+mj-ea"/>
                      </a:endParaRPr>
                    </a:p>
                  </a:txBody>
                  <a:tcPr anchor="ctr">
                    <a:noFill/>
                  </a:tcPr>
                </a:tc>
                <a:extLst>
                  <a:ext uri="{0D108BD9-81ED-4DB2-BD59-A6C34878D82A}">
                    <a16:rowId xmlns:a16="http://schemas.microsoft.com/office/drawing/2014/main" val="3142972939"/>
                  </a:ext>
                </a:extLst>
              </a:tr>
              <a:tr h="322265">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r>
                        <a:rPr kumimoji="1" lang="ja-JP" altLang="en-US" sz="700" dirty="0">
                          <a:solidFill>
                            <a:schemeClr val="tx1"/>
                          </a:solidFill>
                          <a:latin typeface="+mj-ea"/>
                          <a:ea typeface="+mj-ea"/>
                        </a:rPr>
                        <a:t>①教員の資格要件・職務・服務規律・研修等について、教育法規の学修をもとに説明できる。</a:t>
                      </a:r>
                    </a:p>
                    <a:p>
                      <a:r>
                        <a:rPr kumimoji="1" lang="ja-JP" altLang="en-US" sz="700" dirty="0">
                          <a:solidFill>
                            <a:schemeClr val="tx1"/>
                          </a:solidFill>
                          <a:latin typeface="+mj-ea"/>
                          <a:ea typeface="+mj-ea"/>
                        </a:rPr>
                        <a:t>②専門職としての教員に求められる資質・能力について学修し、「実践的指導力」について説明するとともに、自らの教員としての在り方について具体的に事例を挙げて述べることができる。</a:t>
                      </a:r>
                    </a:p>
                  </a:txBody>
                  <a:tcPr anchor="ctr">
                    <a:noFill/>
                  </a:tcPr>
                </a:tc>
                <a:extLst>
                  <a:ext uri="{0D108BD9-81ED-4DB2-BD59-A6C34878D82A}">
                    <a16:rowId xmlns:a16="http://schemas.microsoft.com/office/drawing/2014/main" val="148549932"/>
                  </a:ext>
                </a:extLst>
              </a:tr>
              <a:tr h="709188">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5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30</a:t>
            </a:fld>
            <a:endParaRPr kumimoji="1" lang="ja-JP" altLang="en-US" dirty="0"/>
          </a:p>
        </p:txBody>
      </p:sp>
    </p:spTree>
    <p:extLst>
      <p:ext uri="{BB962C8B-B14F-4D97-AF65-F5344CB8AC3E}">
        <p14:creationId xmlns:p14="http://schemas.microsoft.com/office/powerpoint/2010/main" val="21041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6108" y="395373"/>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教育の方法・技術</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959206745"/>
              </p:ext>
            </p:extLst>
          </p:nvPr>
        </p:nvGraphicFramePr>
        <p:xfrm>
          <a:off x="213097" y="980728"/>
          <a:ext cx="8444148" cy="5490037"/>
        </p:xfrm>
        <a:graphic>
          <a:graphicData uri="http://schemas.openxmlformats.org/drawingml/2006/table">
            <a:tbl>
              <a:tblPr firstRow="1" bandRow="1">
                <a:tableStyleId>{5940675A-B579-460E-94D1-54222C63F5DA}</a:tableStyleId>
              </a:tblPr>
              <a:tblGrid>
                <a:gridCol w="1056763">
                  <a:extLst>
                    <a:ext uri="{9D8B030D-6E8A-4147-A177-3AD203B41FA5}">
                      <a16:colId xmlns:a16="http://schemas.microsoft.com/office/drawing/2014/main" val="4236866019"/>
                    </a:ext>
                  </a:extLst>
                </a:gridCol>
                <a:gridCol w="7387385">
                  <a:extLst>
                    <a:ext uri="{9D8B030D-6E8A-4147-A177-3AD203B41FA5}">
                      <a16:colId xmlns:a16="http://schemas.microsoft.com/office/drawing/2014/main" val="3374882550"/>
                    </a:ext>
                  </a:extLst>
                </a:gridCol>
              </a:tblGrid>
              <a:tr h="198581">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482269">
                <a:tc>
                  <a:txBody>
                    <a:bodyPr/>
                    <a:lstStyle/>
                    <a:p>
                      <a:r>
                        <a:rPr kumimoji="1" lang="ja-JP" altLang="en-US" sz="7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j-ea"/>
                          <a:ea typeface="+mj-ea"/>
                        </a:rPr>
                        <a:t>・２１ 世紀の知識基盤社会における「学力」は「他者と協働しつつ創造的に 生きていく」ための資質・能⼒の育成である。そのために、学習活動では、他者と共に新たな知識を生み出す活動を引き出しつつ深い知識を創造させていく経験を、数多く積ませることが重要である。また、情報化や国際化が進み、社会が⼤きく変化する中で、学校、そして教師は様々な変化に直面している。児童に求められる学力の変化や授業でのＩＣＴ活用など、教師はどう対応していけばよいのだろうか。本講座では「インストラクショナルデザイン」を手がかりに、</a:t>
                      </a:r>
                      <a:r>
                        <a:rPr kumimoji="1" lang="ja-JP" altLang="en-US" sz="700" u="sng" dirty="0">
                          <a:solidFill>
                            <a:schemeClr val="tx1"/>
                          </a:solidFill>
                          <a:latin typeface="+mj-ea"/>
                          <a:ea typeface="+mj-ea"/>
                        </a:rPr>
                        <a:t>幼児教育の基礎としてのインストラクショナルデザインについて考えていく。</a:t>
                      </a:r>
                    </a:p>
                  </a:txBody>
                  <a:tcPr anchor="ctr">
                    <a:noFill/>
                  </a:tcPr>
                </a:tc>
                <a:extLst>
                  <a:ext uri="{0D108BD9-81ED-4DB2-BD59-A6C34878D82A}">
                    <a16:rowId xmlns:a16="http://schemas.microsoft.com/office/drawing/2014/main" val="4051336827"/>
                  </a:ext>
                </a:extLst>
              </a:tr>
              <a:tr h="482269">
                <a:tc>
                  <a:txBody>
                    <a:bodyPr/>
                    <a:lstStyle/>
                    <a:p>
                      <a:r>
                        <a:rPr kumimoji="1" lang="ja-JP" altLang="en-US" sz="7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j-ea"/>
                          <a:ea typeface="+mj-ea"/>
                        </a:rPr>
                        <a:t>・知識基盤社会とは、新しい知識やアイデア、技術のイノベーションがほかの何よりも重視される社会である。そのイノベーションのために、他者とのコミュニケーションやコラボレーション（協働、協調）が重視され、 それらが効果的・建設的に行えるように、人と人を繋ぐコミュニティや</a:t>
                      </a:r>
                      <a:r>
                        <a:rPr kumimoji="1" lang="en-US" altLang="ja-JP" sz="700" dirty="0">
                          <a:solidFill>
                            <a:schemeClr val="tx1"/>
                          </a:solidFill>
                          <a:latin typeface="+mj-ea"/>
                          <a:ea typeface="+mj-ea"/>
                        </a:rPr>
                        <a:t>ICT</a:t>
                      </a:r>
                      <a:r>
                        <a:rPr kumimoji="1" lang="ja-JP" altLang="en-US" sz="700" dirty="0">
                          <a:solidFill>
                            <a:schemeClr val="tx1"/>
                          </a:solidFill>
                          <a:latin typeface="+mj-ea"/>
                          <a:ea typeface="+mj-ea"/>
                        </a:rPr>
                        <a:t>の役割に注目が集まっている。つまり、現在決まった答えのないグローバルな課題に対して、大人も子 供も含めた重層的なコミュニティの中で、</a:t>
                      </a:r>
                      <a:r>
                        <a:rPr kumimoji="1" lang="en-US" altLang="ja-JP" sz="700" dirty="0">
                          <a:solidFill>
                            <a:schemeClr val="tx1"/>
                          </a:solidFill>
                          <a:latin typeface="+mj-ea"/>
                          <a:ea typeface="+mj-ea"/>
                        </a:rPr>
                        <a:t>ICT </a:t>
                      </a:r>
                      <a:r>
                        <a:rPr kumimoji="1" lang="ja-JP" altLang="en-US" sz="700" dirty="0">
                          <a:solidFill>
                            <a:schemeClr val="tx1"/>
                          </a:solidFill>
                          <a:latin typeface="+mj-ea"/>
                          <a:ea typeface="+mj-ea"/>
                        </a:rPr>
                        <a:t>を駆使して一人ひとりが自分の考えや知識を持ち寄り、交換して考えを深め、統合することで解を見出し、その先の課題を見据える社会へと、社会全体が転換しようとしている。ここでは、その高度情報社会とそれに応じて求められる資質や能力について考える。</a:t>
                      </a:r>
                      <a:endParaRPr kumimoji="1" lang="en-US" altLang="ja-JP" sz="700" dirty="0">
                        <a:solidFill>
                          <a:schemeClr val="tx1"/>
                        </a:solidFill>
                        <a:latin typeface="+mj-ea"/>
                        <a:ea typeface="+mj-ea"/>
                      </a:endParaRPr>
                    </a:p>
                  </a:txBody>
                  <a:tcPr anchor="ctr">
                    <a:noFill/>
                  </a:tcPr>
                </a:tc>
                <a:extLst>
                  <a:ext uri="{0D108BD9-81ED-4DB2-BD59-A6C34878D82A}">
                    <a16:rowId xmlns:a16="http://schemas.microsoft.com/office/drawing/2014/main" val="1982402243"/>
                  </a:ext>
                </a:extLst>
              </a:tr>
              <a:tr h="780141">
                <a:tc>
                  <a:txBody>
                    <a:bodyPr/>
                    <a:lstStyle/>
                    <a:p>
                      <a:r>
                        <a:rPr kumimoji="1" lang="ja-JP" altLang="en-US" sz="7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ja-JP" altLang="en-US" sz="700" b="0" dirty="0">
                          <a:solidFill>
                            <a:schemeClr val="tx1"/>
                          </a:solidFill>
                          <a:latin typeface="+mj-ea"/>
                          <a:ea typeface="+mj-ea"/>
                        </a:rPr>
                        <a:t>・教育情報とは、検索利用可能な形で集積され、流通される情報を第一義的なものと考え、狭義には学資教材情報を、広義には、教育研究情報や教育の管理経営の情報その他を含めて考えることが情報管理論的に妥当である。こうした教育情報のシステムは、すでに学術的には開発され、試行されているものがあるので、これを基準に、教育情報について体系的に考察する。</a:t>
                      </a:r>
                    </a:p>
                    <a:p>
                      <a:r>
                        <a:rPr kumimoji="1" lang="ja-JP" altLang="en-US" sz="700" b="0" dirty="0">
                          <a:solidFill>
                            <a:schemeClr val="tx1"/>
                          </a:solidFill>
                          <a:latin typeface="+mj-ea"/>
                          <a:ea typeface="+mj-ea"/>
                        </a:rPr>
                        <a:t>（１）「イ ンストラクショナルデザイン」を手がかりに、効果的・効率的・魅力的な授業づくりや幼児教育について考える。</a:t>
                      </a:r>
                    </a:p>
                    <a:p>
                      <a:r>
                        <a:rPr kumimoji="1" lang="ja-JP" altLang="en-US" sz="700" b="0" dirty="0">
                          <a:solidFill>
                            <a:schemeClr val="tx1"/>
                          </a:solidFill>
                          <a:latin typeface="+mj-ea"/>
                          <a:ea typeface="+mj-ea"/>
                        </a:rPr>
                        <a:t>（２）２１ 世紀に求められる学力を育む新たな授業と評価を、背景や実践事例を紹介しながら考える。</a:t>
                      </a:r>
                    </a:p>
                    <a:p>
                      <a:r>
                        <a:rPr kumimoji="1" lang="ja-JP" altLang="en-US" sz="700" b="0" dirty="0">
                          <a:solidFill>
                            <a:schemeClr val="tx1"/>
                          </a:solidFill>
                          <a:latin typeface="+mj-ea"/>
                          <a:ea typeface="+mj-ea"/>
                        </a:rPr>
                        <a:t>（３）目標を分析して構造がわかると、評価規準ができる。目標の構造がわかるというのは、評価規準のなかで、重要度を決定することを考える。</a:t>
                      </a:r>
                    </a:p>
                    <a:p>
                      <a:r>
                        <a:rPr kumimoji="1" lang="ja-JP" altLang="en-US" sz="700" b="0" dirty="0">
                          <a:solidFill>
                            <a:schemeClr val="tx1"/>
                          </a:solidFill>
                          <a:latin typeface="+mj-ea"/>
                          <a:ea typeface="+mj-ea"/>
                        </a:rPr>
                        <a:t>（４）</a:t>
                      </a:r>
                      <a:r>
                        <a:rPr kumimoji="1" lang="en-US" altLang="ja-JP" sz="700" b="0" dirty="0">
                          <a:solidFill>
                            <a:schemeClr val="tx1"/>
                          </a:solidFill>
                          <a:latin typeface="+mj-ea"/>
                          <a:ea typeface="+mj-ea"/>
                        </a:rPr>
                        <a:t>) </a:t>
                      </a:r>
                      <a:r>
                        <a:rPr kumimoji="1" lang="ja-JP" altLang="en-US" sz="700" b="0" dirty="0">
                          <a:solidFill>
                            <a:schemeClr val="tx1"/>
                          </a:solidFill>
                          <a:latin typeface="+mj-ea"/>
                          <a:ea typeface="+mj-ea"/>
                        </a:rPr>
                        <a:t>「教えないで学べる」研修の視点を考える。</a:t>
                      </a:r>
                    </a:p>
                    <a:p>
                      <a:r>
                        <a:rPr kumimoji="1" lang="ja-JP" altLang="en-US" sz="700" b="0" dirty="0">
                          <a:solidFill>
                            <a:schemeClr val="tx1"/>
                          </a:solidFill>
                          <a:latin typeface="+mj-ea"/>
                          <a:ea typeface="+mj-ea"/>
                        </a:rPr>
                        <a:t>（５）協働学習の手法の一つである「ジグソー学習法」を経験し、学習者自身で知識を統合して答えを出す学習活動過程について理解を深め、その効⽤を考える。</a:t>
                      </a:r>
                    </a:p>
                  </a:txBody>
                  <a:tcPr anchor="ctr">
                    <a:noFill/>
                  </a:tcPr>
                </a:tc>
                <a:extLst>
                  <a:ext uri="{0D108BD9-81ED-4DB2-BD59-A6C34878D82A}">
                    <a16:rowId xmlns:a16="http://schemas.microsoft.com/office/drawing/2014/main" val="1744591619"/>
                  </a:ext>
                </a:extLst>
              </a:tr>
              <a:tr h="936456">
                <a:tc>
                  <a:txBody>
                    <a:bodyPr/>
                    <a:lstStyle/>
                    <a:p>
                      <a:r>
                        <a:rPr kumimoji="1" lang="ja-JP" altLang="en-US" sz="7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solidFill>
                            <a:schemeClr val="tx1"/>
                          </a:solidFill>
                          <a:latin typeface="+mj-ea"/>
                          <a:ea typeface="+mj-ea"/>
                        </a:rPr>
                        <a:t>(1)</a:t>
                      </a:r>
                      <a:r>
                        <a:rPr kumimoji="1" lang="ja-JP" altLang="en-US" sz="700" dirty="0">
                          <a:solidFill>
                            <a:schemeClr val="tx1"/>
                          </a:solidFill>
                          <a:latin typeface="+mj-ea"/>
                          <a:ea typeface="+mj-ea"/>
                        </a:rPr>
                        <a:t>自分の学びをデザインすることの必要性について説明できる。</a:t>
                      </a:r>
                    </a:p>
                    <a:p>
                      <a:r>
                        <a:rPr kumimoji="1" lang="en-US" altLang="ja-JP" sz="700" dirty="0">
                          <a:solidFill>
                            <a:schemeClr val="tx1"/>
                          </a:solidFill>
                          <a:latin typeface="+mj-ea"/>
                          <a:ea typeface="+mj-ea"/>
                        </a:rPr>
                        <a:t>(2)</a:t>
                      </a:r>
                      <a:r>
                        <a:rPr kumimoji="1" lang="ja-JP" altLang="en-US" sz="700" dirty="0">
                          <a:solidFill>
                            <a:schemeClr val="tx1"/>
                          </a:solidFill>
                          <a:latin typeface="+mj-ea"/>
                          <a:ea typeface="+mj-ea"/>
                        </a:rPr>
                        <a:t>インストラクショナルデザインの第</a:t>
                      </a:r>
                      <a:r>
                        <a:rPr kumimoji="1" lang="en-US" altLang="ja-JP" sz="700" dirty="0">
                          <a:solidFill>
                            <a:schemeClr val="tx1"/>
                          </a:solidFill>
                          <a:latin typeface="+mj-ea"/>
                          <a:ea typeface="+mj-ea"/>
                        </a:rPr>
                        <a:t>1</a:t>
                      </a:r>
                      <a:r>
                        <a:rPr kumimoji="1" lang="ja-JP" altLang="en-US" sz="700" dirty="0">
                          <a:solidFill>
                            <a:schemeClr val="tx1"/>
                          </a:solidFill>
                          <a:latin typeface="+mj-ea"/>
                          <a:ea typeface="+mj-ea"/>
                        </a:rPr>
                        <a:t>原理の観点から、現実に役立つ自分の学びを設計できる。</a:t>
                      </a:r>
                    </a:p>
                    <a:p>
                      <a:r>
                        <a:rPr kumimoji="1" lang="en-US" altLang="ja-JP" sz="700" dirty="0">
                          <a:solidFill>
                            <a:schemeClr val="tx1"/>
                          </a:solidFill>
                          <a:latin typeface="+mj-ea"/>
                          <a:ea typeface="+mj-ea"/>
                        </a:rPr>
                        <a:t>(3)e-Learning</a:t>
                      </a:r>
                      <a:r>
                        <a:rPr kumimoji="1" lang="ja-JP" altLang="en-US" sz="700" dirty="0">
                          <a:solidFill>
                            <a:schemeClr val="tx1"/>
                          </a:solidFill>
                          <a:latin typeface="+mj-ea"/>
                          <a:ea typeface="+mj-ea"/>
                        </a:rPr>
                        <a:t>により学修がどのように支援されているかについて、研修以外の学習支援方法を含んで、事例を挙げながら説明できる。</a:t>
                      </a:r>
                    </a:p>
                    <a:p>
                      <a:r>
                        <a:rPr kumimoji="1" lang="en-US" altLang="ja-JP" sz="700" dirty="0">
                          <a:solidFill>
                            <a:schemeClr val="tx1"/>
                          </a:solidFill>
                          <a:latin typeface="+mj-ea"/>
                          <a:ea typeface="+mj-ea"/>
                        </a:rPr>
                        <a:t>(4)</a:t>
                      </a:r>
                      <a:r>
                        <a:rPr kumimoji="1" lang="ja-JP" altLang="en-US" sz="700" dirty="0">
                          <a:solidFill>
                            <a:schemeClr val="tx1"/>
                          </a:solidFill>
                          <a:latin typeface="+mj-ea"/>
                          <a:ea typeface="+mj-ea"/>
                        </a:rPr>
                        <a:t>研修成果の評価をどのように行うか。研修が目指した学習目標に即して計画を具現化でき</a:t>
                      </a:r>
                      <a:r>
                        <a:rPr kumimoji="1" lang="en-US" altLang="ja-JP" sz="700" dirty="0">
                          <a:solidFill>
                            <a:schemeClr val="tx1"/>
                          </a:solidFill>
                          <a:latin typeface="+mj-ea"/>
                          <a:ea typeface="+mj-ea"/>
                        </a:rPr>
                        <a:t>,</a:t>
                      </a:r>
                      <a:r>
                        <a:rPr kumimoji="1" lang="ja-JP" altLang="en-US" sz="700" dirty="0">
                          <a:solidFill>
                            <a:schemeClr val="tx1"/>
                          </a:solidFill>
                          <a:latin typeface="+mj-ea"/>
                          <a:ea typeface="+mj-ea"/>
                        </a:rPr>
                        <a:t>研修の評価・改善を計画することができる。</a:t>
                      </a:r>
                    </a:p>
                    <a:p>
                      <a:r>
                        <a:rPr kumimoji="1" lang="en-US" altLang="ja-JP" sz="700" dirty="0">
                          <a:solidFill>
                            <a:schemeClr val="tx1"/>
                          </a:solidFill>
                          <a:latin typeface="+mj-ea"/>
                          <a:ea typeface="+mj-ea"/>
                        </a:rPr>
                        <a:t>(5)</a:t>
                      </a:r>
                      <a:r>
                        <a:rPr kumimoji="1" lang="ja-JP" altLang="en-US" sz="700" dirty="0">
                          <a:solidFill>
                            <a:schemeClr val="tx1"/>
                          </a:solidFill>
                          <a:latin typeface="+mj-ea"/>
                          <a:ea typeface="+mj-ea"/>
                        </a:rPr>
                        <a:t>研修の学習目標に沿ったワークショップのデザインをすることができる。</a:t>
                      </a:r>
                    </a:p>
                    <a:p>
                      <a:r>
                        <a:rPr kumimoji="1" lang="en-US" altLang="ja-JP" sz="700" dirty="0">
                          <a:solidFill>
                            <a:schemeClr val="tx1"/>
                          </a:solidFill>
                          <a:latin typeface="+mj-ea"/>
                          <a:ea typeface="+mj-ea"/>
                        </a:rPr>
                        <a:t>(6)</a:t>
                      </a:r>
                      <a:r>
                        <a:rPr kumimoji="1" lang="ja-JP" altLang="en-US" sz="700" dirty="0">
                          <a:solidFill>
                            <a:schemeClr val="tx1"/>
                          </a:solidFill>
                          <a:latin typeface="+mj-ea"/>
                          <a:ea typeface="+mj-ea"/>
                        </a:rPr>
                        <a:t>全ての子供たちの可能性を引き出す個別最適な学びと共同的な学びの実現にための教育資料のデジタルアーカイブの活用について事例を挙げて　説明できる。</a:t>
                      </a:r>
                    </a:p>
                    <a:p>
                      <a:r>
                        <a:rPr kumimoji="1" lang="en-US" altLang="ja-JP" sz="700" dirty="0">
                          <a:solidFill>
                            <a:schemeClr val="tx1"/>
                          </a:solidFill>
                          <a:latin typeface="+mj-ea"/>
                          <a:ea typeface="+mj-ea"/>
                        </a:rPr>
                        <a:t>(7)</a:t>
                      </a:r>
                      <a:r>
                        <a:rPr kumimoji="1" lang="ja-JP" altLang="en-US" sz="700" dirty="0">
                          <a:solidFill>
                            <a:schemeClr val="tx1"/>
                          </a:solidFill>
                          <a:latin typeface="+mj-ea"/>
                          <a:ea typeface="+mj-ea"/>
                        </a:rPr>
                        <a:t>自からの</a:t>
                      </a:r>
                      <a:r>
                        <a:rPr kumimoji="1" lang="en-US" altLang="ja-JP" sz="700" dirty="0">
                          <a:solidFill>
                            <a:schemeClr val="tx1"/>
                          </a:solidFill>
                          <a:latin typeface="+mj-ea"/>
                          <a:ea typeface="+mj-ea"/>
                        </a:rPr>
                        <a:t>ICT</a:t>
                      </a:r>
                      <a:r>
                        <a:rPr kumimoji="1" lang="ja-JP" altLang="en-US" sz="700" dirty="0">
                          <a:solidFill>
                            <a:schemeClr val="tx1"/>
                          </a:solidFill>
                          <a:latin typeface="+mj-ea"/>
                          <a:ea typeface="+mj-ea"/>
                        </a:rPr>
                        <a:t>活用指導力を高め、これまでの経験を踏まえた活用方法を提案したり、実践したりすることができる。</a:t>
                      </a:r>
                    </a:p>
                    <a:p>
                      <a:r>
                        <a:rPr kumimoji="1" lang="en-US" altLang="ja-JP" sz="700" dirty="0">
                          <a:solidFill>
                            <a:schemeClr val="tx1"/>
                          </a:solidFill>
                          <a:latin typeface="+mj-ea"/>
                          <a:ea typeface="+mj-ea"/>
                        </a:rPr>
                        <a:t>(8)</a:t>
                      </a:r>
                      <a:r>
                        <a:rPr kumimoji="1" lang="ja-JP" altLang="en-US" sz="700" dirty="0">
                          <a:solidFill>
                            <a:schemeClr val="tx1"/>
                          </a:solidFill>
                          <a:latin typeface="+mj-ea"/>
                          <a:ea typeface="+mj-ea"/>
                        </a:rPr>
                        <a:t>自園の</a:t>
                      </a:r>
                      <a:r>
                        <a:rPr kumimoji="1" lang="en-US" altLang="ja-JP" sz="700" dirty="0">
                          <a:solidFill>
                            <a:schemeClr val="tx1"/>
                          </a:solidFill>
                          <a:latin typeface="+mj-ea"/>
                          <a:ea typeface="+mj-ea"/>
                        </a:rPr>
                        <a:t>ICT</a:t>
                      </a:r>
                      <a:r>
                        <a:rPr kumimoji="1" lang="ja-JP" altLang="en-US" sz="700" dirty="0">
                          <a:solidFill>
                            <a:schemeClr val="tx1"/>
                          </a:solidFill>
                          <a:latin typeface="+mj-ea"/>
                          <a:ea typeface="+mj-ea"/>
                        </a:rPr>
                        <a:t>や情報・教育データの活用を俯瞰的に捉え、組織的な課題を明確にし、解決に向けて働きかけることができる。</a:t>
                      </a:r>
                    </a:p>
                  </a:txBody>
                  <a:tcPr anchor="ctr">
                    <a:noFill/>
                  </a:tcPr>
                </a:tc>
                <a:extLst>
                  <a:ext uri="{0D108BD9-81ED-4DB2-BD59-A6C34878D82A}">
                    <a16:rowId xmlns:a16="http://schemas.microsoft.com/office/drawing/2014/main" val="2350661808"/>
                  </a:ext>
                </a:extLst>
              </a:tr>
              <a:tr h="1574467">
                <a:tc>
                  <a:txBody>
                    <a:bodyPr/>
                    <a:lstStyle/>
                    <a:p>
                      <a:r>
                        <a:rPr kumimoji="1" lang="ja-JP" altLang="en-US" sz="700" dirty="0">
                          <a:solidFill>
                            <a:schemeClr val="bg1"/>
                          </a:solidFill>
                          <a:latin typeface="+mn-ea"/>
                          <a:ea typeface="+mn-ea"/>
                        </a:rPr>
                        <a:t>内　容</a:t>
                      </a:r>
                    </a:p>
                  </a:txBody>
                  <a:tcPr anchor="ctr" anchorCtr="1">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700" kern="1200" dirty="0">
                          <a:solidFill>
                            <a:schemeClr val="tx1"/>
                          </a:solidFill>
                          <a:latin typeface="+mj-ea"/>
                          <a:ea typeface="+mn-ea"/>
                          <a:cs typeface="+mn-cs"/>
                        </a:rPr>
                        <a:t>第</a:t>
                      </a:r>
                      <a:r>
                        <a:rPr kumimoji="1" lang="en-US" altLang="ja-JP" sz="700" kern="1200" dirty="0">
                          <a:solidFill>
                            <a:schemeClr val="tx1"/>
                          </a:solidFill>
                          <a:latin typeface="+mj-ea"/>
                          <a:ea typeface="+mn-ea"/>
                          <a:cs typeface="+mn-cs"/>
                        </a:rPr>
                        <a:t>1</a:t>
                      </a:r>
                      <a:r>
                        <a:rPr kumimoji="1" lang="ja-JP" altLang="en-US" sz="700" kern="1200" dirty="0">
                          <a:solidFill>
                            <a:schemeClr val="tx1"/>
                          </a:solidFill>
                          <a:latin typeface="+mj-ea"/>
                          <a:ea typeface="+mn-ea"/>
                          <a:cs typeface="+mn-cs"/>
                        </a:rPr>
                        <a:t>講　  教育方法の歴史　～教えと学びのパラダイムの交錯～</a:t>
                      </a:r>
                      <a:endParaRPr kumimoji="1" lang="en-US" altLang="ja-JP" sz="700" kern="1200" dirty="0">
                        <a:solidFill>
                          <a:schemeClr val="tx1"/>
                        </a:solidFill>
                        <a:latin typeface="+mj-ea"/>
                        <a:ea typeface="+mn-ea"/>
                        <a:cs typeface="+mn-cs"/>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2</a:t>
                      </a:r>
                      <a:r>
                        <a:rPr kumimoji="1" lang="ja-JP" altLang="en-US" sz="700" dirty="0">
                          <a:solidFill>
                            <a:schemeClr val="tx1"/>
                          </a:solidFill>
                          <a:latin typeface="+mj-ea"/>
                          <a:ea typeface="+mj-ea"/>
                        </a:rPr>
                        <a:t>講　  インストラクショナルデザイン　</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3</a:t>
                      </a:r>
                      <a:r>
                        <a:rPr kumimoji="1" lang="ja-JP" altLang="en-US" sz="700" dirty="0">
                          <a:solidFill>
                            <a:schemeClr val="tx1"/>
                          </a:solidFill>
                          <a:latin typeface="+mj-ea"/>
                          <a:ea typeface="+mj-ea"/>
                        </a:rPr>
                        <a:t>講　  システム的なアプローチによる講座の設計</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4</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２１世紀に求められる学力と学習環境</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5</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自律的なオンライン研修の分析と設計</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6</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学習目標のデザイン</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7</a:t>
                      </a:r>
                      <a:r>
                        <a:rPr kumimoji="1" lang="ja-JP" altLang="en-US" sz="700" dirty="0">
                          <a:solidFill>
                            <a:schemeClr val="tx1"/>
                          </a:solidFill>
                          <a:latin typeface="+mj-ea"/>
                          <a:ea typeface="+mj-ea"/>
                        </a:rPr>
                        <a:t>講　  </a:t>
                      </a:r>
                      <a:r>
                        <a:rPr kumimoji="1" lang="en-US" altLang="ja-JP" sz="700" dirty="0">
                          <a:solidFill>
                            <a:schemeClr val="tx1"/>
                          </a:solidFill>
                          <a:latin typeface="+mj-ea"/>
                          <a:ea typeface="+mj-ea"/>
                        </a:rPr>
                        <a:t>e-Learning</a:t>
                      </a:r>
                      <a:r>
                        <a:rPr kumimoji="1" lang="ja-JP" altLang="en-US" sz="700" dirty="0">
                          <a:solidFill>
                            <a:schemeClr val="tx1"/>
                          </a:solidFill>
                          <a:latin typeface="+mj-ea"/>
                          <a:ea typeface="+mj-ea"/>
                        </a:rPr>
                        <a:t>の方法と技術</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8</a:t>
                      </a:r>
                      <a:r>
                        <a:rPr kumimoji="1" lang="ja-JP" altLang="en-US" sz="700" dirty="0">
                          <a:solidFill>
                            <a:schemeClr val="tx1"/>
                          </a:solidFill>
                          <a:latin typeface="+mj-ea"/>
                          <a:ea typeface="+mj-ea"/>
                        </a:rPr>
                        <a:t>講　  ハイブリッド型授業の方法と技術</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9</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魅力ある授業をつくる</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10</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学習意欲を高める</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11</a:t>
                      </a:r>
                      <a:r>
                        <a:rPr kumimoji="1" lang="ja-JP" altLang="en-US" sz="700" dirty="0">
                          <a:solidFill>
                            <a:schemeClr val="tx1"/>
                          </a:solidFill>
                          <a:latin typeface="+mj-ea"/>
                          <a:ea typeface="+mj-ea"/>
                        </a:rPr>
                        <a:t>講　協働的な学びをデザインする</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12</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反転学修の学び</a:t>
                      </a:r>
                      <a:endParaRPr kumimoji="1" lang="en-US" altLang="ja-JP" sz="700" dirty="0">
                        <a:solidFill>
                          <a:schemeClr val="tx1"/>
                        </a:solidFill>
                        <a:latin typeface="+mj-ea"/>
                        <a:ea typeface="+mj-ea"/>
                      </a:endParaRPr>
                    </a:p>
                    <a:p>
                      <a:r>
                        <a:rPr kumimoji="1" lang="zh-TW" altLang="en-US" sz="700" dirty="0">
                          <a:solidFill>
                            <a:schemeClr val="tx1"/>
                          </a:solidFill>
                          <a:latin typeface="+mj-ea"/>
                          <a:ea typeface="+mj-ea"/>
                        </a:rPr>
                        <a:t>第</a:t>
                      </a:r>
                      <a:r>
                        <a:rPr kumimoji="1" lang="en-US" altLang="ja-JP" sz="700" dirty="0">
                          <a:solidFill>
                            <a:schemeClr val="tx1"/>
                          </a:solidFill>
                          <a:latin typeface="+mj-ea"/>
                          <a:ea typeface="+mj-ea"/>
                        </a:rPr>
                        <a:t>13</a:t>
                      </a:r>
                      <a:r>
                        <a:rPr kumimoji="1" lang="zh-TW" altLang="en-US" sz="700" dirty="0">
                          <a:solidFill>
                            <a:schemeClr val="tx1"/>
                          </a:solidFill>
                          <a:latin typeface="+mj-ea"/>
                          <a:ea typeface="+mj-ea"/>
                        </a:rPr>
                        <a:t>講</a:t>
                      </a:r>
                      <a:r>
                        <a:rPr kumimoji="1" lang="ja-JP" altLang="en-US" sz="700" dirty="0">
                          <a:solidFill>
                            <a:schemeClr val="tx1"/>
                          </a:solidFill>
                          <a:latin typeface="+mj-ea"/>
                          <a:ea typeface="+mj-ea"/>
                        </a:rPr>
                        <a:t>　行動変容のモニタリング技法</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14</a:t>
                      </a:r>
                      <a:r>
                        <a:rPr kumimoji="1" lang="ja-JP" altLang="en-US" sz="700" dirty="0">
                          <a:solidFill>
                            <a:schemeClr val="tx1"/>
                          </a:solidFill>
                          <a:latin typeface="+mj-ea"/>
                          <a:ea typeface="+mj-ea"/>
                        </a:rPr>
                        <a:t>講　</a:t>
                      </a:r>
                      <a:r>
                        <a:rPr kumimoji="1" lang="en-US" altLang="ja-JP" sz="700" dirty="0">
                          <a:solidFill>
                            <a:schemeClr val="tx1"/>
                          </a:solidFill>
                          <a:latin typeface="+mj-ea"/>
                          <a:ea typeface="+mj-ea"/>
                        </a:rPr>
                        <a:t> </a:t>
                      </a:r>
                      <a:r>
                        <a:rPr kumimoji="1" lang="ja-JP" altLang="en-US" sz="700" dirty="0">
                          <a:solidFill>
                            <a:schemeClr val="tx1"/>
                          </a:solidFill>
                          <a:latin typeface="+mj-ea"/>
                          <a:ea typeface="+mj-ea"/>
                        </a:rPr>
                        <a:t>「教えないで学べる」研修企画</a:t>
                      </a:r>
                      <a:endParaRPr kumimoji="1" lang="en-US" altLang="ja-JP" sz="700" dirty="0">
                        <a:solidFill>
                          <a:schemeClr val="tx1"/>
                        </a:solidFill>
                        <a:latin typeface="+mj-ea"/>
                        <a:ea typeface="+mj-ea"/>
                      </a:endParaRPr>
                    </a:p>
                    <a:p>
                      <a:r>
                        <a:rPr kumimoji="1" lang="ja-JP" altLang="en-US" sz="700" dirty="0">
                          <a:solidFill>
                            <a:schemeClr val="tx1"/>
                          </a:solidFill>
                          <a:latin typeface="+mj-ea"/>
                          <a:ea typeface="+mj-ea"/>
                        </a:rPr>
                        <a:t>第</a:t>
                      </a:r>
                      <a:r>
                        <a:rPr kumimoji="1" lang="en-US" altLang="ja-JP" sz="700" dirty="0">
                          <a:solidFill>
                            <a:schemeClr val="tx1"/>
                          </a:solidFill>
                          <a:latin typeface="+mj-ea"/>
                          <a:ea typeface="+mj-ea"/>
                        </a:rPr>
                        <a:t>15</a:t>
                      </a:r>
                      <a:r>
                        <a:rPr kumimoji="1" lang="ja-JP" altLang="en-US" sz="700" dirty="0">
                          <a:solidFill>
                            <a:schemeClr val="tx1"/>
                          </a:solidFill>
                          <a:latin typeface="+mj-ea"/>
                          <a:ea typeface="+mj-ea"/>
                        </a:rPr>
                        <a:t>講　ワークショップデザイン技法</a:t>
                      </a:r>
                      <a:endParaRPr kumimoji="1" lang="zh-TW" altLang="en-US" sz="700" dirty="0">
                        <a:solidFill>
                          <a:schemeClr val="tx1"/>
                        </a:solidFill>
                        <a:latin typeface="+mj-ea"/>
                        <a:ea typeface="+mj-ea"/>
                      </a:endParaRPr>
                    </a:p>
                  </a:txBody>
                  <a:tcPr anchor="ctr">
                    <a:noFill/>
                  </a:tcPr>
                </a:tc>
                <a:extLst>
                  <a:ext uri="{0D108BD9-81ED-4DB2-BD59-A6C34878D82A}">
                    <a16:rowId xmlns:a16="http://schemas.microsoft.com/office/drawing/2014/main" val="3142972939"/>
                  </a:ext>
                </a:extLst>
              </a:tr>
              <a:tr h="283688">
                <a:tc>
                  <a:txBody>
                    <a:bodyPr/>
                    <a:lstStyle/>
                    <a:p>
                      <a:r>
                        <a:rPr kumimoji="1" lang="ja-JP" altLang="en-US" sz="700" dirty="0">
                          <a:solidFill>
                            <a:schemeClr val="bg1"/>
                          </a:solidFill>
                          <a:latin typeface="+mn-ea"/>
                          <a:ea typeface="+mn-ea"/>
                        </a:rPr>
                        <a:t>ワークショップ</a:t>
                      </a:r>
                      <a:endParaRPr kumimoji="1" lang="en-US" altLang="ja-JP" sz="700" dirty="0">
                        <a:solidFill>
                          <a:schemeClr val="bg1"/>
                        </a:solidFill>
                        <a:latin typeface="+mn-ea"/>
                        <a:ea typeface="+mn-ea"/>
                      </a:endParaRPr>
                    </a:p>
                    <a:p>
                      <a:r>
                        <a:rPr kumimoji="1" lang="ja-JP" altLang="en-US" sz="700" dirty="0">
                          <a:solidFill>
                            <a:schemeClr val="bg1"/>
                          </a:solidFill>
                          <a:latin typeface="+mn-ea"/>
                          <a:ea typeface="+mn-ea"/>
                        </a:rPr>
                        <a:t>課題</a:t>
                      </a:r>
                    </a:p>
                  </a:txBody>
                  <a:tcPr anchor="ctr" anchorCtr="1">
                    <a:solidFill>
                      <a:schemeClr val="accent1">
                        <a:lumMod val="50000"/>
                      </a:schemeClr>
                    </a:solidFill>
                  </a:tcPr>
                </a:tc>
                <a:tc>
                  <a:txBody>
                    <a:bodyPr/>
                    <a:lstStyle/>
                    <a:p>
                      <a:r>
                        <a:rPr kumimoji="1" lang="ja-JP" altLang="en-US" sz="700" dirty="0">
                          <a:solidFill>
                            <a:schemeClr val="tx1"/>
                          </a:solidFill>
                          <a:latin typeface="+mj-ea"/>
                          <a:ea typeface="+mj-ea"/>
                        </a:rPr>
                        <a:t>課題１ 　２１ 世紀に求められる学力について論述しなさい。（</a:t>
                      </a:r>
                      <a:r>
                        <a:rPr kumimoji="1" lang="en-US" altLang="ja-JP" sz="700" dirty="0">
                          <a:solidFill>
                            <a:schemeClr val="tx1"/>
                          </a:solidFill>
                          <a:latin typeface="+mj-ea"/>
                          <a:ea typeface="+mj-ea"/>
                        </a:rPr>
                        <a:t>A4</a:t>
                      </a:r>
                      <a:r>
                        <a:rPr kumimoji="1" lang="ja-JP" altLang="en-US" sz="700" dirty="0">
                          <a:solidFill>
                            <a:schemeClr val="tx1"/>
                          </a:solidFill>
                          <a:latin typeface="+mj-ea"/>
                          <a:ea typeface="+mj-ea"/>
                        </a:rPr>
                        <a:t>用紙</a:t>
                      </a:r>
                      <a:r>
                        <a:rPr kumimoji="1" lang="en-US" altLang="ja-JP" sz="700" dirty="0">
                          <a:solidFill>
                            <a:schemeClr val="tx1"/>
                          </a:solidFill>
                          <a:latin typeface="+mj-ea"/>
                          <a:ea typeface="+mj-ea"/>
                        </a:rPr>
                        <a:t>1</a:t>
                      </a:r>
                      <a:r>
                        <a:rPr kumimoji="1" lang="ja-JP" altLang="en-US" sz="700" dirty="0">
                          <a:solidFill>
                            <a:schemeClr val="tx1"/>
                          </a:solidFill>
                          <a:latin typeface="+mj-ea"/>
                          <a:ea typeface="+mj-ea"/>
                        </a:rPr>
                        <a:t>枚程度）</a:t>
                      </a:r>
                    </a:p>
                    <a:p>
                      <a:r>
                        <a:rPr kumimoji="1" lang="ja-JP" altLang="en-US" sz="700" dirty="0">
                          <a:solidFill>
                            <a:schemeClr val="tx1"/>
                          </a:solidFill>
                          <a:latin typeface="+mj-ea"/>
                          <a:ea typeface="+mj-ea"/>
                        </a:rPr>
                        <a:t>課題２ 　ブルームの教育目標分類について、行動目標による具体例を取り上げて論述しなさい。（</a:t>
                      </a:r>
                      <a:r>
                        <a:rPr kumimoji="1" lang="en-US" altLang="ja-JP" sz="700" dirty="0">
                          <a:solidFill>
                            <a:schemeClr val="tx1"/>
                          </a:solidFill>
                          <a:latin typeface="+mj-ea"/>
                          <a:ea typeface="+mj-ea"/>
                        </a:rPr>
                        <a:t>A4</a:t>
                      </a:r>
                      <a:r>
                        <a:rPr kumimoji="1" lang="ja-JP" altLang="en-US" sz="700" dirty="0">
                          <a:solidFill>
                            <a:schemeClr val="tx1"/>
                          </a:solidFill>
                          <a:latin typeface="+mj-ea"/>
                          <a:ea typeface="+mj-ea"/>
                        </a:rPr>
                        <a:t>用紙</a:t>
                      </a:r>
                      <a:r>
                        <a:rPr kumimoji="1" lang="en-US" altLang="ja-JP" sz="700" dirty="0">
                          <a:solidFill>
                            <a:schemeClr val="tx1"/>
                          </a:solidFill>
                          <a:latin typeface="+mj-ea"/>
                          <a:ea typeface="+mj-ea"/>
                        </a:rPr>
                        <a:t>1</a:t>
                      </a:r>
                      <a:r>
                        <a:rPr kumimoji="1" lang="ja-JP" altLang="en-US" sz="700" dirty="0">
                          <a:solidFill>
                            <a:schemeClr val="tx1"/>
                          </a:solidFill>
                          <a:latin typeface="+mj-ea"/>
                          <a:ea typeface="+mj-ea"/>
                        </a:rPr>
                        <a:t>枚程度）</a:t>
                      </a:r>
                    </a:p>
                  </a:txBody>
                  <a:tcPr anchor="ctr">
                    <a:noFill/>
                  </a:tcPr>
                </a:tc>
                <a:extLst>
                  <a:ext uri="{0D108BD9-81ED-4DB2-BD59-A6C34878D82A}">
                    <a16:rowId xmlns:a16="http://schemas.microsoft.com/office/drawing/2014/main" val="148549932"/>
                  </a:ext>
                </a:extLst>
              </a:tr>
              <a:tr h="460837">
                <a:tc>
                  <a:txBody>
                    <a:bodyPr/>
                    <a:lstStyle/>
                    <a:p>
                      <a:r>
                        <a:rPr kumimoji="1" lang="ja-JP" altLang="en-US" sz="7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31</a:t>
            </a:fld>
            <a:endParaRPr kumimoji="1" lang="ja-JP" altLang="en-US" dirty="0"/>
          </a:p>
        </p:txBody>
      </p:sp>
    </p:spTree>
    <p:extLst>
      <p:ext uri="{BB962C8B-B14F-4D97-AF65-F5344CB8AC3E}">
        <p14:creationId xmlns:p14="http://schemas.microsoft.com/office/powerpoint/2010/main" val="287426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097" y="404664"/>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幼児理解</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126895690"/>
              </p:ext>
            </p:extLst>
          </p:nvPr>
        </p:nvGraphicFramePr>
        <p:xfrm>
          <a:off x="251520" y="980729"/>
          <a:ext cx="8208911" cy="5180660"/>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0346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344603">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幼児も他者であることを前提に、他者の心を理解する枠組みを理解するとともに、幼児理解についての知識を身に付け、考え方や基礎的態度を理解する。また、ケーススタディにより幼児理解の方法を具体的に提供し、</a:t>
                      </a:r>
                      <a:r>
                        <a:rPr kumimoji="1" lang="ja-JP" altLang="en-US" sz="700" u="sng" dirty="0">
                          <a:solidFill>
                            <a:schemeClr val="tx1"/>
                          </a:solidFill>
                          <a:latin typeface="+mn-ea"/>
                          <a:ea typeface="+mn-ea"/>
                        </a:rPr>
                        <a:t>様々な問題解決を通じて</a:t>
                      </a:r>
                      <a:r>
                        <a:rPr kumimoji="1" lang="ja-JP" altLang="en-US" sz="700" dirty="0">
                          <a:solidFill>
                            <a:schemeClr val="tx1"/>
                          </a:solidFill>
                          <a:latin typeface="+mn-ea"/>
                          <a:ea typeface="+mn-ea"/>
                        </a:rPr>
                        <a:t>から理解の深化を図る。</a:t>
                      </a:r>
                    </a:p>
                  </a:txBody>
                  <a:tcPr anchor="ctr">
                    <a:noFill/>
                  </a:tcPr>
                </a:tc>
                <a:extLst>
                  <a:ext uri="{0D108BD9-81ED-4DB2-BD59-A6C34878D82A}">
                    <a16:rowId xmlns:a16="http://schemas.microsoft.com/office/drawing/2014/main" val="4051336827"/>
                  </a:ext>
                </a:extLst>
              </a:tr>
              <a:tr h="420471">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幼児も他者であることを前提に、他者の心を理解する枠組みを理解させるとともに、幼児理解についての知識を身に付けさせ、考え方や基礎的態度を理解させる。また、幼児理解の方法を具体的に提供し、理解させる。</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・発達相談や教育相談は，子どもの発達や学校生活の問題に適切な支援を行うことで，子どもが適応的に日々の生活を過ごせることを目指している。</a:t>
                      </a:r>
                    </a:p>
                    <a:p>
                      <a:r>
                        <a:rPr kumimoji="1" lang="ja-JP" altLang="en-US" sz="700" dirty="0">
                          <a:solidFill>
                            <a:schemeClr val="tx1"/>
                          </a:solidFill>
                          <a:latin typeface="+mn-ea"/>
                          <a:ea typeface="+mn-ea"/>
                        </a:rPr>
                        <a:t>・そこで，子どもの心理・発達のアセスメントや適用されている心理療法を学修することを通して，子どもの成長や発達への支援のあり方について理解する。</a:t>
                      </a:r>
                    </a:p>
                    <a:p>
                      <a:r>
                        <a:rPr kumimoji="1" lang="ja-JP" altLang="en-US" sz="700" dirty="0">
                          <a:solidFill>
                            <a:schemeClr val="tx1"/>
                          </a:solidFill>
                          <a:latin typeface="+mn-ea"/>
                          <a:ea typeface="+mn-ea"/>
                        </a:rPr>
                        <a:t>・また，箱庭療法や芸術療法など子どもに適用されている心理療法の基礎的な内容について学修する。</a:t>
                      </a:r>
                      <a:endParaRPr kumimoji="1" lang="en-US" altLang="ja-JP" sz="700" dirty="0">
                        <a:solidFill>
                          <a:schemeClr val="tx1"/>
                        </a:solidFill>
                        <a:latin typeface="+mn-ea"/>
                        <a:ea typeface="+mn-ea"/>
                      </a:endParaRPr>
                    </a:p>
                  </a:txBody>
                  <a:tcPr anchor="ctr">
                    <a:noFill/>
                  </a:tcPr>
                </a:tc>
                <a:extLst>
                  <a:ext uri="{0D108BD9-81ED-4DB2-BD59-A6C34878D82A}">
                    <a16:rowId xmlns:a16="http://schemas.microsoft.com/office/drawing/2014/main" val="1982402243"/>
                  </a:ext>
                </a:extLst>
              </a:tr>
              <a:tr h="691450">
                <a:tc>
                  <a:txBody>
                    <a:bodyPr/>
                    <a:lstStyle/>
                    <a:p>
                      <a:r>
                        <a:rPr kumimoji="1" lang="ja-JP" altLang="en-US" sz="8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en-US" altLang="ja-JP" sz="700" b="0" dirty="0">
                          <a:solidFill>
                            <a:schemeClr val="tx1"/>
                          </a:solidFill>
                          <a:latin typeface="+mj-ea"/>
                          <a:ea typeface="+mj-ea"/>
                        </a:rPr>
                        <a:t>(1)</a:t>
                      </a:r>
                      <a:r>
                        <a:rPr kumimoji="1" lang="ja-JP" altLang="en-US" sz="700" b="0" dirty="0">
                          <a:solidFill>
                            <a:schemeClr val="tx1"/>
                          </a:solidFill>
                          <a:latin typeface="+mj-ea"/>
                          <a:ea typeface="+mj-ea"/>
                        </a:rPr>
                        <a:t>様々な情報に基づいて幼児一人一人を多面的・多角的に捉え、個性を生かす指導を行うことができる。</a:t>
                      </a:r>
                    </a:p>
                    <a:p>
                      <a:r>
                        <a:rPr kumimoji="1" lang="en-US" altLang="ja-JP" sz="700" b="0" dirty="0">
                          <a:solidFill>
                            <a:schemeClr val="tx1"/>
                          </a:solidFill>
                          <a:latin typeface="+mj-ea"/>
                          <a:ea typeface="+mj-ea"/>
                        </a:rPr>
                        <a:t>(2)</a:t>
                      </a:r>
                      <a:r>
                        <a:rPr kumimoji="1" lang="ja-JP" altLang="en-US" sz="700" b="0" dirty="0">
                          <a:solidFill>
                            <a:schemeClr val="tx1"/>
                          </a:solidFill>
                          <a:latin typeface="+mj-ea"/>
                          <a:ea typeface="+mj-ea"/>
                        </a:rPr>
                        <a:t>継続的に幼児の言動を見届け、価値付ける指導を行ったり、幼児の捉え方について助言を行ったりすることができる。</a:t>
                      </a:r>
                    </a:p>
                    <a:p>
                      <a:r>
                        <a:rPr kumimoji="1" lang="en-US" altLang="ja-JP" sz="700" b="0" dirty="0">
                          <a:solidFill>
                            <a:schemeClr val="tx1"/>
                          </a:solidFill>
                          <a:latin typeface="+mj-ea"/>
                          <a:ea typeface="+mj-ea"/>
                        </a:rPr>
                        <a:t>(3)</a:t>
                      </a:r>
                      <a:r>
                        <a:rPr kumimoji="1" lang="ja-JP" altLang="en-US" sz="700" b="0" dirty="0">
                          <a:solidFill>
                            <a:schemeClr val="tx1"/>
                          </a:solidFill>
                          <a:latin typeface="+mj-ea"/>
                          <a:ea typeface="+mj-ea"/>
                        </a:rPr>
                        <a:t>関係職員や保護者等と協力して、幼児の状況を共有し、組織を生かして指導方法を判断し迅速に対応することができる。</a:t>
                      </a:r>
                    </a:p>
                    <a:p>
                      <a:r>
                        <a:rPr kumimoji="1" lang="en-US" altLang="ja-JP" sz="700" b="0" dirty="0">
                          <a:solidFill>
                            <a:schemeClr val="tx1"/>
                          </a:solidFill>
                          <a:latin typeface="+mj-ea"/>
                          <a:ea typeface="+mj-ea"/>
                        </a:rPr>
                        <a:t>(4)</a:t>
                      </a:r>
                      <a:r>
                        <a:rPr kumimoji="1" lang="ja-JP" altLang="en-US" sz="700" b="0" dirty="0">
                          <a:solidFill>
                            <a:schemeClr val="tx1"/>
                          </a:solidFill>
                          <a:latin typeface="+mj-ea"/>
                          <a:ea typeface="+mj-ea"/>
                        </a:rPr>
                        <a:t>幼児に対する指導を組織的・計画的に実践できるように、体制を整えるとともに問題の未然防止の取組を実践することができる。</a:t>
                      </a:r>
                    </a:p>
                    <a:p>
                      <a:r>
                        <a:rPr kumimoji="1" lang="en-US" altLang="ja-JP" sz="700" b="0" dirty="0">
                          <a:solidFill>
                            <a:schemeClr val="tx1"/>
                          </a:solidFill>
                          <a:latin typeface="+mj-ea"/>
                          <a:ea typeface="+mj-ea"/>
                        </a:rPr>
                        <a:t>(5)</a:t>
                      </a:r>
                      <a:r>
                        <a:rPr kumimoji="1" lang="ja-JP" altLang="en-US" sz="700" b="0" dirty="0">
                          <a:solidFill>
                            <a:schemeClr val="tx1"/>
                          </a:solidFill>
                          <a:latin typeface="+mj-ea"/>
                          <a:ea typeface="+mj-ea"/>
                        </a:rPr>
                        <a:t>幼児の多様な発達の課題を明確にし、それに対応する方策を提案し、園の実践の基点となって実践することができる。</a:t>
                      </a:r>
                    </a:p>
                    <a:p>
                      <a:r>
                        <a:rPr kumimoji="1" lang="en-US" altLang="ja-JP" sz="700" b="0" dirty="0">
                          <a:solidFill>
                            <a:schemeClr val="tx1"/>
                          </a:solidFill>
                          <a:latin typeface="+mj-ea"/>
                          <a:ea typeface="+mj-ea"/>
                        </a:rPr>
                        <a:t>(6)</a:t>
                      </a:r>
                      <a:r>
                        <a:rPr kumimoji="1" lang="ja-JP" altLang="en-US" sz="700" b="0" dirty="0">
                          <a:solidFill>
                            <a:schemeClr val="tx1"/>
                          </a:solidFill>
                          <a:latin typeface="+mj-ea"/>
                          <a:ea typeface="+mj-ea"/>
                        </a:rPr>
                        <a:t>幼児の多様な発達の課題に対する方策を明確にもち、モデルとなる実践を行うとともに、指導内容の改善に向けて助言を行うことができる。</a:t>
                      </a:r>
                    </a:p>
                    <a:p>
                      <a:r>
                        <a:rPr kumimoji="1" lang="en-US" altLang="ja-JP" sz="700" b="0" dirty="0">
                          <a:solidFill>
                            <a:schemeClr val="tx1"/>
                          </a:solidFill>
                          <a:latin typeface="+mj-ea"/>
                          <a:ea typeface="+mj-ea"/>
                        </a:rPr>
                        <a:t>(7)</a:t>
                      </a:r>
                      <a:r>
                        <a:rPr kumimoji="1" lang="ja-JP" altLang="en-US" sz="700" b="0" dirty="0">
                          <a:solidFill>
                            <a:schemeClr val="tx1"/>
                          </a:solidFill>
                          <a:latin typeface="+mj-ea"/>
                          <a:ea typeface="+mj-ea"/>
                        </a:rPr>
                        <a:t>研修の学習目標に沿ったワークショップのデザインをすることができる。</a:t>
                      </a:r>
                    </a:p>
                  </a:txBody>
                  <a:tcPr anchor="ctr">
                    <a:noFill/>
                  </a:tcPr>
                </a:tc>
                <a:extLst>
                  <a:ext uri="{0D108BD9-81ED-4DB2-BD59-A6C34878D82A}">
                    <a16:rowId xmlns:a16="http://schemas.microsoft.com/office/drawing/2014/main" val="1744591619"/>
                  </a:ext>
                </a:extLst>
              </a:tr>
              <a:tr h="500196">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様々な情報に基づいて幼児一人一人を多面的・多角的に捉え、個性を生かす指導を行うことができる。</a:t>
                      </a:r>
                    </a:p>
                    <a:p>
                      <a:r>
                        <a:rPr kumimoji="1" lang="en-US" altLang="ja-JP" sz="700" dirty="0">
                          <a:latin typeface="+mn-ea"/>
                          <a:ea typeface="+mn-ea"/>
                        </a:rPr>
                        <a:t>(2)</a:t>
                      </a:r>
                      <a:r>
                        <a:rPr kumimoji="1" lang="ja-JP" altLang="en-US" sz="700" dirty="0">
                          <a:latin typeface="+mn-ea"/>
                          <a:ea typeface="+mn-ea"/>
                        </a:rPr>
                        <a:t>継続的に幼児の言動を見届け、価値付ける指導を行ったり、幼児の捉え方について助言を行ったりすることができる。</a:t>
                      </a:r>
                    </a:p>
                    <a:p>
                      <a:r>
                        <a:rPr kumimoji="1" lang="en-US" altLang="ja-JP" sz="700" dirty="0">
                          <a:latin typeface="+mn-ea"/>
                          <a:ea typeface="+mn-ea"/>
                        </a:rPr>
                        <a:t>(3)</a:t>
                      </a:r>
                      <a:r>
                        <a:rPr kumimoji="1" lang="ja-JP" altLang="en-US" sz="700" dirty="0">
                          <a:latin typeface="+mn-ea"/>
                          <a:ea typeface="+mn-ea"/>
                        </a:rPr>
                        <a:t>関係職員や保護者等と協力して、幼児の状況を共有し、組織を生かして指導方法を判断し迅速に対応することができる。</a:t>
                      </a:r>
                    </a:p>
                    <a:p>
                      <a:r>
                        <a:rPr kumimoji="1" lang="en-US" altLang="ja-JP" sz="700" dirty="0">
                          <a:latin typeface="+mn-ea"/>
                          <a:ea typeface="+mn-ea"/>
                        </a:rPr>
                        <a:t>(4)</a:t>
                      </a:r>
                      <a:r>
                        <a:rPr kumimoji="1" lang="ja-JP" altLang="en-US" sz="700" dirty="0">
                          <a:latin typeface="+mn-ea"/>
                          <a:ea typeface="+mn-ea"/>
                        </a:rPr>
                        <a:t>幼児に対する指導を組織的・計画的に実践できるように、体制を整えるとともに問題の未然防止の取組を実践することができる。</a:t>
                      </a:r>
                    </a:p>
                    <a:p>
                      <a:r>
                        <a:rPr kumimoji="1" lang="en-US" altLang="ja-JP" sz="700" dirty="0">
                          <a:latin typeface="+mn-ea"/>
                          <a:ea typeface="+mn-ea"/>
                        </a:rPr>
                        <a:t>(5)</a:t>
                      </a:r>
                      <a:r>
                        <a:rPr kumimoji="1" lang="ja-JP" altLang="en-US" sz="700" dirty="0">
                          <a:latin typeface="+mn-ea"/>
                          <a:ea typeface="+mn-ea"/>
                        </a:rPr>
                        <a:t>幼児の多様な発達の課題を明確にし、それに対応する方策を提案し、園の実践の基点となって実践することができる。</a:t>
                      </a:r>
                    </a:p>
                    <a:p>
                      <a:r>
                        <a:rPr kumimoji="1" lang="en-US" altLang="ja-JP" sz="700" dirty="0">
                          <a:latin typeface="+mn-ea"/>
                          <a:ea typeface="+mn-ea"/>
                        </a:rPr>
                        <a:t>(6)</a:t>
                      </a:r>
                      <a:r>
                        <a:rPr kumimoji="1" lang="ja-JP" altLang="en-US" sz="700" dirty="0">
                          <a:latin typeface="+mn-ea"/>
                          <a:ea typeface="+mn-ea"/>
                        </a:rPr>
                        <a:t>幼児の多様な発達の課題に対する方策を明確にもち、モデルとなる実践を行うとともに、指導内容の改善に向けて助言を行うことができる。</a:t>
                      </a:r>
                    </a:p>
                    <a:p>
                      <a:r>
                        <a:rPr kumimoji="1" lang="en-US" altLang="ja-JP" sz="700" dirty="0">
                          <a:latin typeface="+mn-ea"/>
                          <a:ea typeface="+mn-ea"/>
                        </a:rPr>
                        <a:t>(7)</a:t>
                      </a:r>
                      <a:r>
                        <a:rPr kumimoji="1" lang="ja-JP" altLang="en-US" sz="700" dirty="0">
                          <a:latin typeface="+mn-ea"/>
                          <a:ea typeface="+mn-ea"/>
                        </a:rPr>
                        <a:t>研修の学習目標に沿ったワークショップのデザインをすることができる。</a:t>
                      </a:r>
                    </a:p>
                    <a:p>
                      <a:r>
                        <a:rPr kumimoji="1" lang="en-US" altLang="ja-JP" sz="700" dirty="0">
                          <a:latin typeface="+mn-ea"/>
                          <a:ea typeface="+mn-ea"/>
                        </a:rPr>
                        <a:t>(8)</a:t>
                      </a:r>
                      <a:r>
                        <a:rPr kumimoji="1" lang="ja-JP" altLang="en-US" sz="700" dirty="0">
                          <a:latin typeface="+mn-ea"/>
                          <a:ea typeface="+mn-ea"/>
                        </a:rPr>
                        <a:t>全校的な支援の充実に向け、職員の連携による指導の体制を整え、組織的・持続的な支援のために主体的に働きかけることができる。</a:t>
                      </a:r>
                    </a:p>
                    <a:p>
                      <a:r>
                        <a:rPr kumimoji="1" lang="en-US" altLang="ja-JP" sz="700" dirty="0">
                          <a:latin typeface="+mn-ea"/>
                          <a:ea typeface="+mn-ea"/>
                        </a:rPr>
                        <a:t>(9)</a:t>
                      </a:r>
                      <a:r>
                        <a:rPr kumimoji="1" lang="ja-JP" altLang="en-US" sz="700" dirty="0">
                          <a:latin typeface="+mn-ea"/>
                          <a:ea typeface="+mn-ea"/>
                        </a:rPr>
                        <a:t>幼児児童生徒への一貫した教育支援を目指し、保護者や地域、関係機関と連携した支援体制の構築を推進することができる。</a:t>
                      </a:r>
                    </a:p>
                  </a:txBody>
                  <a:tcPr anchor="ctr">
                    <a:noFill/>
                  </a:tcPr>
                </a:tc>
                <a:extLst>
                  <a:ext uri="{0D108BD9-81ED-4DB2-BD59-A6C34878D82A}">
                    <a16:rowId xmlns:a16="http://schemas.microsoft.com/office/drawing/2014/main" val="2350661808"/>
                  </a:ext>
                </a:extLst>
              </a:tr>
              <a:tr h="723096">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1</a:t>
                      </a:r>
                      <a:r>
                        <a:rPr kumimoji="1" lang="ja-JP" altLang="en-US" sz="700" dirty="0">
                          <a:solidFill>
                            <a:schemeClr val="tx1"/>
                          </a:solidFill>
                          <a:latin typeface="+mn-ea"/>
                          <a:ea typeface="+mn-ea"/>
                        </a:rPr>
                        <a:t>講　幼児という他者の理解の枠組み</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2</a:t>
                      </a:r>
                      <a:r>
                        <a:rPr kumimoji="1" lang="ja-JP" altLang="en-US" sz="700" dirty="0">
                          <a:solidFill>
                            <a:schemeClr val="tx1"/>
                          </a:solidFill>
                          <a:latin typeface="+mn-ea"/>
                          <a:ea typeface="+mn-ea"/>
                        </a:rPr>
                        <a:t>講　幼児理解のために必要な観察：状況と行動</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3</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状況と行動から行う理解は主観的：幼児理解に必要な複数の眼</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4</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幼児理解に必要な幼児の特徴１：自律性</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5</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幼児理解に必要な幼児の特徴２：仲間の意味</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6</a:t>
                      </a:r>
                      <a:r>
                        <a:rPr kumimoji="1" lang="ja-JP" altLang="en-US" sz="700" dirty="0">
                          <a:solidFill>
                            <a:schemeClr val="tx1"/>
                          </a:solidFill>
                          <a:latin typeface="+mn-ea"/>
                          <a:ea typeface="+mn-ea"/>
                        </a:rPr>
                        <a:t>講　幼児理解に必要な幼児の特徴３：自己中心性</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7</a:t>
                      </a:r>
                      <a:r>
                        <a:rPr kumimoji="1" lang="ja-JP" altLang="en-US" sz="700" dirty="0">
                          <a:solidFill>
                            <a:schemeClr val="tx1"/>
                          </a:solidFill>
                          <a:latin typeface="+mn-ea"/>
                          <a:ea typeface="+mn-ea"/>
                        </a:rPr>
                        <a:t>講　保護者の理解と幼稚園教諭の立場</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8</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幼児理解の全体像</a:t>
                      </a:r>
                      <a:endParaRPr kumimoji="1" lang="en-US" altLang="ja-JP" sz="700" dirty="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323656">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問題解決的なケーススタディの設問の作り方</a:t>
                      </a:r>
                    </a:p>
                  </a:txBody>
                  <a:tcPr anchor="ctr">
                    <a:noFill/>
                  </a:tcPr>
                </a:tc>
                <a:extLst>
                  <a:ext uri="{0D108BD9-81ED-4DB2-BD59-A6C34878D82A}">
                    <a16:rowId xmlns:a16="http://schemas.microsoft.com/office/drawing/2014/main" val="148549932"/>
                  </a:ext>
                </a:extLst>
              </a:tr>
              <a:tr h="737829">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32</a:t>
            </a:fld>
            <a:endParaRPr kumimoji="1" lang="ja-JP" altLang="en-US" dirty="0"/>
          </a:p>
        </p:txBody>
      </p:sp>
    </p:spTree>
    <p:extLst>
      <p:ext uri="{BB962C8B-B14F-4D97-AF65-F5344CB8AC3E}">
        <p14:creationId xmlns:p14="http://schemas.microsoft.com/office/powerpoint/2010/main" val="2185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097" y="404664"/>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幼児教育コーディネータ養成講座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教育相談</a:t>
            </a:r>
            <a:r>
              <a:rPr lang="en-US" altLang="ja-JP" dirty="0">
                <a:latin typeface="メイリオ" panose="020B0604030504040204" pitchFamily="50" charset="-128"/>
                <a:ea typeface="メイリオ" panose="020B0604030504040204" pitchFamily="50" charset="-128"/>
              </a:rPr>
              <a:t>Ⅰ】</a:t>
            </a:r>
            <a:r>
              <a:rPr lang="ja-JP" altLang="en-US" dirty="0">
                <a:latin typeface="メイリオ" panose="020B0604030504040204" pitchFamily="50" charset="-128"/>
                <a:ea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342073498"/>
              </p:ext>
            </p:extLst>
          </p:nvPr>
        </p:nvGraphicFramePr>
        <p:xfrm>
          <a:off x="251520" y="980729"/>
          <a:ext cx="8208911" cy="5246908"/>
        </p:xfrm>
        <a:graphic>
          <a:graphicData uri="http://schemas.openxmlformats.org/drawingml/2006/table">
            <a:tbl>
              <a:tblPr firstRow="1" bandRow="1">
                <a:tableStyleId>{5940675A-B579-460E-94D1-54222C63F5DA}</a:tableStyleId>
              </a:tblPr>
              <a:tblGrid>
                <a:gridCol w="1027324">
                  <a:extLst>
                    <a:ext uri="{9D8B030D-6E8A-4147-A177-3AD203B41FA5}">
                      <a16:colId xmlns:a16="http://schemas.microsoft.com/office/drawing/2014/main" val="4236866019"/>
                    </a:ext>
                  </a:extLst>
                </a:gridCol>
                <a:gridCol w="7181587">
                  <a:extLst>
                    <a:ext uri="{9D8B030D-6E8A-4147-A177-3AD203B41FA5}">
                      <a16:colId xmlns:a16="http://schemas.microsoft.com/office/drawing/2014/main" val="3374882550"/>
                    </a:ext>
                  </a:extLst>
                </a:gridCol>
              </a:tblGrid>
              <a:tr h="303468">
                <a:tc>
                  <a:txBody>
                    <a:bodyPr/>
                    <a:lstStyle/>
                    <a:p>
                      <a:pPr algn="ctr"/>
                      <a:endParaRPr kumimoji="1" lang="ja-JP" altLang="en-US" sz="800" dirty="0">
                        <a:solidFill>
                          <a:schemeClr val="bg1"/>
                        </a:solidFill>
                        <a:latin typeface="+mn-ea"/>
                        <a:ea typeface="+mn-ea"/>
                      </a:endParaRPr>
                    </a:p>
                  </a:txBody>
                  <a:tcPr anchor="ctr" anchorCtr="1">
                    <a:solidFill>
                      <a:schemeClr val="accent1">
                        <a:lumMod val="50000"/>
                      </a:schemeClr>
                    </a:solidFill>
                  </a:tcPr>
                </a:tc>
                <a:tc>
                  <a:txBody>
                    <a:bodyPr/>
                    <a:lstStyle/>
                    <a:p>
                      <a:pPr algn="ctr"/>
                      <a:r>
                        <a:rPr kumimoji="1" lang="ja-JP" altLang="en-US" sz="800" dirty="0">
                          <a:solidFill>
                            <a:schemeClr val="bg1"/>
                          </a:solidFill>
                          <a:latin typeface="+mn-ea"/>
                          <a:ea typeface="+mn-ea"/>
                        </a:rPr>
                        <a:t>幼児教育コーディネータ養成講座</a:t>
                      </a:r>
                    </a:p>
                  </a:txBody>
                  <a:tcPr anchor="ctr">
                    <a:solidFill>
                      <a:schemeClr val="accent1">
                        <a:lumMod val="50000"/>
                      </a:schemeClr>
                    </a:solidFill>
                  </a:tcPr>
                </a:tc>
                <a:extLst>
                  <a:ext uri="{0D108BD9-81ED-4DB2-BD59-A6C34878D82A}">
                    <a16:rowId xmlns:a16="http://schemas.microsoft.com/office/drawing/2014/main" val="301902340"/>
                  </a:ext>
                </a:extLst>
              </a:tr>
              <a:tr h="344603">
                <a:tc>
                  <a:txBody>
                    <a:bodyPr/>
                    <a:lstStyle/>
                    <a:p>
                      <a:r>
                        <a:rPr kumimoji="1" lang="ja-JP" altLang="en-US" sz="800" dirty="0">
                          <a:solidFill>
                            <a:schemeClr val="bg1"/>
                          </a:solidFill>
                          <a:latin typeface="+mn-ea"/>
                          <a:ea typeface="+mn-ea"/>
                        </a:rPr>
                        <a:t>全体目標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幼児も他者であることを前提に、他者の心を理解する枠組みを理解するとともに、幼児理解についての知識を身に付け、考え方や基礎的態度を理解する。また、ケーススタディにより幼児理解の方法を具体的に提供し、</a:t>
                      </a:r>
                      <a:r>
                        <a:rPr kumimoji="1" lang="ja-JP" altLang="en-US" sz="700" u="sng" dirty="0">
                          <a:solidFill>
                            <a:schemeClr val="tx1"/>
                          </a:solidFill>
                          <a:latin typeface="+mn-ea"/>
                          <a:ea typeface="+mn-ea"/>
                        </a:rPr>
                        <a:t>様々な問題解決を通じて</a:t>
                      </a:r>
                      <a:r>
                        <a:rPr kumimoji="1" lang="ja-JP" altLang="en-US" sz="700" dirty="0">
                          <a:solidFill>
                            <a:schemeClr val="tx1"/>
                          </a:solidFill>
                          <a:latin typeface="+mn-ea"/>
                          <a:ea typeface="+mn-ea"/>
                        </a:rPr>
                        <a:t>から理解の深化を図る。</a:t>
                      </a:r>
                    </a:p>
                  </a:txBody>
                  <a:tcPr anchor="ctr">
                    <a:noFill/>
                  </a:tcPr>
                </a:tc>
                <a:extLst>
                  <a:ext uri="{0D108BD9-81ED-4DB2-BD59-A6C34878D82A}">
                    <a16:rowId xmlns:a16="http://schemas.microsoft.com/office/drawing/2014/main" val="4051336827"/>
                  </a:ext>
                </a:extLst>
              </a:tr>
              <a:tr h="420471">
                <a:tc>
                  <a:txBody>
                    <a:bodyPr/>
                    <a:lstStyle/>
                    <a:p>
                      <a:r>
                        <a:rPr kumimoji="1" lang="ja-JP" altLang="en-US" sz="800" dirty="0">
                          <a:solidFill>
                            <a:schemeClr val="bg1"/>
                          </a:solidFill>
                          <a:latin typeface="+mn-ea"/>
                          <a:ea typeface="+mn-ea"/>
                        </a:rPr>
                        <a:t>一般目標</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幼児も他者であることを前提に、他者の心を理解する枠組みを理解させるとともに、幼児理解についての知識を身に付けさせ、考え方や基礎的態度を理解させる。また、幼児理解の方法を具体的に提供し、理解させる。</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・発達相談や教育相談は，子どもの発達や学校生活の問題に適切な支援を行うことで，子どもが適応的に日々の生活を過ごせることを目指している。</a:t>
                      </a:r>
                    </a:p>
                    <a:p>
                      <a:r>
                        <a:rPr kumimoji="1" lang="ja-JP" altLang="en-US" sz="700" dirty="0">
                          <a:solidFill>
                            <a:schemeClr val="tx1"/>
                          </a:solidFill>
                          <a:latin typeface="+mn-ea"/>
                          <a:ea typeface="+mn-ea"/>
                        </a:rPr>
                        <a:t>・そこで，子どもの心理・発達のアセスメントや適用されている心理療法を学修することを通して，子どもの成長や発達への支援のあり方について理解する。</a:t>
                      </a:r>
                    </a:p>
                    <a:p>
                      <a:r>
                        <a:rPr kumimoji="1" lang="ja-JP" altLang="en-US" sz="700" dirty="0">
                          <a:solidFill>
                            <a:schemeClr val="tx1"/>
                          </a:solidFill>
                          <a:latin typeface="+mn-ea"/>
                          <a:ea typeface="+mn-ea"/>
                        </a:rPr>
                        <a:t>・また，箱庭療法や芸術療法など子どもに適用されている心理療法の基礎的な内容について学修する。</a:t>
                      </a:r>
                      <a:endParaRPr kumimoji="1" lang="en-US" altLang="ja-JP" sz="700" dirty="0">
                        <a:solidFill>
                          <a:schemeClr val="tx1"/>
                        </a:solidFill>
                        <a:latin typeface="+mn-ea"/>
                        <a:ea typeface="+mn-ea"/>
                      </a:endParaRPr>
                    </a:p>
                  </a:txBody>
                  <a:tcPr anchor="ctr">
                    <a:noFill/>
                  </a:tcPr>
                </a:tc>
                <a:extLst>
                  <a:ext uri="{0D108BD9-81ED-4DB2-BD59-A6C34878D82A}">
                    <a16:rowId xmlns:a16="http://schemas.microsoft.com/office/drawing/2014/main" val="1982402243"/>
                  </a:ext>
                </a:extLst>
              </a:tr>
              <a:tr h="691450">
                <a:tc>
                  <a:txBody>
                    <a:bodyPr/>
                    <a:lstStyle/>
                    <a:p>
                      <a:r>
                        <a:rPr kumimoji="1" lang="ja-JP" altLang="en-US" sz="800" dirty="0">
                          <a:solidFill>
                            <a:schemeClr val="bg1"/>
                          </a:solidFill>
                          <a:latin typeface="+mn-ea"/>
                          <a:ea typeface="+mn-ea"/>
                        </a:rPr>
                        <a:t>学修到達目標</a:t>
                      </a:r>
                    </a:p>
                  </a:txBody>
                  <a:tcPr anchor="ctr" anchorCtr="1">
                    <a:solidFill>
                      <a:schemeClr val="accent1">
                        <a:lumMod val="50000"/>
                      </a:schemeClr>
                    </a:solidFill>
                  </a:tcPr>
                </a:tc>
                <a:tc>
                  <a:txBody>
                    <a:bodyPr/>
                    <a:lstStyle/>
                    <a:p>
                      <a:r>
                        <a:rPr kumimoji="1" lang="en-US" altLang="ja-JP" sz="700" b="0" dirty="0">
                          <a:solidFill>
                            <a:schemeClr val="tx1"/>
                          </a:solidFill>
                          <a:latin typeface="+mj-ea"/>
                          <a:ea typeface="+mj-ea"/>
                        </a:rPr>
                        <a:t>(1)</a:t>
                      </a:r>
                      <a:r>
                        <a:rPr kumimoji="1" lang="ja-JP" altLang="en-US" sz="700" b="0" dirty="0">
                          <a:solidFill>
                            <a:schemeClr val="tx1"/>
                          </a:solidFill>
                          <a:latin typeface="+mj-ea"/>
                          <a:ea typeface="+mj-ea"/>
                        </a:rPr>
                        <a:t>様々な情報に基づいて幼児一人一人を多面的・多角的に捉え、個性を生かす指導を行うことができる。</a:t>
                      </a:r>
                    </a:p>
                    <a:p>
                      <a:r>
                        <a:rPr kumimoji="1" lang="en-US" altLang="ja-JP" sz="700" b="0" dirty="0">
                          <a:solidFill>
                            <a:schemeClr val="tx1"/>
                          </a:solidFill>
                          <a:latin typeface="+mj-ea"/>
                          <a:ea typeface="+mj-ea"/>
                        </a:rPr>
                        <a:t>(2)</a:t>
                      </a:r>
                      <a:r>
                        <a:rPr kumimoji="1" lang="ja-JP" altLang="en-US" sz="700" b="0" dirty="0">
                          <a:solidFill>
                            <a:schemeClr val="tx1"/>
                          </a:solidFill>
                          <a:latin typeface="+mj-ea"/>
                          <a:ea typeface="+mj-ea"/>
                        </a:rPr>
                        <a:t>継続的に幼児の言動を見届け、価値付ける指導を行ったり、幼児の捉え方について助言を行ったりすることができる。</a:t>
                      </a:r>
                    </a:p>
                    <a:p>
                      <a:r>
                        <a:rPr kumimoji="1" lang="en-US" altLang="ja-JP" sz="700" b="0" dirty="0">
                          <a:solidFill>
                            <a:schemeClr val="tx1"/>
                          </a:solidFill>
                          <a:latin typeface="+mj-ea"/>
                          <a:ea typeface="+mj-ea"/>
                        </a:rPr>
                        <a:t>(3)</a:t>
                      </a:r>
                      <a:r>
                        <a:rPr kumimoji="1" lang="ja-JP" altLang="en-US" sz="700" b="0" dirty="0">
                          <a:solidFill>
                            <a:schemeClr val="tx1"/>
                          </a:solidFill>
                          <a:latin typeface="+mj-ea"/>
                          <a:ea typeface="+mj-ea"/>
                        </a:rPr>
                        <a:t>関係職員や保護者等と協力して、幼児の状況を共有し、組織を生かして指導方法を判断し迅速に対応することができる。</a:t>
                      </a:r>
                    </a:p>
                    <a:p>
                      <a:r>
                        <a:rPr kumimoji="1" lang="en-US" altLang="ja-JP" sz="700" b="0" dirty="0">
                          <a:solidFill>
                            <a:schemeClr val="tx1"/>
                          </a:solidFill>
                          <a:latin typeface="+mj-ea"/>
                          <a:ea typeface="+mj-ea"/>
                        </a:rPr>
                        <a:t>(4)</a:t>
                      </a:r>
                      <a:r>
                        <a:rPr kumimoji="1" lang="ja-JP" altLang="en-US" sz="700" b="0" dirty="0">
                          <a:solidFill>
                            <a:schemeClr val="tx1"/>
                          </a:solidFill>
                          <a:latin typeface="+mj-ea"/>
                          <a:ea typeface="+mj-ea"/>
                        </a:rPr>
                        <a:t>幼児に対する指導を組織的・計画的に実践できるように、体制を整えるとともに問題の未然防止の取組を実践することができる。</a:t>
                      </a:r>
                    </a:p>
                    <a:p>
                      <a:r>
                        <a:rPr kumimoji="1" lang="en-US" altLang="ja-JP" sz="700" b="0" dirty="0">
                          <a:solidFill>
                            <a:schemeClr val="tx1"/>
                          </a:solidFill>
                          <a:latin typeface="+mj-ea"/>
                          <a:ea typeface="+mj-ea"/>
                        </a:rPr>
                        <a:t>(5)</a:t>
                      </a:r>
                      <a:r>
                        <a:rPr kumimoji="1" lang="ja-JP" altLang="en-US" sz="700" b="0" dirty="0">
                          <a:solidFill>
                            <a:schemeClr val="tx1"/>
                          </a:solidFill>
                          <a:latin typeface="+mj-ea"/>
                          <a:ea typeface="+mj-ea"/>
                        </a:rPr>
                        <a:t>幼児の多様な発達の課題を明確にし、それに対応する方策を提案し、園の実践の基点となって実践することができる。</a:t>
                      </a:r>
                    </a:p>
                    <a:p>
                      <a:r>
                        <a:rPr kumimoji="1" lang="en-US" altLang="ja-JP" sz="700" b="0" dirty="0">
                          <a:solidFill>
                            <a:schemeClr val="tx1"/>
                          </a:solidFill>
                          <a:latin typeface="+mj-ea"/>
                          <a:ea typeface="+mj-ea"/>
                        </a:rPr>
                        <a:t>(6)</a:t>
                      </a:r>
                      <a:r>
                        <a:rPr kumimoji="1" lang="ja-JP" altLang="en-US" sz="700" b="0" dirty="0">
                          <a:solidFill>
                            <a:schemeClr val="tx1"/>
                          </a:solidFill>
                          <a:latin typeface="+mj-ea"/>
                          <a:ea typeface="+mj-ea"/>
                        </a:rPr>
                        <a:t>幼児の多様な発達の課題に対する方策を明確にもち、モデルとなる実践を行うとともに、指導内容の改善に向けて助言を行うことができる。</a:t>
                      </a:r>
                    </a:p>
                    <a:p>
                      <a:r>
                        <a:rPr kumimoji="1" lang="en-US" altLang="ja-JP" sz="700" b="0" dirty="0">
                          <a:solidFill>
                            <a:schemeClr val="tx1"/>
                          </a:solidFill>
                          <a:latin typeface="+mj-ea"/>
                          <a:ea typeface="+mj-ea"/>
                        </a:rPr>
                        <a:t>(7)</a:t>
                      </a:r>
                      <a:r>
                        <a:rPr kumimoji="1" lang="ja-JP" altLang="en-US" sz="700" b="0" dirty="0">
                          <a:solidFill>
                            <a:schemeClr val="tx1"/>
                          </a:solidFill>
                          <a:latin typeface="+mj-ea"/>
                          <a:ea typeface="+mj-ea"/>
                        </a:rPr>
                        <a:t>研修の学習目標に沿ったワークショップのデザインをすることができる。</a:t>
                      </a:r>
                    </a:p>
                  </a:txBody>
                  <a:tcPr anchor="ctr">
                    <a:noFill/>
                  </a:tcPr>
                </a:tc>
                <a:extLst>
                  <a:ext uri="{0D108BD9-81ED-4DB2-BD59-A6C34878D82A}">
                    <a16:rowId xmlns:a16="http://schemas.microsoft.com/office/drawing/2014/main" val="1744591619"/>
                  </a:ext>
                </a:extLst>
              </a:tr>
              <a:tr h="500196">
                <a:tc>
                  <a:txBody>
                    <a:bodyPr/>
                    <a:lstStyle/>
                    <a:p>
                      <a:r>
                        <a:rPr kumimoji="1" lang="ja-JP" altLang="en-US" sz="800" dirty="0">
                          <a:solidFill>
                            <a:schemeClr val="bg1"/>
                          </a:solidFill>
                          <a:latin typeface="+mn-ea"/>
                          <a:ea typeface="+mn-ea"/>
                        </a:rPr>
                        <a:t>幼児教育コーディネータの求められる資質能力</a:t>
                      </a:r>
                    </a:p>
                  </a:txBody>
                  <a:tcPr anchor="ctr" anchorCtr="1">
                    <a:solidFill>
                      <a:schemeClr val="accent1">
                        <a:lumMod val="50000"/>
                      </a:schemeClr>
                    </a:solidFill>
                  </a:tcPr>
                </a:tc>
                <a:tc>
                  <a:txBody>
                    <a:bodyPr/>
                    <a:lstStyle/>
                    <a:p>
                      <a:r>
                        <a:rPr kumimoji="1" lang="en-US" altLang="ja-JP" sz="700" dirty="0">
                          <a:latin typeface="+mn-ea"/>
                          <a:ea typeface="+mn-ea"/>
                        </a:rPr>
                        <a:t>(1)</a:t>
                      </a:r>
                      <a:r>
                        <a:rPr kumimoji="1" lang="ja-JP" altLang="en-US" sz="700" dirty="0">
                          <a:latin typeface="+mn-ea"/>
                          <a:ea typeface="+mn-ea"/>
                        </a:rPr>
                        <a:t>様々な情報に基づいて幼児一人一人を多面的・多角的に捉え、個性を生かす指導を行うことができる。</a:t>
                      </a:r>
                    </a:p>
                    <a:p>
                      <a:r>
                        <a:rPr kumimoji="1" lang="en-US" altLang="ja-JP" sz="700" dirty="0">
                          <a:latin typeface="+mn-ea"/>
                          <a:ea typeface="+mn-ea"/>
                        </a:rPr>
                        <a:t>(2)</a:t>
                      </a:r>
                      <a:r>
                        <a:rPr kumimoji="1" lang="ja-JP" altLang="en-US" sz="700" dirty="0">
                          <a:latin typeface="+mn-ea"/>
                          <a:ea typeface="+mn-ea"/>
                        </a:rPr>
                        <a:t>継続的に幼児の言動を見届け、価値付ける指導を行ったり、幼児の捉え方について助言を行ったりすることができる。</a:t>
                      </a:r>
                    </a:p>
                    <a:p>
                      <a:r>
                        <a:rPr kumimoji="1" lang="en-US" altLang="ja-JP" sz="700" dirty="0">
                          <a:latin typeface="+mn-ea"/>
                          <a:ea typeface="+mn-ea"/>
                        </a:rPr>
                        <a:t>(3)</a:t>
                      </a:r>
                      <a:r>
                        <a:rPr kumimoji="1" lang="ja-JP" altLang="en-US" sz="700" dirty="0">
                          <a:latin typeface="+mn-ea"/>
                          <a:ea typeface="+mn-ea"/>
                        </a:rPr>
                        <a:t>関係職員や保護者等と協力して、幼児の状況を共有し、組織を生かして指導方法を判断し迅速に対応することができる。</a:t>
                      </a:r>
                    </a:p>
                    <a:p>
                      <a:r>
                        <a:rPr kumimoji="1" lang="en-US" altLang="ja-JP" sz="700" dirty="0">
                          <a:latin typeface="+mn-ea"/>
                          <a:ea typeface="+mn-ea"/>
                        </a:rPr>
                        <a:t>(4)</a:t>
                      </a:r>
                      <a:r>
                        <a:rPr kumimoji="1" lang="ja-JP" altLang="en-US" sz="700" dirty="0">
                          <a:latin typeface="+mn-ea"/>
                          <a:ea typeface="+mn-ea"/>
                        </a:rPr>
                        <a:t>幼児に対する指導を組織的・計画的に実践できるように、体制を整えるとともに問題の未然防止の取組を実践することができる。</a:t>
                      </a:r>
                    </a:p>
                    <a:p>
                      <a:r>
                        <a:rPr kumimoji="1" lang="en-US" altLang="ja-JP" sz="700" dirty="0">
                          <a:latin typeface="+mn-ea"/>
                          <a:ea typeface="+mn-ea"/>
                        </a:rPr>
                        <a:t>(5)</a:t>
                      </a:r>
                      <a:r>
                        <a:rPr kumimoji="1" lang="ja-JP" altLang="en-US" sz="700" dirty="0">
                          <a:latin typeface="+mn-ea"/>
                          <a:ea typeface="+mn-ea"/>
                        </a:rPr>
                        <a:t>幼児の多様な発達の課題を明確にし、それに対応する方策を提案し、園の実践の基点となって実践することができる。</a:t>
                      </a:r>
                    </a:p>
                    <a:p>
                      <a:r>
                        <a:rPr kumimoji="1" lang="en-US" altLang="ja-JP" sz="700" dirty="0">
                          <a:latin typeface="+mn-ea"/>
                          <a:ea typeface="+mn-ea"/>
                        </a:rPr>
                        <a:t>(6)</a:t>
                      </a:r>
                      <a:r>
                        <a:rPr kumimoji="1" lang="ja-JP" altLang="en-US" sz="700" dirty="0">
                          <a:latin typeface="+mn-ea"/>
                          <a:ea typeface="+mn-ea"/>
                        </a:rPr>
                        <a:t>幼児の多様な発達の課題に対する方策を明確にもち、モデルとなる実践を行うとともに、指導内容の改善に向けて助言を行うことができる。</a:t>
                      </a:r>
                    </a:p>
                    <a:p>
                      <a:r>
                        <a:rPr kumimoji="1" lang="en-US" altLang="ja-JP" sz="700" dirty="0">
                          <a:latin typeface="+mn-ea"/>
                          <a:ea typeface="+mn-ea"/>
                        </a:rPr>
                        <a:t>(7)</a:t>
                      </a:r>
                      <a:r>
                        <a:rPr kumimoji="1" lang="ja-JP" altLang="en-US" sz="700" dirty="0">
                          <a:latin typeface="+mn-ea"/>
                          <a:ea typeface="+mn-ea"/>
                        </a:rPr>
                        <a:t>研修の学習目標に沿ったワークショップのデザインをすることができる。</a:t>
                      </a:r>
                      <a:endParaRPr kumimoji="1" lang="en-US" altLang="ja-JP" sz="700" dirty="0">
                        <a:latin typeface="+mn-ea"/>
                        <a:ea typeface="+mn-ea"/>
                      </a:endParaRPr>
                    </a:p>
                    <a:p>
                      <a:r>
                        <a:rPr kumimoji="1" lang="en-US" altLang="ja-JP" sz="700" dirty="0">
                          <a:latin typeface="+mn-ea"/>
                          <a:ea typeface="+mn-ea"/>
                        </a:rPr>
                        <a:t>(8)</a:t>
                      </a:r>
                      <a:r>
                        <a:rPr kumimoji="1" lang="ja-JP" altLang="en-US" sz="700" dirty="0">
                          <a:latin typeface="+mn-ea"/>
                          <a:ea typeface="+mn-ea"/>
                        </a:rPr>
                        <a:t>全校的な支援の充実に向け、職員の連携による指導の体制を整え、組織的・持続的な支援のために主体的に働きかけることができる。</a:t>
                      </a:r>
                    </a:p>
                    <a:p>
                      <a:r>
                        <a:rPr kumimoji="1" lang="en-US" altLang="ja-JP" sz="700" dirty="0">
                          <a:latin typeface="+mn-ea"/>
                          <a:ea typeface="+mn-ea"/>
                        </a:rPr>
                        <a:t>(9)</a:t>
                      </a:r>
                      <a:r>
                        <a:rPr kumimoji="1" lang="ja-JP" altLang="en-US" sz="700" dirty="0">
                          <a:latin typeface="+mn-ea"/>
                          <a:ea typeface="+mn-ea"/>
                        </a:rPr>
                        <a:t>幼児児童生徒への一貫した教育支援を目指し、保護者や地域、関係機関と連携した支援体制の構築を推進することができる。</a:t>
                      </a:r>
                    </a:p>
                  </a:txBody>
                  <a:tcPr anchor="ctr">
                    <a:noFill/>
                  </a:tcPr>
                </a:tc>
                <a:extLst>
                  <a:ext uri="{0D108BD9-81ED-4DB2-BD59-A6C34878D82A}">
                    <a16:rowId xmlns:a16="http://schemas.microsoft.com/office/drawing/2014/main" val="2350661808"/>
                  </a:ext>
                </a:extLst>
              </a:tr>
              <a:tr h="1011128">
                <a:tc>
                  <a:txBody>
                    <a:bodyPr/>
                    <a:lstStyle/>
                    <a:p>
                      <a:r>
                        <a:rPr kumimoji="1" lang="ja-JP" altLang="en-US" sz="800" dirty="0">
                          <a:solidFill>
                            <a:schemeClr val="bg1"/>
                          </a:solidFill>
                          <a:latin typeface="+mn-ea"/>
                          <a:ea typeface="+mn-ea"/>
                        </a:rPr>
                        <a:t>内　容</a:t>
                      </a:r>
                    </a:p>
                  </a:txBody>
                  <a:tcPr anchor="ctr" anchorCtr="1">
                    <a:solidFill>
                      <a:schemeClr val="accent1">
                        <a:lumMod val="50000"/>
                      </a:schemeClr>
                    </a:solidFill>
                  </a:tcPr>
                </a:tc>
                <a:tc>
                  <a:txBody>
                    <a:bodyPr/>
                    <a:lstStyle/>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1</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教育相談・保護者相談の意義、心理・発達アセスメントとは</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2</a:t>
                      </a:r>
                      <a:r>
                        <a:rPr kumimoji="1" lang="ja-JP" altLang="en-US" sz="700" dirty="0">
                          <a:solidFill>
                            <a:schemeClr val="tx1"/>
                          </a:solidFill>
                          <a:latin typeface="+mn-ea"/>
                          <a:ea typeface="+mn-ea"/>
                        </a:rPr>
                        <a:t>講　心理・発達アセスメント（１）観察法・面接法</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3</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心理・発達アセスメント（２）心理検査法（質問紙法，投影法，作業検査法）</a:t>
                      </a:r>
                      <a:endParaRPr kumimoji="1" lang="en-US" altLang="ja-JP" sz="700" dirty="0">
                        <a:solidFill>
                          <a:schemeClr val="tx1"/>
                        </a:solidFill>
                        <a:latin typeface="+mn-ea"/>
                        <a:ea typeface="+mn-ea"/>
                      </a:endParaRPr>
                    </a:p>
                    <a:p>
                      <a:r>
                        <a:rPr kumimoji="1" lang="zh-TW" altLang="en-US" sz="700" dirty="0">
                          <a:solidFill>
                            <a:schemeClr val="tx1"/>
                          </a:solidFill>
                          <a:latin typeface="+mn-ea"/>
                          <a:ea typeface="+mn-ea"/>
                        </a:rPr>
                        <a:t>第</a:t>
                      </a:r>
                      <a:r>
                        <a:rPr kumimoji="1" lang="en-US" altLang="ja-JP" sz="700" dirty="0">
                          <a:solidFill>
                            <a:schemeClr val="tx1"/>
                          </a:solidFill>
                          <a:latin typeface="+mn-ea"/>
                          <a:ea typeface="+mn-ea"/>
                        </a:rPr>
                        <a:t>4</a:t>
                      </a:r>
                      <a:r>
                        <a:rPr kumimoji="1" lang="zh-TW" altLang="en-US" sz="700" dirty="0">
                          <a:solidFill>
                            <a:schemeClr val="tx1"/>
                          </a:solidFill>
                          <a:latin typeface="+mn-ea"/>
                          <a:ea typeface="+mn-ea"/>
                        </a:rPr>
                        <a:t>講</a:t>
                      </a:r>
                      <a:r>
                        <a:rPr kumimoji="1" lang="ja-JP" altLang="en-US" sz="700" dirty="0">
                          <a:solidFill>
                            <a:schemeClr val="tx1"/>
                          </a:solidFill>
                          <a:latin typeface="+mn-ea"/>
                          <a:ea typeface="+mn-ea"/>
                        </a:rPr>
                        <a:t>　心理・発達アセスメント（３）知能検査法（ビネー式，ウェクスラー式）</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5</a:t>
                      </a:r>
                      <a:r>
                        <a:rPr kumimoji="1" lang="ja-JP" altLang="en-US" sz="700" dirty="0">
                          <a:solidFill>
                            <a:schemeClr val="tx1"/>
                          </a:solidFill>
                          <a:latin typeface="+mn-ea"/>
                          <a:ea typeface="+mn-ea"/>
                        </a:rPr>
                        <a:t>講　発達相談・教育相談のための心理療法（１）箱庭療法</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6</a:t>
                      </a:r>
                      <a:r>
                        <a:rPr kumimoji="1" lang="ja-JP" altLang="en-US" sz="700" dirty="0">
                          <a:solidFill>
                            <a:schemeClr val="tx1"/>
                          </a:solidFill>
                          <a:latin typeface="+mn-ea"/>
                          <a:ea typeface="+mn-ea"/>
                        </a:rPr>
                        <a:t>講　発達相談・教育相談のための心理療法（２）コラージュ療法</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7</a:t>
                      </a:r>
                      <a:r>
                        <a:rPr kumimoji="1" lang="ja-JP" altLang="en-US" sz="700" dirty="0">
                          <a:solidFill>
                            <a:schemeClr val="tx1"/>
                          </a:solidFill>
                          <a:latin typeface="+mn-ea"/>
                          <a:ea typeface="+mn-ea"/>
                        </a:rPr>
                        <a:t>講　発達相談・教育相談のための心理療法（３）なぐり描き法</a:t>
                      </a:r>
                      <a:endParaRPr kumimoji="1" lang="en-US" altLang="ja-JP" sz="700" dirty="0">
                        <a:solidFill>
                          <a:schemeClr val="tx1"/>
                        </a:solidFill>
                        <a:latin typeface="+mn-ea"/>
                        <a:ea typeface="+mn-ea"/>
                      </a:endParaRPr>
                    </a:p>
                    <a:p>
                      <a:r>
                        <a:rPr kumimoji="1" lang="ja-JP" altLang="en-US" sz="700" dirty="0">
                          <a:solidFill>
                            <a:schemeClr val="tx1"/>
                          </a:solidFill>
                          <a:latin typeface="+mn-ea"/>
                          <a:ea typeface="+mn-ea"/>
                        </a:rPr>
                        <a:t>第</a:t>
                      </a:r>
                      <a:r>
                        <a:rPr kumimoji="1" lang="en-US" altLang="ja-JP" sz="700" dirty="0">
                          <a:solidFill>
                            <a:schemeClr val="tx1"/>
                          </a:solidFill>
                          <a:latin typeface="+mn-ea"/>
                          <a:ea typeface="+mn-ea"/>
                        </a:rPr>
                        <a:t>8</a:t>
                      </a:r>
                      <a:r>
                        <a:rPr kumimoji="1" lang="ja-JP" altLang="en-US" sz="700" dirty="0">
                          <a:solidFill>
                            <a:schemeClr val="tx1"/>
                          </a:solidFill>
                          <a:latin typeface="+mn-ea"/>
                          <a:ea typeface="+mn-ea"/>
                        </a:rPr>
                        <a:t>講　発達相談・教育相談の模擬面談</a:t>
                      </a:r>
                      <a:endParaRPr kumimoji="1" lang="zh-TW" altLang="en-US" sz="700" dirty="0">
                        <a:solidFill>
                          <a:schemeClr val="tx1"/>
                        </a:solidFill>
                        <a:latin typeface="+mn-ea"/>
                        <a:ea typeface="+mn-ea"/>
                      </a:endParaRPr>
                    </a:p>
                  </a:txBody>
                  <a:tcPr anchor="ctr">
                    <a:noFill/>
                  </a:tcPr>
                </a:tc>
                <a:extLst>
                  <a:ext uri="{0D108BD9-81ED-4DB2-BD59-A6C34878D82A}">
                    <a16:rowId xmlns:a16="http://schemas.microsoft.com/office/drawing/2014/main" val="3142972939"/>
                  </a:ext>
                </a:extLst>
              </a:tr>
              <a:tr h="323656">
                <a:tc>
                  <a:txBody>
                    <a:bodyPr/>
                    <a:lstStyle/>
                    <a:p>
                      <a:r>
                        <a:rPr kumimoji="1" lang="ja-JP" altLang="en-US" sz="800" dirty="0">
                          <a:solidFill>
                            <a:schemeClr val="bg1"/>
                          </a:solidFill>
                          <a:latin typeface="+mn-ea"/>
                          <a:ea typeface="+mn-ea"/>
                        </a:rPr>
                        <a:t>ワークショップ</a:t>
                      </a:r>
                      <a:endParaRPr kumimoji="1" lang="en-US" altLang="ja-JP" sz="800" dirty="0">
                        <a:solidFill>
                          <a:schemeClr val="bg1"/>
                        </a:solidFill>
                        <a:latin typeface="+mn-ea"/>
                        <a:ea typeface="+mn-ea"/>
                      </a:endParaRPr>
                    </a:p>
                    <a:p>
                      <a:r>
                        <a:rPr kumimoji="1" lang="ja-JP" altLang="en-US" sz="800" dirty="0">
                          <a:solidFill>
                            <a:schemeClr val="bg1"/>
                          </a:solidFill>
                          <a:latin typeface="+mn-ea"/>
                          <a:ea typeface="+mn-ea"/>
                        </a:rPr>
                        <a:t>課題</a:t>
                      </a:r>
                    </a:p>
                  </a:txBody>
                  <a:tcPr anchor="ctr" anchorCtr="1">
                    <a:solidFill>
                      <a:schemeClr val="accent1">
                        <a:lumMod val="50000"/>
                      </a:schemeClr>
                    </a:solidFill>
                  </a:tcPr>
                </a:tc>
                <a:tc>
                  <a:txBody>
                    <a:bodyPr/>
                    <a:lstStyle/>
                    <a:p>
                      <a:r>
                        <a:rPr kumimoji="1" lang="ja-JP" altLang="en-US" sz="700" dirty="0">
                          <a:solidFill>
                            <a:schemeClr val="tx1"/>
                          </a:solidFill>
                          <a:latin typeface="+mn-ea"/>
                          <a:ea typeface="+mn-ea"/>
                        </a:rPr>
                        <a:t>問題解決的なケーススタディの設問の作り方</a:t>
                      </a:r>
                    </a:p>
                  </a:txBody>
                  <a:tcPr anchor="ctr">
                    <a:noFill/>
                  </a:tcPr>
                </a:tc>
                <a:extLst>
                  <a:ext uri="{0D108BD9-81ED-4DB2-BD59-A6C34878D82A}">
                    <a16:rowId xmlns:a16="http://schemas.microsoft.com/office/drawing/2014/main" val="148549932"/>
                  </a:ext>
                </a:extLst>
              </a:tr>
              <a:tr h="737829">
                <a:tc>
                  <a:txBody>
                    <a:bodyPr/>
                    <a:lstStyle/>
                    <a:p>
                      <a:r>
                        <a:rPr kumimoji="1" lang="ja-JP" altLang="en-US" sz="800" dirty="0">
                          <a:solidFill>
                            <a:schemeClr val="bg1"/>
                          </a:solidFill>
                          <a:latin typeface="+mn-ea"/>
                          <a:ea typeface="+mn-ea"/>
                        </a:rPr>
                        <a:t>教育リソース</a:t>
                      </a:r>
                    </a:p>
                  </a:txBody>
                  <a:tcPr anchor="ctr" anchorCtr="1">
                    <a:solidFill>
                      <a:schemeClr val="accent1">
                        <a:lumMod val="50000"/>
                      </a:schemeClr>
                    </a:solidFill>
                  </a:tcPr>
                </a:tc>
                <a:tc>
                  <a:txBody>
                    <a:bodyPr/>
                    <a:lstStyle/>
                    <a:p>
                      <a:endParaRPr kumimoji="1" lang="ja-JP" altLang="en-US" sz="600" dirty="0">
                        <a:solidFill>
                          <a:schemeClr val="tx1"/>
                        </a:solidFill>
                        <a:latin typeface="+mn-ea"/>
                        <a:ea typeface="+mn-ea"/>
                      </a:endParaRPr>
                    </a:p>
                  </a:txBody>
                  <a:tcPr anchor="ctr">
                    <a:noFill/>
                  </a:tcPr>
                </a:tc>
                <a:extLst>
                  <a:ext uri="{0D108BD9-81ED-4DB2-BD59-A6C34878D82A}">
                    <a16:rowId xmlns:a16="http://schemas.microsoft.com/office/drawing/2014/main" val="1060242244"/>
                  </a:ext>
                </a:extLst>
              </a:tr>
            </a:tbl>
          </a:graphicData>
        </a:graphic>
      </p:graphicFrame>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33</a:t>
            </a:fld>
            <a:endParaRPr kumimoji="1" lang="ja-JP" altLang="en-US" dirty="0"/>
          </a:p>
        </p:txBody>
      </p:sp>
    </p:spTree>
    <p:extLst>
      <p:ext uri="{BB962C8B-B14F-4D97-AF65-F5344CB8AC3E}">
        <p14:creationId xmlns:p14="http://schemas.microsoft.com/office/powerpoint/2010/main" val="28811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直線コネクタ 57"/>
          <p:cNvCxnSpPr/>
          <p:nvPr/>
        </p:nvCxnSpPr>
        <p:spPr>
          <a:xfrm>
            <a:off x="1259630" y="6333124"/>
            <a:ext cx="7080449" cy="0"/>
          </a:xfrm>
          <a:prstGeom prst="line">
            <a:avLst/>
          </a:prstGeom>
          <a:ln w="38100">
            <a:solidFill>
              <a:schemeClr val="accent2">
                <a:lumMod val="75000"/>
              </a:schemeClr>
            </a:solidFill>
          </a:ln>
        </p:spPr>
        <p:style>
          <a:lnRef idx="1">
            <a:schemeClr val="dk1"/>
          </a:lnRef>
          <a:fillRef idx="0">
            <a:schemeClr val="dk1"/>
          </a:fillRef>
          <a:effectRef idx="0">
            <a:schemeClr val="dk1"/>
          </a:effectRef>
          <a:fontRef idx="minor">
            <a:schemeClr val="tx1"/>
          </a:fontRef>
        </p:style>
      </p:cxnSp>
      <p:cxnSp>
        <p:nvCxnSpPr>
          <p:cNvPr id="45" name="直線コネクタ 44"/>
          <p:cNvCxnSpPr/>
          <p:nvPr/>
        </p:nvCxnSpPr>
        <p:spPr>
          <a:xfrm>
            <a:off x="2699792" y="2782370"/>
            <a:ext cx="4068452"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259631" y="4102333"/>
            <a:ext cx="708044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5" name="直線コネクタ 24"/>
          <p:cNvCxnSpPr/>
          <p:nvPr/>
        </p:nvCxnSpPr>
        <p:spPr>
          <a:xfrm>
            <a:off x="1259632" y="3321940"/>
            <a:ext cx="7080449"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2" name="直線コネクタ 11"/>
          <p:cNvCxnSpPr/>
          <p:nvPr/>
        </p:nvCxnSpPr>
        <p:spPr>
          <a:xfrm>
            <a:off x="1115616" y="2434706"/>
            <a:ext cx="708044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44383" y="404308"/>
            <a:ext cx="316835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ロードマップ</a:t>
            </a:r>
          </a:p>
        </p:txBody>
      </p:sp>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図表 5"/>
          <p:cNvGraphicFramePr/>
          <p:nvPr>
            <p:extLst>
              <p:ext uri="{D42A27DB-BD31-4B8C-83A1-F6EECF244321}">
                <p14:modId xmlns:p14="http://schemas.microsoft.com/office/powerpoint/2010/main" val="1404585758"/>
              </p:ext>
            </p:extLst>
          </p:nvPr>
        </p:nvGraphicFramePr>
        <p:xfrm>
          <a:off x="1259632" y="1268760"/>
          <a:ext cx="6929017" cy="78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表 6"/>
          <p:cNvGraphicFramePr>
            <a:graphicFrameLocks noGrp="1"/>
          </p:cNvGraphicFramePr>
          <p:nvPr>
            <p:extLst>
              <p:ext uri="{D42A27DB-BD31-4B8C-83A1-F6EECF244321}">
                <p14:modId xmlns:p14="http://schemas.microsoft.com/office/powerpoint/2010/main" val="3666260285"/>
              </p:ext>
            </p:extLst>
          </p:nvPr>
        </p:nvGraphicFramePr>
        <p:xfrm>
          <a:off x="1259632" y="980728"/>
          <a:ext cx="6936433" cy="370840"/>
        </p:xfrm>
        <a:graphic>
          <a:graphicData uri="http://schemas.openxmlformats.org/drawingml/2006/table">
            <a:tbl>
              <a:tblPr firstRow="1" bandRow="1">
                <a:tableStyleId>{5C22544A-7EE6-4342-B048-85BDC9FD1C3A}</a:tableStyleId>
              </a:tblPr>
              <a:tblGrid>
                <a:gridCol w="990919">
                  <a:extLst>
                    <a:ext uri="{9D8B030D-6E8A-4147-A177-3AD203B41FA5}">
                      <a16:colId xmlns:a16="http://schemas.microsoft.com/office/drawing/2014/main" val="2918083234"/>
                    </a:ext>
                  </a:extLst>
                </a:gridCol>
                <a:gridCol w="990919">
                  <a:extLst>
                    <a:ext uri="{9D8B030D-6E8A-4147-A177-3AD203B41FA5}">
                      <a16:colId xmlns:a16="http://schemas.microsoft.com/office/drawing/2014/main" val="3471614890"/>
                    </a:ext>
                  </a:extLst>
                </a:gridCol>
                <a:gridCol w="990919">
                  <a:extLst>
                    <a:ext uri="{9D8B030D-6E8A-4147-A177-3AD203B41FA5}">
                      <a16:colId xmlns:a16="http://schemas.microsoft.com/office/drawing/2014/main" val="1188717769"/>
                    </a:ext>
                  </a:extLst>
                </a:gridCol>
                <a:gridCol w="990919">
                  <a:extLst>
                    <a:ext uri="{9D8B030D-6E8A-4147-A177-3AD203B41FA5}">
                      <a16:colId xmlns:a16="http://schemas.microsoft.com/office/drawing/2014/main" val="2948627652"/>
                    </a:ext>
                  </a:extLst>
                </a:gridCol>
                <a:gridCol w="990919">
                  <a:extLst>
                    <a:ext uri="{9D8B030D-6E8A-4147-A177-3AD203B41FA5}">
                      <a16:colId xmlns:a16="http://schemas.microsoft.com/office/drawing/2014/main" val="1495997557"/>
                    </a:ext>
                  </a:extLst>
                </a:gridCol>
                <a:gridCol w="990919">
                  <a:extLst>
                    <a:ext uri="{9D8B030D-6E8A-4147-A177-3AD203B41FA5}">
                      <a16:colId xmlns:a16="http://schemas.microsoft.com/office/drawing/2014/main" val="3299440172"/>
                    </a:ext>
                  </a:extLst>
                </a:gridCol>
                <a:gridCol w="990919">
                  <a:extLst>
                    <a:ext uri="{9D8B030D-6E8A-4147-A177-3AD203B41FA5}">
                      <a16:colId xmlns:a16="http://schemas.microsoft.com/office/drawing/2014/main" val="308156166"/>
                    </a:ext>
                  </a:extLst>
                </a:gridCol>
              </a:tblGrid>
              <a:tr h="370840">
                <a:tc>
                  <a:txBody>
                    <a:bodyPr/>
                    <a:lstStyle/>
                    <a:p>
                      <a:pPr algn="ctr"/>
                      <a:r>
                        <a:rPr kumimoji="1" lang="en-US" altLang="ja-JP" sz="1050" dirty="0">
                          <a:latin typeface="+mj-ea"/>
                          <a:ea typeface="+mj-ea"/>
                        </a:rPr>
                        <a:t>9</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10</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11</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12</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2</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3</a:t>
                      </a:r>
                      <a:r>
                        <a:rPr kumimoji="1" lang="ja-JP" altLang="en-US" sz="1050" dirty="0">
                          <a:latin typeface="+mj-ea"/>
                          <a:ea typeface="+mj-ea"/>
                        </a:rPr>
                        <a:t>月</a:t>
                      </a:r>
                    </a:p>
                  </a:txBody>
                  <a:tcPr anchor="ctr" anchorCtr="1"/>
                </a:tc>
                <a:extLst>
                  <a:ext uri="{0D108BD9-81ED-4DB2-BD59-A6C34878D82A}">
                    <a16:rowId xmlns:a16="http://schemas.microsoft.com/office/drawing/2014/main" val="3175345240"/>
                  </a:ext>
                </a:extLst>
              </a:tr>
            </a:tbl>
          </a:graphicData>
        </a:graphic>
      </p:graphicFrame>
      <p:sp>
        <p:nvSpPr>
          <p:cNvPr id="8" name="テキスト ボックス 7"/>
          <p:cNvSpPr txBox="1"/>
          <p:nvPr/>
        </p:nvSpPr>
        <p:spPr>
          <a:xfrm>
            <a:off x="467544" y="1556792"/>
            <a:ext cx="792088" cy="215444"/>
          </a:xfrm>
          <a:prstGeom prst="rect">
            <a:avLst/>
          </a:prstGeom>
          <a:solidFill>
            <a:schemeClr val="accent2"/>
          </a:solidFill>
        </p:spPr>
        <p:txBody>
          <a:bodyPr wrap="square" rtlCol="0">
            <a:spAutoFit/>
          </a:bodyPr>
          <a:lstStyle/>
          <a:p>
            <a:pPr algn="ctr"/>
            <a:r>
              <a:rPr kumimoji="1" lang="ja-JP" altLang="en-US" sz="800" dirty="0">
                <a:solidFill>
                  <a:schemeClr val="bg1"/>
                </a:solidFill>
              </a:rPr>
              <a:t>全体</a:t>
            </a:r>
          </a:p>
        </p:txBody>
      </p:sp>
      <p:sp>
        <p:nvSpPr>
          <p:cNvPr id="9" name="テキスト ボックス 8"/>
          <p:cNvSpPr txBox="1"/>
          <p:nvPr/>
        </p:nvSpPr>
        <p:spPr>
          <a:xfrm>
            <a:off x="467544" y="2265429"/>
            <a:ext cx="792088" cy="338554"/>
          </a:xfrm>
          <a:prstGeom prst="rect">
            <a:avLst/>
          </a:prstGeom>
          <a:solidFill>
            <a:schemeClr val="accent5">
              <a:lumMod val="50000"/>
            </a:schemeClr>
          </a:solidFill>
        </p:spPr>
        <p:txBody>
          <a:bodyPr wrap="square" rtlCol="0">
            <a:spAutoFit/>
          </a:bodyPr>
          <a:lstStyle/>
          <a:p>
            <a:pPr algn="ctr"/>
            <a:r>
              <a:rPr kumimoji="1" lang="ja-JP" altLang="en-US" sz="800" dirty="0">
                <a:solidFill>
                  <a:schemeClr val="bg1"/>
                </a:solidFill>
              </a:rPr>
              <a:t>評価検討委員会</a:t>
            </a:r>
          </a:p>
        </p:txBody>
      </p:sp>
      <p:sp>
        <p:nvSpPr>
          <p:cNvPr id="10" name="テキスト ボックス 9"/>
          <p:cNvSpPr txBox="1"/>
          <p:nvPr/>
        </p:nvSpPr>
        <p:spPr>
          <a:xfrm>
            <a:off x="1691680" y="2279250"/>
            <a:ext cx="720080" cy="338554"/>
          </a:xfrm>
          <a:prstGeom prst="rect">
            <a:avLst/>
          </a:prstGeom>
          <a:solidFill>
            <a:schemeClr val="accent3"/>
          </a:solidFill>
        </p:spPr>
        <p:txBody>
          <a:bodyPr wrap="square" rtlCol="0">
            <a:spAutoFit/>
          </a:bodyPr>
          <a:lstStyle/>
          <a:p>
            <a:pPr algn="ctr"/>
            <a:r>
              <a:rPr kumimoji="1" lang="ja-JP" altLang="en-US" sz="800" dirty="0">
                <a:solidFill>
                  <a:schemeClr val="bg1"/>
                </a:solidFill>
              </a:rPr>
              <a:t>第</a:t>
            </a:r>
            <a:r>
              <a:rPr kumimoji="1" lang="en-US" altLang="ja-JP" sz="800" dirty="0">
                <a:solidFill>
                  <a:schemeClr val="bg1"/>
                </a:solidFill>
              </a:rPr>
              <a:t>1</a:t>
            </a:r>
            <a:r>
              <a:rPr kumimoji="1" lang="ja-JP" altLang="en-US" sz="800" dirty="0">
                <a:solidFill>
                  <a:schemeClr val="bg1"/>
                </a:solidFill>
              </a:rPr>
              <a:t>回評価検討委員会</a:t>
            </a:r>
          </a:p>
        </p:txBody>
      </p:sp>
      <p:sp>
        <p:nvSpPr>
          <p:cNvPr id="11" name="テキスト ボックス 10"/>
          <p:cNvSpPr txBox="1"/>
          <p:nvPr/>
        </p:nvSpPr>
        <p:spPr>
          <a:xfrm>
            <a:off x="6948264" y="2277767"/>
            <a:ext cx="720080" cy="338554"/>
          </a:xfrm>
          <a:prstGeom prst="rect">
            <a:avLst/>
          </a:prstGeom>
          <a:solidFill>
            <a:schemeClr val="accent3"/>
          </a:solidFill>
        </p:spPr>
        <p:txBody>
          <a:bodyPr wrap="square" rtlCol="0">
            <a:spAutoFit/>
          </a:bodyPr>
          <a:lstStyle/>
          <a:p>
            <a:pPr algn="ctr"/>
            <a:r>
              <a:rPr kumimoji="1" lang="ja-JP" altLang="en-US" sz="800" dirty="0">
                <a:solidFill>
                  <a:schemeClr val="bg1"/>
                </a:solidFill>
              </a:rPr>
              <a:t>第</a:t>
            </a:r>
            <a:r>
              <a:rPr lang="en-US" altLang="ja-JP" sz="800" dirty="0">
                <a:solidFill>
                  <a:schemeClr val="bg1"/>
                </a:solidFill>
              </a:rPr>
              <a:t>2</a:t>
            </a:r>
            <a:r>
              <a:rPr kumimoji="1" lang="ja-JP" altLang="en-US" sz="800" dirty="0">
                <a:solidFill>
                  <a:schemeClr val="bg1"/>
                </a:solidFill>
              </a:rPr>
              <a:t>回評価検討委員会</a:t>
            </a:r>
          </a:p>
        </p:txBody>
      </p:sp>
      <p:sp>
        <p:nvSpPr>
          <p:cNvPr id="14" name="テキスト ボックス 13"/>
          <p:cNvSpPr txBox="1"/>
          <p:nvPr/>
        </p:nvSpPr>
        <p:spPr>
          <a:xfrm>
            <a:off x="467544" y="3152663"/>
            <a:ext cx="792088" cy="338554"/>
          </a:xfrm>
          <a:prstGeom prst="rect">
            <a:avLst/>
          </a:prstGeom>
          <a:solidFill>
            <a:schemeClr val="accent3">
              <a:lumMod val="50000"/>
            </a:schemeClr>
          </a:solidFill>
        </p:spPr>
        <p:txBody>
          <a:bodyPr wrap="square" rtlCol="0">
            <a:spAutoFit/>
          </a:bodyPr>
          <a:lstStyle/>
          <a:p>
            <a:pPr algn="ctr"/>
            <a:r>
              <a:rPr kumimoji="1" lang="ja-JP" altLang="en-US" sz="800" dirty="0">
                <a:solidFill>
                  <a:schemeClr val="bg1"/>
                </a:solidFill>
              </a:rPr>
              <a:t>養成カリキュラムの開発</a:t>
            </a:r>
          </a:p>
        </p:txBody>
      </p:sp>
      <p:grpSp>
        <p:nvGrpSpPr>
          <p:cNvPr id="15" name="グループ化 14"/>
          <p:cNvGrpSpPr/>
          <p:nvPr/>
        </p:nvGrpSpPr>
        <p:grpSpPr>
          <a:xfrm>
            <a:off x="1944018" y="3152663"/>
            <a:ext cx="1835894" cy="374193"/>
            <a:chOff x="751602" y="203547"/>
            <a:chExt cx="935484" cy="374193"/>
          </a:xfrm>
        </p:grpSpPr>
        <p:sp>
          <p:nvSpPr>
            <p:cNvPr id="16" name="山形 15"/>
            <p:cNvSpPr/>
            <p:nvPr/>
          </p:nvSpPr>
          <p:spPr>
            <a:xfrm>
              <a:off x="751602" y="203547"/>
              <a:ext cx="935484" cy="374193"/>
            </a:xfrm>
            <a:prstGeom prst="chevron">
              <a:avLst/>
            </a:prstGeom>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17" name="山形 4"/>
            <p:cNvSpPr txBox="1"/>
            <p:nvPr/>
          </p:nvSpPr>
          <p:spPr>
            <a:xfrm>
              <a:off x="938699"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t>養成カリキュラムの検討</a:t>
              </a:r>
            </a:p>
          </p:txBody>
        </p:sp>
      </p:grpSp>
      <p:grpSp>
        <p:nvGrpSpPr>
          <p:cNvPr id="18" name="グループ化 17"/>
          <p:cNvGrpSpPr/>
          <p:nvPr/>
        </p:nvGrpSpPr>
        <p:grpSpPr>
          <a:xfrm>
            <a:off x="3635896" y="3152663"/>
            <a:ext cx="1505030" cy="374193"/>
            <a:chOff x="2996766" y="203547"/>
            <a:chExt cx="935484" cy="374193"/>
          </a:xfrm>
        </p:grpSpPr>
        <p:sp>
          <p:nvSpPr>
            <p:cNvPr id="19" name="山形 18"/>
            <p:cNvSpPr/>
            <p:nvPr/>
          </p:nvSpPr>
          <p:spPr>
            <a:xfrm>
              <a:off x="2996766" y="203547"/>
              <a:ext cx="935484" cy="374193"/>
            </a:xfrm>
            <a:prstGeom prst="chevron">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0" name="山形 4"/>
            <p:cNvSpPr txBox="1"/>
            <p:nvPr/>
          </p:nvSpPr>
          <p:spPr>
            <a:xfrm>
              <a:off x="3183863"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養成カリキュラムの構造化</a:t>
              </a:r>
              <a:endParaRPr kumimoji="1" lang="en-US" altLang="ja-JP" sz="600" b="1" kern="1200" dirty="0">
                <a:latin typeface="+mj-ea"/>
                <a:ea typeface="+mj-ea"/>
              </a:endParaRPr>
            </a:p>
          </p:txBody>
        </p:sp>
      </p:grpSp>
      <p:sp>
        <p:nvSpPr>
          <p:cNvPr id="21" name="テキスト ボックス 20"/>
          <p:cNvSpPr txBox="1"/>
          <p:nvPr/>
        </p:nvSpPr>
        <p:spPr>
          <a:xfrm>
            <a:off x="467542" y="3977681"/>
            <a:ext cx="864096" cy="215444"/>
          </a:xfrm>
          <a:prstGeom prst="rect">
            <a:avLst/>
          </a:prstGeom>
          <a:solidFill>
            <a:schemeClr val="accent1">
              <a:lumMod val="50000"/>
            </a:schemeClr>
          </a:solidFill>
        </p:spPr>
        <p:txBody>
          <a:bodyPr wrap="square" rtlCol="0">
            <a:spAutoFit/>
          </a:bodyPr>
          <a:lstStyle/>
          <a:p>
            <a:pPr algn="ctr"/>
            <a:r>
              <a:rPr lang="ja-JP" altLang="en-US" sz="800" dirty="0">
                <a:solidFill>
                  <a:schemeClr val="bg1"/>
                </a:solidFill>
              </a:rPr>
              <a:t>教育リソース</a:t>
            </a:r>
          </a:p>
        </p:txBody>
      </p:sp>
      <p:grpSp>
        <p:nvGrpSpPr>
          <p:cNvPr id="22" name="グループ化 21"/>
          <p:cNvGrpSpPr/>
          <p:nvPr/>
        </p:nvGrpSpPr>
        <p:grpSpPr>
          <a:xfrm>
            <a:off x="3936902" y="3897417"/>
            <a:ext cx="2291282" cy="374193"/>
            <a:chOff x="3745153" y="203547"/>
            <a:chExt cx="935484" cy="374193"/>
          </a:xfrm>
        </p:grpSpPr>
        <p:sp>
          <p:nvSpPr>
            <p:cNvPr id="23" name="山形 22"/>
            <p:cNvSpPr/>
            <p:nvPr/>
          </p:nvSpPr>
          <p:spPr>
            <a:xfrm>
              <a:off x="3745153" y="203547"/>
              <a:ext cx="935484" cy="374193"/>
            </a:xfrm>
            <a:prstGeom prst="chevron">
              <a:avLst/>
            </a:prstGeom>
          </p:spPr>
          <p:style>
            <a:lnRef idx="2">
              <a:schemeClr val="lt1">
                <a:hueOff val="0"/>
                <a:satOff val="0"/>
                <a:lumOff val="0"/>
                <a:alphaOff val="0"/>
              </a:schemeClr>
            </a:lnRef>
            <a:fillRef idx="1">
              <a:schemeClr val="accent3">
                <a:hueOff val="7031415"/>
                <a:satOff val="-10550"/>
                <a:lumOff val="-1716"/>
                <a:alphaOff val="0"/>
              </a:schemeClr>
            </a:fillRef>
            <a:effectRef idx="0">
              <a:schemeClr val="accent3">
                <a:hueOff val="7031415"/>
                <a:satOff val="-10550"/>
                <a:lumOff val="-1716"/>
                <a:alphaOff val="0"/>
              </a:schemeClr>
            </a:effectRef>
            <a:fontRef idx="minor">
              <a:schemeClr val="lt1"/>
            </a:fontRef>
          </p:style>
        </p:sp>
        <p:sp>
          <p:nvSpPr>
            <p:cNvPr id="24" name="山形 4"/>
            <p:cNvSpPr txBox="1"/>
            <p:nvPr/>
          </p:nvSpPr>
          <p:spPr>
            <a:xfrm>
              <a:off x="3932250"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lang="ja-JP" altLang="en-US" sz="600" b="1" dirty="0">
                  <a:latin typeface="+mj-ea"/>
                  <a:ea typeface="+mj-ea"/>
                </a:rPr>
                <a:t>幼児教育資料・教材のデジタルアーカイブ</a:t>
              </a:r>
            </a:p>
          </p:txBody>
        </p:sp>
      </p:grpSp>
      <p:sp>
        <p:nvSpPr>
          <p:cNvPr id="27" name="テキスト ボックス 26"/>
          <p:cNvSpPr txBox="1"/>
          <p:nvPr/>
        </p:nvSpPr>
        <p:spPr>
          <a:xfrm>
            <a:off x="467544" y="4750656"/>
            <a:ext cx="792088" cy="338554"/>
          </a:xfrm>
          <a:prstGeom prst="rect">
            <a:avLst/>
          </a:prstGeom>
          <a:solidFill>
            <a:schemeClr val="accent6">
              <a:lumMod val="75000"/>
            </a:schemeClr>
          </a:solidFill>
        </p:spPr>
        <p:txBody>
          <a:bodyPr wrap="square" rtlCol="0">
            <a:spAutoFit/>
          </a:bodyPr>
          <a:lstStyle/>
          <a:p>
            <a:pPr algn="ctr"/>
            <a:r>
              <a:rPr kumimoji="1" lang="ja-JP" altLang="en-US" sz="800" dirty="0">
                <a:solidFill>
                  <a:schemeClr val="bg1"/>
                </a:solidFill>
              </a:rPr>
              <a:t>テキストの作成</a:t>
            </a:r>
          </a:p>
        </p:txBody>
      </p:sp>
      <p:cxnSp>
        <p:nvCxnSpPr>
          <p:cNvPr id="28" name="直線コネクタ 27"/>
          <p:cNvCxnSpPr/>
          <p:nvPr/>
        </p:nvCxnSpPr>
        <p:spPr>
          <a:xfrm>
            <a:off x="1259630" y="4901089"/>
            <a:ext cx="7080449"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9" name="グループ化 28"/>
          <p:cNvGrpSpPr/>
          <p:nvPr/>
        </p:nvGrpSpPr>
        <p:grpSpPr>
          <a:xfrm>
            <a:off x="5292700" y="4677811"/>
            <a:ext cx="1655564" cy="374193"/>
            <a:chOff x="4493541" y="203547"/>
            <a:chExt cx="935484" cy="374193"/>
          </a:xfrm>
        </p:grpSpPr>
        <p:sp>
          <p:nvSpPr>
            <p:cNvPr id="30" name="山形 29"/>
            <p:cNvSpPr/>
            <p:nvPr/>
          </p:nvSpPr>
          <p:spPr>
            <a:xfrm>
              <a:off x="4493541" y="203547"/>
              <a:ext cx="935484" cy="374193"/>
            </a:xfrm>
            <a:prstGeom prst="chevron">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31" name="山形 4"/>
            <p:cNvSpPr txBox="1"/>
            <p:nvPr/>
          </p:nvSpPr>
          <p:spPr>
            <a:xfrm>
              <a:off x="4680638"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テキストの作成</a:t>
              </a:r>
              <a:endParaRPr kumimoji="1" lang="en-US" altLang="ja-JP" sz="600" b="1" kern="1200" dirty="0">
                <a:latin typeface="+mj-ea"/>
                <a:ea typeface="+mj-ea"/>
              </a:endParaRPr>
            </a:p>
          </p:txBody>
        </p:sp>
      </p:grpSp>
      <p:sp>
        <p:nvSpPr>
          <p:cNvPr id="32" name="テキスト ボックス 31"/>
          <p:cNvSpPr txBox="1"/>
          <p:nvPr/>
        </p:nvSpPr>
        <p:spPr>
          <a:xfrm>
            <a:off x="467542" y="5476031"/>
            <a:ext cx="792088" cy="338554"/>
          </a:xfrm>
          <a:prstGeom prst="rect">
            <a:avLst/>
          </a:prstGeom>
          <a:solidFill>
            <a:schemeClr val="bg2">
              <a:lumMod val="25000"/>
            </a:schemeClr>
          </a:solidFill>
        </p:spPr>
        <p:txBody>
          <a:bodyPr wrap="square" rtlCol="0">
            <a:spAutoFit/>
          </a:bodyPr>
          <a:lstStyle/>
          <a:p>
            <a:pPr algn="ctr"/>
            <a:r>
              <a:rPr kumimoji="1" lang="en-US" altLang="ja-JP" sz="800" dirty="0">
                <a:solidFill>
                  <a:schemeClr val="bg1"/>
                </a:solidFill>
              </a:rPr>
              <a:t>E-Learning</a:t>
            </a:r>
            <a:r>
              <a:rPr kumimoji="1" lang="ja-JP" altLang="en-US" sz="800" dirty="0">
                <a:solidFill>
                  <a:schemeClr val="bg1"/>
                </a:solidFill>
              </a:rPr>
              <a:t>教材の作成</a:t>
            </a:r>
          </a:p>
        </p:txBody>
      </p:sp>
      <p:cxnSp>
        <p:nvCxnSpPr>
          <p:cNvPr id="33" name="直線コネクタ 32"/>
          <p:cNvCxnSpPr/>
          <p:nvPr/>
        </p:nvCxnSpPr>
        <p:spPr>
          <a:xfrm>
            <a:off x="1282583" y="5645308"/>
            <a:ext cx="7080449" cy="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34" name="グループ化 33"/>
          <p:cNvGrpSpPr/>
          <p:nvPr/>
        </p:nvGrpSpPr>
        <p:grpSpPr>
          <a:xfrm>
            <a:off x="5796136" y="5440392"/>
            <a:ext cx="1944216" cy="374193"/>
            <a:chOff x="5241929" y="203547"/>
            <a:chExt cx="935484" cy="374193"/>
          </a:xfrm>
        </p:grpSpPr>
        <p:sp>
          <p:nvSpPr>
            <p:cNvPr id="35" name="山形 34"/>
            <p:cNvSpPr/>
            <p:nvPr/>
          </p:nvSpPr>
          <p:spPr>
            <a:xfrm>
              <a:off x="5241929" y="203547"/>
              <a:ext cx="935484" cy="374193"/>
            </a:xfrm>
            <a:prstGeom prst="chevron">
              <a:avLst/>
            </a:prstGeom>
          </p:spPr>
          <p:style>
            <a:lnRef idx="2">
              <a:schemeClr val="lt1">
                <a:hueOff val="0"/>
                <a:satOff val="0"/>
                <a:lumOff val="0"/>
                <a:alphaOff val="0"/>
              </a:schemeClr>
            </a:lnRef>
            <a:fillRef idx="1">
              <a:schemeClr val="accent3">
                <a:hueOff val="9843981"/>
                <a:satOff val="-14770"/>
                <a:lumOff val="-2402"/>
                <a:alphaOff val="0"/>
              </a:schemeClr>
            </a:fillRef>
            <a:effectRef idx="0">
              <a:schemeClr val="accent3">
                <a:hueOff val="9843981"/>
                <a:satOff val="-14770"/>
                <a:lumOff val="-2402"/>
                <a:alphaOff val="0"/>
              </a:schemeClr>
            </a:effectRef>
            <a:fontRef idx="minor">
              <a:schemeClr val="lt1"/>
            </a:fontRef>
          </p:style>
        </p:sp>
        <p:sp>
          <p:nvSpPr>
            <p:cNvPr id="36" name="山形 4"/>
            <p:cNvSpPr txBox="1"/>
            <p:nvPr/>
          </p:nvSpPr>
          <p:spPr>
            <a:xfrm>
              <a:off x="5429026"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600" b="1" kern="1200" dirty="0">
                  <a:latin typeface="+mj-ea"/>
                  <a:ea typeface="+mj-ea"/>
                </a:rPr>
                <a:t>E-Learning</a:t>
              </a:r>
              <a:r>
                <a:rPr kumimoji="1" lang="ja-JP" altLang="en-US" sz="600" b="1" kern="1200" dirty="0">
                  <a:latin typeface="+mj-ea"/>
                  <a:ea typeface="+mj-ea"/>
                </a:rPr>
                <a:t>教材の作成</a:t>
              </a:r>
              <a:endParaRPr kumimoji="1" lang="en-US" altLang="ja-JP" sz="600" b="1" kern="1200" dirty="0">
                <a:latin typeface="+mj-ea"/>
                <a:ea typeface="+mj-ea"/>
              </a:endParaRPr>
            </a:p>
          </p:txBody>
        </p:sp>
      </p:grpSp>
      <p:sp>
        <p:nvSpPr>
          <p:cNvPr id="40" name="テキスト ボックス 39"/>
          <p:cNvSpPr txBox="1"/>
          <p:nvPr/>
        </p:nvSpPr>
        <p:spPr>
          <a:xfrm>
            <a:off x="2914131" y="2551538"/>
            <a:ext cx="720080" cy="338554"/>
          </a:xfrm>
          <a:prstGeom prst="rect">
            <a:avLst/>
          </a:prstGeom>
          <a:solidFill>
            <a:schemeClr val="accent4">
              <a:lumMod val="75000"/>
            </a:schemeClr>
          </a:solidFill>
        </p:spPr>
        <p:txBody>
          <a:bodyPr wrap="square" rtlCol="0">
            <a:spAutoFit/>
          </a:bodyPr>
          <a:lstStyle/>
          <a:p>
            <a:pPr algn="ctr"/>
            <a:r>
              <a:rPr kumimoji="1" lang="ja-JP" altLang="en-US" sz="800" dirty="0">
                <a:solidFill>
                  <a:schemeClr val="bg1"/>
                </a:solidFill>
              </a:rPr>
              <a:t>第</a:t>
            </a:r>
            <a:r>
              <a:rPr kumimoji="1" lang="en-US" altLang="ja-JP" sz="800" dirty="0">
                <a:solidFill>
                  <a:schemeClr val="bg1"/>
                </a:solidFill>
              </a:rPr>
              <a:t>1</a:t>
            </a:r>
            <a:r>
              <a:rPr kumimoji="1" lang="ja-JP" altLang="en-US" sz="800">
                <a:solidFill>
                  <a:schemeClr val="bg1"/>
                </a:solidFill>
              </a:rPr>
              <a:t>回合同編集会議</a:t>
            </a:r>
            <a:endParaRPr kumimoji="1" lang="ja-JP" altLang="en-US" sz="800" dirty="0">
              <a:solidFill>
                <a:schemeClr val="bg1"/>
              </a:solidFill>
            </a:endParaRPr>
          </a:p>
        </p:txBody>
      </p:sp>
      <p:sp>
        <p:nvSpPr>
          <p:cNvPr id="43" name="テキスト ボックス 42"/>
          <p:cNvSpPr txBox="1"/>
          <p:nvPr/>
        </p:nvSpPr>
        <p:spPr>
          <a:xfrm>
            <a:off x="4242449" y="2541548"/>
            <a:ext cx="720080" cy="338554"/>
          </a:xfrm>
          <a:prstGeom prst="rect">
            <a:avLst/>
          </a:prstGeom>
          <a:solidFill>
            <a:schemeClr val="accent4">
              <a:lumMod val="75000"/>
            </a:schemeClr>
          </a:solidFill>
        </p:spPr>
        <p:txBody>
          <a:bodyPr wrap="square" rtlCol="0">
            <a:spAutoFit/>
          </a:bodyPr>
          <a:lstStyle/>
          <a:p>
            <a:pPr algn="ctr"/>
            <a:r>
              <a:rPr kumimoji="1" lang="ja-JP" altLang="en-US" sz="800" dirty="0">
                <a:solidFill>
                  <a:schemeClr val="bg1"/>
                </a:solidFill>
              </a:rPr>
              <a:t>第</a:t>
            </a:r>
            <a:r>
              <a:rPr kumimoji="1" lang="en-US" altLang="ja-JP" sz="800" dirty="0">
                <a:solidFill>
                  <a:schemeClr val="bg1"/>
                </a:solidFill>
              </a:rPr>
              <a:t>2</a:t>
            </a:r>
            <a:r>
              <a:rPr kumimoji="1" lang="ja-JP" altLang="en-US" sz="800">
                <a:solidFill>
                  <a:schemeClr val="bg1"/>
                </a:solidFill>
              </a:rPr>
              <a:t>回合同編集会議</a:t>
            </a:r>
            <a:endParaRPr kumimoji="1" lang="ja-JP" altLang="en-US" sz="800" dirty="0">
              <a:solidFill>
                <a:schemeClr val="bg1"/>
              </a:solidFill>
            </a:endParaRPr>
          </a:p>
        </p:txBody>
      </p:sp>
      <p:sp>
        <p:nvSpPr>
          <p:cNvPr id="44" name="テキスト ボックス 43"/>
          <p:cNvSpPr txBox="1"/>
          <p:nvPr/>
        </p:nvSpPr>
        <p:spPr>
          <a:xfrm>
            <a:off x="5620867" y="2545535"/>
            <a:ext cx="720080" cy="338554"/>
          </a:xfrm>
          <a:prstGeom prst="rect">
            <a:avLst/>
          </a:prstGeom>
          <a:solidFill>
            <a:schemeClr val="accent4">
              <a:lumMod val="75000"/>
            </a:schemeClr>
          </a:solidFill>
        </p:spPr>
        <p:txBody>
          <a:bodyPr wrap="square" rtlCol="0">
            <a:spAutoFit/>
          </a:bodyPr>
          <a:lstStyle/>
          <a:p>
            <a:pPr algn="ctr"/>
            <a:r>
              <a:rPr kumimoji="1" lang="ja-JP" altLang="en-US" sz="800" dirty="0">
                <a:solidFill>
                  <a:schemeClr val="bg1"/>
                </a:solidFill>
              </a:rPr>
              <a:t>第</a:t>
            </a:r>
            <a:r>
              <a:rPr lang="en-US" altLang="ja-JP" sz="800" dirty="0">
                <a:solidFill>
                  <a:schemeClr val="bg1"/>
                </a:solidFill>
              </a:rPr>
              <a:t>3</a:t>
            </a:r>
            <a:r>
              <a:rPr kumimoji="1" lang="ja-JP" altLang="en-US" sz="800">
                <a:solidFill>
                  <a:schemeClr val="bg1"/>
                </a:solidFill>
              </a:rPr>
              <a:t>回合同編輯会議</a:t>
            </a:r>
            <a:endParaRPr kumimoji="1" lang="ja-JP" altLang="en-US" sz="800" dirty="0">
              <a:solidFill>
                <a:schemeClr val="bg1"/>
              </a:solidFill>
            </a:endParaRPr>
          </a:p>
        </p:txBody>
      </p:sp>
      <p:cxnSp>
        <p:nvCxnSpPr>
          <p:cNvPr id="48" name="直線コネクタ 47"/>
          <p:cNvCxnSpPr/>
          <p:nvPr/>
        </p:nvCxnSpPr>
        <p:spPr>
          <a:xfrm>
            <a:off x="2699792" y="2447044"/>
            <a:ext cx="0" cy="335326"/>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768244" y="2447044"/>
            <a:ext cx="0" cy="335326"/>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468723" y="6162440"/>
            <a:ext cx="792088" cy="338554"/>
          </a:xfrm>
          <a:prstGeom prst="rect">
            <a:avLst/>
          </a:prstGeom>
          <a:solidFill>
            <a:schemeClr val="accent2">
              <a:lumMod val="75000"/>
            </a:schemeClr>
          </a:solidFill>
        </p:spPr>
        <p:txBody>
          <a:bodyPr wrap="square" rtlCol="0">
            <a:spAutoFit/>
          </a:bodyPr>
          <a:lstStyle/>
          <a:p>
            <a:pPr algn="ctr"/>
            <a:r>
              <a:rPr kumimoji="1" lang="ja-JP" altLang="en-US" sz="800" dirty="0">
                <a:solidFill>
                  <a:schemeClr val="bg1"/>
                </a:solidFill>
              </a:rPr>
              <a:t>報告書の作成</a:t>
            </a:r>
          </a:p>
        </p:txBody>
      </p:sp>
      <p:grpSp>
        <p:nvGrpSpPr>
          <p:cNvPr id="55" name="グループ化 54"/>
          <p:cNvGrpSpPr/>
          <p:nvPr/>
        </p:nvGrpSpPr>
        <p:grpSpPr>
          <a:xfrm>
            <a:off x="7524328" y="6126801"/>
            <a:ext cx="935484" cy="374193"/>
            <a:chOff x="5990317" y="203547"/>
            <a:chExt cx="935484" cy="374193"/>
          </a:xfrm>
        </p:grpSpPr>
        <p:sp>
          <p:nvSpPr>
            <p:cNvPr id="56" name="山形 55"/>
            <p:cNvSpPr/>
            <p:nvPr/>
          </p:nvSpPr>
          <p:spPr>
            <a:xfrm>
              <a:off x="5990317" y="203547"/>
              <a:ext cx="935484" cy="374193"/>
            </a:xfrm>
            <a:prstGeom prst="chevron">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57" name="山形 4"/>
            <p:cNvSpPr txBox="1"/>
            <p:nvPr/>
          </p:nvSpPr>
          <p:spPr>
            <a:xfrm>
              <a:off x="6177414"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報告書の作成</a:t>
              </a:r>
              <a:endParaRPr kumimoji="1" lang="en-US" altLang="ja-JP" sz="600" b="1" kern="1200" dirty="0">
                <a:latin typeface="+mj-ea"/>
                <a:ea typeface="+mj-ea"/>
              </a:endParaRPr>
            </a:p>
          </p:txBody>
        </p:sp>
      </p:grpSp>
      <p:sp>
        <p:nvSpPr>
          <p:cNvPr id="59" name="テキスト ボックス 58"/>
          <p:cNvSpPr txBox="1"/>
          <p:nvPr/>
        </p:nvSpPr>
        <p:spPr>
          <a:xfrm>
            <a:off x="3963326" y="601186"/>
            <a:ext cx="4896544" cy="2308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令和３年度　文部科学省委託事業　「幼稚園教諭の人材確保・キャリアアップ支援事業」</a:t>
            </a:r>
            <a:endParaRPr kumimoji="1" lang="ja-JP" altLang="en-US" sz="90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1547664" y="2647931"/>
            <a:ext cx="878713" cy="184666"/>
          </a:xfrm>
          <a:prstGeom prst="rect">
            <a:avLst/>
          </a:prstGeom>
          <a:noFill/>
        </p:spPr>
        <p:txBody>
          <a:bodyPr wrap="square" rtlCol="0">
            <a:spAutoFit/>
          </a:bodyPr>
          <a:lstStyle/>
          <a:p>
            <a:pPr algn="ctr"/>
            <a:r>
              <a:rPr kumimoji="1" lang="ja-JP" altLang="en-US" sz="600" dirty="0"/>
              <a:t>予定：</a:t>
            </a:r>
            <a:r>
              <a:rPr kumimoji="1" lang="en-US" altLang="ja-JP" sz="600" dirty="0"/>
              <a:t>10</a:t>
            </a:r>
            <a:r>
              <a:rPr kumimoji="1" lang="ja-JP" altLang="en-US" sz="600" dirty="0"/>
              <a:t>月</a:t>
            </a:r>
            <a:r>
              <a:rPr lang="ja-JP" altLang="en-US" sz="600" dirty="0"/>
              <a:t>中旬</a:t>
            </a:r>
            <a:endParaRPr kumimoji="1" lang="ja-JP" altLang="en-US" sz="600" dirty="0"/>
          </a:p>
        </p:txBody>
      </p:sp>
      <p:sp>
        <p:nvSpPr>
          <p:cNvPr id="61" name="テキスト ボックス 60"/>
          <p:cNvSpPr txBox="1"/>
          <p:nvPr/>
        </p:nvSpPr>
        <p:spPr>
          <a:xfrm>
            <a:off x="6883459" y="2625526"/>
            <a:ext cx="936104" cy="276999"/>
          </a:xfrm>
          <a:prstGeom prst="rect">
            <a:avLst/>
          </a:prstGeom>
          <a:noFill/>
        </p:spPr>
        <p:txBody>
          <a:bodyPr wrap="square" rtlCol="0">
            <a:spAutoFit/>
          </a:bodyPr>
          <a:lstStyle/>
          <a:p>
            <a:pPr algn="ctr"/>
            <a:r>
              <a:rPr kumimoji="1" lang="ja-JP" altLang="en-US" sz="600" dirty="0"/>
              <a:t>予定：</a:t>
            </a:r>
            <a:r>
              <a:rPr kumimoji="1" lang="en-US" altLang="ja-JP" sz="600" dirty="0"/>
              <a:t>2</a:t>
            </a:r>
            <a:r>
              <a:rPr kumimoji="1" lang="ja-JP" altLang="en-US" sz="600"/>
              <a:t>月</a:t>
            </a:r>
            <a:r>
              <a:rPr lang="ja-JP" altLang="en-US" sz="600"/>
              <a:t>中旬</a:t>
            </a:r>
            <a:endParaRPr kumimoji="1" lang="en-US" altLang="ja-JP" sz="600" dirty="0"/>
          </a:p>
          <a:p>
            <a:pPr algn="ctr"/>
            <a:endParaRPr kumimoji="1" lang="ja-JP" altLang="en-US" sz="600" dirty="0"/>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34</a:t>
            </a:fld>
            <a:endParaRPr kumimoji="1" lang="ja-JP" altLang="en-US" dirty="0"/>
          </a:p>
        </p:txBody>
      </p:sp>
    </p:spTree>
    <p:extLst>
      <p:ext uri="{BB962C8B-B14F-4D97-AF65-F5344CB8AC3E}">
        <p14:creationId xmlns:p14="http://schemas.microsoft.com/office/powerpoint/2010/main" val="34638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0"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par>
                                <p:cTn id="37" presetID="10"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par>
                                <p:cTn id="68" presetID="10"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par>
                                <p:cTn id="87" presetID="10"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500"/>
                                        <p:tgtEl>
                                          <p:spTgt spid="33"/>
                                        </p:tgtEl>
                                      </p:cBhvr>
                                    </p:animEffect>
                                  </p:childTnLst>
                                </p:cTn>
                              </p:par>
                              <p:par>
                                <p:cTn id="90" presetID="10" presetClass="entr" presetSubtype="0"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500"/>
                                        <p:tgtEl>
                                          <p:spTgt spid="54"/>
                                        </p:tgtEl>
                                      </p:cBhvr>
                                    </p:animEffect>
                                  </p:childTnLst>
                                </p:cTn>
                              </p:par>
                              <p:par>
                                <p:cTn id="101" presetID="10" presetClass="entr" presetSubtype="0" fill="hold" nodeType="with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fade">
                                      <p:cBhvr>
                                        <p:cTn id="10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21" grpId="0" animBg="1"/>
      <p:bldP spid="27" grpId="0" animBg="1"/>
      <p:bldP spid="32" grpId="0" animBg="1"/>
      <p:bldP spid="40" grpId="0" animBg="1"/>
      <p:bldP spid="43" grpId="0" animBg="1"/>
      <p:bldP spid="44" grpId="0" animBg="1"/>
      <p:bldP spid="54" grpId="0" animBg="1"/>
      <p:bldP spid="60"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線コネクタ 25"/>
          <p:cNvCxnSpPr/>
          <p:nvPr/>
        </p:nvCxnSpPr>
        <p:spPr>
          <a:xfrm>
            <a:off x="1259631" y="3269259"/>
            <a:ext cx="708044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5" name="直線コネクタ 24"/>
          <p:cNvCxnSpPr/>
          <p:nvPr/>
        </p:nvCxnSpPr>
        <p:spPr>
          <a:xfrm>
            <a:off x="1259632" y="2488866"/>
            <a:ext cx="7080449"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 name="テキスト ボックス 1"/>
          <p:cNvSpPr txBox="1"/>
          <p:nvPr/>
        </p:nvSpPr>
        <p:spPr>
          <a:xfrm>
            <a:off x="244383" y="404308"/>
            <a:ext cx="316835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広報計画</a:t>
            </a:r>
          </a:p>
        </p:txBody>
      </p:sp>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 name="図表 5"/>
          <p:cNvGraphicFramePr/>
          <p:nvPr>
            <p:extLst>
              <p:ext uri="{D42A27DB-BD31-4B8C-83A1-F6EECF244321}">
                <p14:modId xmlns:p14="http://schemas.microsoft.com/office/powerpoint/2010/main" val="1404585758"/>
              </p:ext>
            </p:extLst>
          </p:nvPr>
        </p:nvGraphicFramePr>
        <p:xfrm>
          <a:off x="1259632" y="1268760"/>
          <a:ext cx="6929017" cy="78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表 6"/>
          <p:cNvGraphicFramePr>
            <a:graphicFrameLocks noGrp="1"/>
          </p:cNvGraphicFramePr>
          <p:nvPr>
            <p:extLst>
              <p:ext uri="{D42A27DB-BD31-4B8C-83A1-F6EECF244321}">
                <p14:modId xmlns:p14="http://schemas.microsoft.com/office/powerpoint/2010/main" val="3666260285"/>
              </p:ext>
            </p:extLst>
          </p:nvPr>
        </p:nvGraphicFramePr>
        <p:xfrm>
          <a:off x="1259632" y="980728"/>
          <a:ext cx="6936433" cy="370840"/>
        </p:xfrm>
        <a:graphic>
          <a:graphicData uri="http://schemas.openxmlformats.org/drawingml/2006/table">
            <a:tbl>
              <a:tblPr firstRow="1" bandRow="1">
                <a:tableStyleId>{5C22544A-7EE6-4342-B048-85BDC9FD1C3A}</a:tableStyleId>
              </a:tblPr>
              <a:tblGrid>
                <a:gridCol w="990919">
                  <a:extLst>
                    <a:ext uri="{9D8B030D-6E8A-4147-A177-3AD203B41FA5}">
                      <a16:colId xmlns:a16="http://schemas.microsoft.com/office/drawing/2014/main" val="2918083234"/>
                    </a:ext>
                  </a:extLst>
                </a:gridCol>
                <a:gridCol w="990919">
                  <a:extLst>
                    <a:ext uri="{9D8B030D-6E8A-4147-A177-3AD203B41FA5}">
                      <a16:colId xmlns:a16="http://schemas.microsoft.com/office/drawing/2014/main" val="3471614890"/>
                    </a:ext>
                  </a:extLst>
                </a:gridCol>
                <a:gridCol w="990919">
                  <a:extLst>
                    <a:ext uri="{9D8B030D-6E8A-4147-A177-3AD203B41FA5}">
                      <a16:colId xmlns:a16="http://schemas.microsoft.com/office/drawing/2014/main" val="1188717769"/>
                    </a:ext>
                  </a:extLst>
                </a:gridCol>
                <a:gridCol w="990919">
                  <a:extLst>
                    <a:ext uri="{9D8B030D-6E8A-4147-A177-3AD203B41FA5}">
                      <a16:colId xmlns:a16="http://schemas.microsoft.com/office/drawing/2014/main" val="2948627652"/>
                    </a:ext>
                  </a:extLst>
                </a:gridCol>
                <a:gridCol w="990919">
                  <a:extLst>
                    <a:ext uri="{9D8B030D-6E8A-4147-A177-3AD203B41FA5}">
                      <a16:colId xmlns:a16="http://schemas.microsoft.com/office/drawing/2014/main" val="1495997557"/>
                    </a:ext>
                  </a:extLst>
                </a:gridCol>
                <a:gridCol w="990919">
                  <a:extLst>
                    <a:ext uri="{9D8B030D-6E8A-4147-A177-3AD203B41FA5}">
                      <a16:colId xmlns:a16="http://schemas.microsoft.com/office/drawing/2014/main" val="3299440172"/>
                    </a:ext>
                  </a:extLst>
                </a:gridCol>
                <a:gridCol w="990919">
                  <a:extLst>
                    <a:ext uri="{9D8B030D-6E8A-4147-A177-3AD203B41FA5}">
                      <a16:colId xmlns:a16="http://schemas.microsoft.com/office/drawing/2014/main" val="308156166"/>
                    </a:ext>
                  </a:extLst>
                </a:gridCol>
              </a:tblGrid>
              <a:tr h="370840">
                <a:tc>
                  <a:txBody>
                    <a:bodyPr/>
                    <a:lstStyle/>
                    <a:p>
                      <a:pPr algn="ctr"/>
                      <a:r>
                        <a:rPr kumimoji="1" lang="en-US" altLang="ja-JP" sz="1050" dirty="0">
                          <a:latin typeface="+mj-ea"/>
                          <a:ea typeface="+mj-ea"/>
                        </a:rPr>
                        <a:t>9</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10</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11</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12</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1</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2</a:t>
                      </a:r>
                      <a:r>
                        <a:rPr kumimoji="1" lang="ja-JP" altLang="en-US" sz="1050" dirty="0">
                          <a:latin typeface="+mj-ea"/>
                          <a:ea typeface="+mj-ea"/>
                        </a:rPr>
                        <a:t>月</a:t>
                      </a:r>
                    </a:p>
                  </a:txBody>
                  <a:tcPr anchor="ctr" anchorCtr="1"/>
                </a:tc>
                <a:tc>
                  <a:txBody>
                    <a:bodyPr/>
                    <a:lstStyle/>
                    <a:p>
                      <a:pPr algn="ctr"/>
                      <a:r>
                        <a:rPr kumimoji="1" lang="en-US" altLang="ja-JP" sz="1050" dirty="0">
                          <a:latin typeface="+mj-ea"/>
                          <a:ea typeface="+mj-ea"/>
                        </a:rPr>
                        <a:t>3</a:t>
                      </a:r>
                      <a:r>
                        <a:rPr kumimoji="1" lang="ja-JP" altLang="en-US" sz="1050" dirty="0">
                          <a:latin typeface="+mj-ea"/>
                          <a:ea typeface="+mj-ea"/>
                        </a:rPr>
                        <a:t>月</a:t>
                      </a:r>
                    </a:p>
                  </a:txBody>
                  <a:tcPr anchor="ctr" anchorCtr="1"/>
                </a:tc>
                <a:extLst>
                  <a:ext uri="{0D108BD9-81ED-4DB2-BD59-A6C34878D82A}">
                    <a16:rowId xmlns:a16="http://schemas.microsoft.com/office/drawing/2014/main" val="3175345240"/>
                  </a:ext>
                </a:extLst>
              </a:tr>
            </a:tbl>
          </a:graphicData>
        </a:graphic>
      </p:graphicFrame>
      <p:sp>
        <p:nvSpPr>
          <p:cNvPr id="8" name="テキスト ボックス 7"/>
          <p:cNvSpPr txBox="1"/>
          <p:nvPr/>
        </p:nvSpPr>
        <p:spPr>
          <a:xfrm>
            <a:off x="467544" y="1499818"/>
            <a:ext cx="792088" cy="338554"/>
          </a:xfrm>
          <a:prstGeom prst="rect">
            <a:avLst/>
          </a:prstGeom>
          <a:solidFill>
            <a:schemeClr val="accent2"/>
          </a:solidFill>
        </p:spPr>
        <p:txBody>
          <a:bodyPr wrap="square" rtlCol="0">
            <a:spAutoFit/>
          </a:bodyPr>
          <a:lstStyle/>
          <a:p>
            <a:pPr algn="ctr"/>
            <a:r>
              <a:rPr kumimoji="1" lang="ja-JP" altLang="en-US" sz="1600" dirty="0">
                <a:solidFill>
                  <a:schemeClr val="bg1"/>
                </a:solidFill>
              </a:rPr>
              <a:t>全体</a:t>
            </a:r>
            <a:endParaRPr kumimoji="1" lang="en-US" altLang="ja-JP" sz="1600" dirty="0">
              <a:solidFill>
                <a:schemeClr val="bg1"/>
              </a:solidFill>
            </a:endParaRPr>
          </a:p>
        </p:txBody>
      </p:sp>
      <p:sp>
        <p:nvSpPr>
          <p:cNvPr id="14" name="テキスト ボックス 13"/>
          <p:cNvSpPr txBox="1"/>
          <p:nvPr/>
        </p:nvSpPr>
        <p:spPr>
          <a:xfrm>
            <a:off x="467544" y="2319589"/>
            <a:ext cx="792088" cy="461665"/>
          </a:xfrm>
          <a:prstGeom prst="rect">
            <a:avLst/>
          </a:prstGeom>
          <a:solidFill>
            <a:schemeClr val="accent3">
              <a:lumMod val="50000"/>
            </a:schemeClr>
          </a:solidFill>
        </p:spPr>
        <p:txBody>
          <a:bodyPr wrap="square" rtlCol="0">
            <a:spAutoFit/>
          </a:bodyPr>
          <a:lstStyle/>
          <a:p>
            <a:pPr algn="ctr"/>
            <a:endParaRPr kumimoji="1" lang="en-US" altLang="ja-JP" sz="800" dirty="0">
              <a:solidFill>
                <a:schemeClr val="bg1"/>
              </a:solidFill>
            </a:endParaRPr>
          </a:p>
          <a:p>
            <a:pPr algn="ctr"/>
            <a:r>
              <a:rPr kumimoji="1" lang="ja-JP" altLang="en-US" sz="800" dirty="0">
                <a:solidFill>
                  <a:schemeClr val="bg1"/>
                </a:solidFill>
              </a:rPr>
              <a:t>チラシ作成</a:t>
            </a:r>
            <a:endParaRPr kumimoji="1" lang="en-US" altLang="ja-JP" sz="800" dirty="0">
              <a:solidFill>
                <a:schemeClr val="bg1"/>
              </a:solidFill>
            </a:endParaRPr>
          </a:p>
          <a:p>
            <a:pPr algn="ctr"/>
            <a:endParaRPr kumimoji="1" lang="ja-JP" altLang="en-US" sz="800" dirty="0">
              <a:solidFill>
                <a:schemeClr val="bg1"/>
              </a:solidFill>
            </a:endParaRPr>
          </a:p>
        </p:txBody>
      </p:sp>
      <p:grpSp>
        <p:nvGrpSpPr>
          <p:cNvPr id="18" name="グループ化 17"/>
          <p:cNvGrpSpPr/>
          <p:nvPr/>
        </p:nvGrpSpPr>
        <p:grpSpPr>
          <a:xfrm>
            <a:off x="6257763" y="2314270"/>
            <a:ext cx="1505030" cy="384340"/>
            <a:chOff x="3375784" y="197545"/>
            <a:chExt cx="935484" cy="384340"/>
          </a:xfrm>
        </p:grpSpPr>
        <p:sp>
          <p:nvSpPr>
            <p:cNvPr id="19" name="山形 18"/>
            <p:cNvSpPr/>
            <p:nvPr/>
          </p:nvSpPr>
          <p:spPr>
            <a:xfrm>
              <a:off x="3375784" y="197545"/>
              <a:ext cx="935484" cy="374193"/>
            </a:xfrm>
            <a:prstGeom prst="chevron">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0" name="山形 4"/>
            <p:cNvSpPr txBox="1"/>
            <p:nvPr/>
          </p:nvSpPr>
          <p:spPr>
            <a:xfrm>
              <a:off x="3510060" y="207692"/>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チラシ作成</a:t>
              </a:r>
              <a:endParaRPr kumimoji="1" lang="en-US" altLang="ja-JP" sz="600" b="1" kern="1200" dirty="0">
                <a:latin typeface="+mj-ea"/>
                <a:ea typeface="+mj-ea"/>
              </a:endParaRPr>
            </a:p>
          </p:txBody>
        </p:sp>
      </p:grpSp>
      <p:sp>
        <p:nvSpPr>
          <p:cNvPr id="21" name="テキスト ボックス 20"/>
          <p:cNvSpPr txBox="1"/>
          <p:nvPr/>
        </p:nvSpPr>
        <p:spPr>
          <a:xfrm>
            <a:off x="448087" y="3056539"/>
            <a:ext cx="864096" cy="461665"/>
          </a:xfrm>
          <a:prstGeom prst="rect">
            <a:avLst/>
          </a:prstGeom>
          <a:solidFill>
            <a:schemeClr val="accent1">
              <a:lumMod val="50000"/>
            </a:schemeClr>
          </a:solidFill>
        </p:spPr>
        <p:txBody>
          <a:bodyPr wrap="square" rtlCol="0">
            <a:spAutoFit/>
          </a:bodyPr>
          <a:lstStyle/>
          <a:p>
            <a:pPr algn="ctr"/>
            <a:endParaRPr lang="en-US" altLang="ja-JP" sz="800" dirty="0">
              <a:solidFill>
                <a:schemeClr val="bg1"/>
              </a:solidFill>
            </a:endParaRPr>
          </a:p>
          <a:p>
            <a:pPr algn="ctr"/>
            <a:r>
              <a:rPr lang="ja-JP" altLang="en-US" sz="800" dirty="0">
                <a:solidFill>
                  <a:schemeClr val="bg1"/>
                </a:solidFill>
              </a:rPr>
              <a:t>募集要項作成</a:t>
            </a:r>
            <a:endParaRPr lang="en-US" altLang="ja-JP" sz="800" dirty="0">
              <a:solidFill>
                <a:schemeClr val="bg1"/>
              </a:solidFill>
            </a:endParaRPr>
          </a:p>
          <a:p>
            <a:pPr algn="ctr"/>
            <a:endParaRPr lang="ja-JP" altLang="en-US" sz="800" dirty="0">
              <a:solidFill>
                <a:schemeClr val="bg1"/>
              </a:solidFill>
            </a:endParaRPr>
          </a:p>
        </p:txBody>
      </p:sp>
      <p:grpSp>
        <p:nvGrpSpPr>
          <p:cNvPr id="22" name="グループ化 21"/>
          <p:cNvGrpSpPr/>
          <p:nvPr/>
        </p:nvGrpSpPr>
        <p:grpSpPr>
          <a:xfrm>
            <a:off x="5471511" y="3069942"/>
            <a:ext cx="2291282" cy="374193"/>
            <a:chOff x="3745153" y="203547"/>
            <a:chExt cx="935484" cy="374193"/>
          </a:xfrm>
        </p:grpSpPr>
        <p:sp>
          <p:nvSpPr>
            <p:cNvPr id="23" name="山形 22"/>
            <p:cNvSpPr/>
            <p:nvPr/>
          </p:nvSpPr>
          <p:spPr>
            <a:xfrm>
              <a:off x="3745153" y="203547"/>
              <a:ext cx="935484" cy="374193"/>
            </a:xfrm>
            <a:prstGeom prst="chevron">
              <a:avLst/>
            </a:prstGeom>
          </p:spPr>
          <p:style>
            <a:lnRef idx="2">
              <a:schemeClr val="lt1">
                <a:hueOff val="0"/>
                <a:satOff val="0"/>
                <a:lumOff val="0"/>
                <a:alphaOff val="0"/>
              </a:schemeClr>
            </a:lnRef>
            <a:fillRef idx="1">
              <a:schemeClr val="accent3">
                <a:hueOff val="7031415"/>
                <a:satOff val="-10550"/>
                <a:lumOff val="-1716"/>
                <a:alphaOff val="0"/>
              </a:schemeClr>
            </a:fillRef>
            <a:effectRef idx="0">
              <a:schemeClr val="accent3">
                <a:hueOff val="7031415"/>
                <a:satOff val="-10550"/>
                <a:lumOff val="-1716"/>
                <a:alphaOff val="0"/>
              </a:schemeClr>
            </a:effectRef>
            <a:fontRef idx="minor">
              <a:schemeClr val="lt1"/>
            </a:fontRef>
          </p:style>
        </p:sp>
        <p:sp>
          <p:nvSpPr>
            <p:cNvPr id="24" name="山形 4"/>
            <p:cNvSpPr txBox="1"/>
            <p:nvPr/>
          </p:nvSpPr>
          <p:spPr>
            <a:xfrm>
              <a:off x="3847771" y="203547"/>
              <a:ext cx="645770"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lang="ja-JP" altLang="en-US" sz="600" b="1" dirty="0">
                  <a:latin typeface="+mj-ea"/>
                  <a:ea typeface="+mj-ea"/>
                </a:rPr>
                <a:t>幼児教育コーディネータ募集要項作成</a:t>
              </a:r>
            </a:p>
          </p:txBody>
        </p:sp>
      </p:grpSp>
      <p:sp>
        <p:nvSpPr>
          <p:cNvPr id="27" name="テキスト ボックス 26"/>
          <p:cNvSpPr txBox="1"/>
          <p:nvPr/>
        </p:nvSpPr>
        <p:spPr>
          <a:xfrm>
            <a:off x="467544" y="3868167"/>
            <a:ext cx="844639" cy="461665"/>
          </a:xfrm>
          <a:prstGeom prst="rect">
            <a:avLst/>
          </a:prstGeom>
          <a:solidFill>
            <a:schemeClr val="accent6">
              <a:lumMod val="75000"/>
            </a:schemeClr>
          </a:solidFill>
        </p:spPr>
        <p:txBody>
          <a:bodyPr wrap="square" rtlCol="0">
            <a:spAutoFit/>
          </a:bodyPr>
          <a:lstStyle/>
          <a:p>
            <a:pPr algn="ctr"/>
            <a:endParaRPr kumimoji="1" lang="en-US" altLang="ja-JP" sz="800" dirty="0">
              <a:solidFill>
                <a:schemeClr val="bg1"/>
              </a:solidFill>
            </a:endParaRPr>
          </a:p>
          <a:p>
            <a:pPr algn="ctr"/>
            <a:r>
              <a:rPr kumimoji="1" lang="ja-JP" altLang="en-US" sz="800" dirty="0">
                <a:solidFill>
                  <a:schemeClr val="bg1"/>
                </a:solidFill>
              </a:rPr>
              <a:t>募集要項送付</a:t>
            </a:r>
            <a:endParaRPr kumimoji="1" lang="en-US" altLang="ja-JP" sz="800" dirty="0">
              <a:solidFill>
                <a:schemeClr val="bg1"/>
              </a:solidFill>
            </a:endParaRPr>
          </a:p>
          <a:p>
            <a:pPr algn="ctr"/>
            <a:endParaRPr kumimoji="1" lang="ja-JP" altLang="en-US" sz="800" dirty="0">
              <a:solidFill>
                <a:schemeClr val="bg1"/>
              </a:solidFill>
            </a:endParaRPr>
          </a:p>
        </p:txBody>
      </p:sp>
      <p:cxnSp>
        <p:nvCxnSpPr>
          <p:cNvPr id="28" name="直線コネクタ 27"/>
          <p:cNvCxnSpPr/>
          <p:nvPr/>
        </p:nvCxnSpPr>
        <p:spPr>
          <a:xfrm>
            <a:off x="1259630" y="4068015"/>
            <a:ext cx="7080449"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9" name="グループ化 28"/>
          <p:cNvGrpSpPr/>
          <p:nvPr/>
        </p:nvGrpSpPr>
        <p:grpSpPr>
          <a:xfrm>
            <a:off x="6724501" y="3861016"/>
            <a:ext cx="1655564" cy="374193"/>
            <a:chOff x="4493541" y="203547"/>
            <a:chExt cx="935484" cy="374193"/>
          </a:xfrm>
        </p:grpSpPr>
        <p:sp>
          <p:nvSpPr>
            <p:cNvPr id="30" name="山形 29"/>
            <p:cNvSpPr/>
            <p:nvPr/>
          </p:nvSpPr>
          <p:spPr>
            <a:xfrm>
              <a:off x="4493541" y="203547"/>
              <a:ext cx="935484" cy="374193"/>
            </a:xfrm>
            <a:prstGeom prst="chevron">
              <a:avLst/>
            </a:prstGeom>
          </p:spPr>
          <p:style>
            <a:lnRef idx="2">
              <a:schemeClr val="lt1">
                <a:hueOff val="0"/>
                <a:satOff val="0"/>
                <a:lumOff val="0"/>
                <a:alphaOff val="0"/>
              </a:schemeClr>
            </a:lnRef>
            <a:fillRef idx="1">
              <a:schemeClr val="accent3">
                <a:hueOff val="8437698"/>
                <a:satOff val="-12660"/>
                <a:lumOff val="-2059"/>
                <a:alphaOff val="0"/>
              </a:schemeClr>
            </a:fillRef>
            <a:effectRef idx="0">
              <a:schemeClr val="accent3">
                <a:hueOff val="8437698"/>
                <a:satOff val="-12660"/>
                <a:lumOff val="-2059"/>
                <a:alphaOff val="0"/>
              </a:schemeClr>
            </a:effectRef>
            <a:fontRef idx="minor">
              <a:schemeClr val="lt1"/>
            </a:fontRef>
          </p:style>
        </p:sp>
        <p:sp>
          <p:nvSpPr>
            <p:cNvPr id="31" name="山形 4"/>
            <p:cNvSpPr txBox="1"/>
            <p:nvPr/>
          </p:nvSpPr>
          <p:spPr>
            <a:xfrm>
              <a:off x="4680638"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600" b="1" kern="1200" dirty="0">
                  <a:latin typeface="+mj-ea"/>
                  <a:ea typeface="+mj-ea"/>
                </a:rPr>
                <a:t>募集要項送付</a:t>
              </a:r>
              <a:endParaRPr kumimoji="1" lang="en-US" altLang="ja-JP" sz="600" b="1" kern="1200" dirty="0">
                <a:latin typeface="+mj-ea"/>
                <a:ea typeface="+mj-ea"/>
              </a:endParaRPr>
            </a:p>
          </p:txBody>
        </p:sp>
      </p:grpSp>
      <p:sp>
        <p:nvSpPr>
          <p:cNvPr id="59" name="テキスト ボックス 58"/>
          <p:cNvSpPr txBox="1"/>
          <p:nvPr/>
        </p:nvSpPr>
        <p:spPr>
          <a:xfrm>
            <a:off x="3963326" y="601186"/>
            <a:ext cx="4896544" cy="230832"/>
          </a:xfrm>
          <a:prstGeom prst="rect">
            <a:avLst/>
          </a:prstGeom>
          <a:noFill/>
        </p:spPr>
        <p:txBody>
          <a:bodyPr wrap="square" rtlCol="0">
            <a:spAutoFit/>
          </a:bodyPr>
          <a:lstStyle/>
          <a:p>
            <a:r>
              <a:rPr lang="ja-JP" altLang="en-US" sz="900">
                <a:latin typeface="メイリオ" panose="020B0604030504040204" pitchFamily="50" charset="-128"/>
                <a:ea typeface="メイリオ" panose="020B0604030504040204" pitchFamily="50" charset="-128"/>
              </a:rPr>
              <a:t>令和３年度　文部科学省委託事業　「幼稚園教諭の人材確保・キャリアアップ支援事業」</a:t>
            </a:r>
            <a:endParaRPr kumimoji="1" lang="ja-JP" altLang="en-US" sz="900">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35</a:t>
            </a:fld>
            <a:endParaRPr kumimoji="1" lang="ja-JP" altLang="en-US" dirty="0"/>
          </a:p>
        </p:txBody>
      </p:sp>
    </p:spTree>
    <p:extLst>
      <p:ext uri="{BB962C8B-B14F-4D97-AF65-F5344CB8AC3E}">
        <p14:creationId xmlns:p14="http://schemas.microsoft.com/office/powerpoint/2010/main" val="268210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21" grpId="0" animBg="1"/>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364"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幼稚園教諭免許法認定講習等の在り方に関する調査研究に関する</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サイト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a:hlinkClick r:id="rId2"/>
          </p:cNvPr>
          <p:cNvPicPr>
            <a:picLocks noChangeAspect="1"/>
          </p:cNvPicPr>
          <p:nvPr/>
        </p:nvPicPr>
        <p:blipFill rotWithShape="1">
          <a:blip r:embed="rId3"/>
          <a:srcRect l="9611" t="19659" r="23113" b="4328"/>
          <a:stretch/>
        </p:blipFill>
        <p:spPr>
          <a:xfrm>
            <a:off x="827584" y="1052735"/>
            <a:ext cx="7272808" cy="5478219"/>
          </a:xfrm>
          <a:prstGeom prst="rect">
            <a:avLst/>
          </a:prstGeom>
        </p:spPr>
      </p:pic>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36</a:t>
            </a:fld>
            <a:endParaRPr kumimoji="1" lang="ja-JP" altLang="en-US" dirty="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412776"/>
            <a:ext cx="1296144" cy="1296144"/>
          </a:xfrm>
          <a:prstGeom prst="rect">
            <a:avLst/>
          </a:prstGeom>
        </p:spPr>
      </p:pic>
    </p:spTree>
    <p:extLst>
      <p:ext uri="{BB962C8B-B14F-4D97-AF65-F5344CB8AC3E}">
        <p14:creationId xmlns:p14="http://schemas.microsoft.com/office/powerpoint/2010/main" val="388849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364"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幼稚園教諭免許法認定講習等の在り方に関する調査研究に関するアンケート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図 4">
            <a:hlinkClick r:id="rId2"/>
          </p:cNvPr>
          <p:cNvPicPr>
            <a:picLocks noChangeAspect="1"/>
          </p:cNvPicPr>
          <p:nvPr/>
        </p:nvPicPr>
        <p:blipFill rotWithShape="1">
          <a:blip r:embed="rId3"/>
          <a:srcRect l="57129" t="3331" r="5409" b="6763"/>
          <a:stretch/>
        </p:blipFill>
        <p:spPr>
          <a:xfrm>
            <a:off x="828127" y="1206044"/>
            <a:ext cx="7273417" cy="4909555"/>
          </a:xfrm>
          <a:prstGeom prst="rect">
            <a:avLst/>
          </a:prstGeom>
        </p:spPr>
      </p:pic>
      <p:sp>
        <p:nvSpPr>
          <p:cNvPr id="6" name="スライド番号プレースホルダー 5"/>
          <p:cNvSpPr>
            <a:spLocks noGrp="1"/>
          </p:cNvSpPr>
          <p:nvPr>
            <p:ph type="sldNum" sz="quarter" idx="12"/>
          </p:nvPr>
        </p:nvSpPr>
        <p:spPr/>
        <p:txBody>
          <a:bodyPr/>
          <a:lstStyle/>
          <a:p>
            <a:fld id="{CE9FE975-8D2D-47B0-BE21-F4B74D093569}" type="slidenum">
              <a:rPr kumimoji="1" lang="ja-JP" altLang="en-US" smtClean="0"/>
              <a:t>37</a:t>
            </a:fld>
            <a:endParaRPr kumimoji="1" lang="ja-JP" altLang="en-US"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844824"/>
            <a:ext cx="1238250" cy="1238250"/>
          </a:xfrm>
          <a:prstGeom prst="rect">
            <a:avLst/>
          </a:prstGeom>
        </p:spPr>
      </p:pic>
    </p:spTree>
    <p:extLst>
      <p:ext uri="{BB962C8B-B14F-4D97-AF65-F5344CB8AC3E}">
        <p14:creationId xmlns:p14="http://schemas.microsoft.com/office/powerpoint/2010/main" val="35262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364"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大学教育への還元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76324" y="839380"/>
            <a:ext cx="8064896" cy="2585323"/>
          </a:xfrm>
          <a:prstGeom prst="rect">
            <a:avLst/>
          </a:prstGeom>
          <a:noFill/>
        </p:spPr>
        <p:txBody>
          <a:bodyPr wrap="square" rtlCol="0">
            <a:spAutoFit/>
          </a:bodyPr>
          <a:lstStyle/>
          <a:p>
            <a:r>
              <a:rPr lang="ja-JP" altLang="en-US" b="1" dirty="0">
                <a:solidFill>
                  <a:schemeClr val="accent1"/>
                </a:solidFill>
              </a:rPr>
              <a:t>大学教育の質の改善</a:t>
            </a:r>
            <a:endParaRPr lang="en-US" altLang="ja-JP" b="1" dirty="0">
              <a:solidFill>
                <a:schemeClr val="accent1"/>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大学教育のよさをさらに進化させるため、大学教育を通じて学生が身に付けるべき資質・能力や学ぶべき内容、学び方の見通しを示す「学びの地図」を示す。</a:t>
            </a:r>
            <a:endParaRPr lang="en-US" altLang="ja-JP" dirty="0">
              <a:solidFill>
                <a:schemeClr val="tx1">
                  <a:lumMod val="50000"/>
                  <a:lumOff val="50000"/>
                </a:schemeClr>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これからの時代に求められる知識や力とは何かを明確にし、教育目標に盛り込む。これにより、学生が学びの意義や成果を自覚して次の学びにつなげたり、教員同士が教育目標を共有して「カリキュラム・マネジメント」を実現する。</a:t>
            </a:r>
            <a:endParaRPr lang="en-US" altLang="ja-JP" dirty="0">
              <a:solidFill>
                <a:schemeClr val="tx1">
                  <a:lumMod val="50000"/>
                  <a:lumOff val="50000"/>
                </a:schemeClr>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生きて働く知識や力を育む質の高い学習過程を実現するため、各科目における学びの特質を明確にするとともに、「アクティブ・ラーニングの視点」を明確にする。これにより、科目の特質に応じた深い学びと、授業改善を実現する。</a:t>
            </a:r>
            <a:endParaRPr kumimoji="1" lang="ja-JP" altLang="en-US" dirty="0">
              <a:solidFill>
                <a:schemeClr val="tx1">
                  <a:lumMod val="50000"/>
                  <a:lumOff val="50000"/>
                </a:schemeClr>
              </a:solidFill>
            </a:endParaRPr>
          </a:p>
        </p:txBody>
      </p:sp>
      <p:sp>
        <p:nvSpPr>
          <p:cNvPr id="6" name="テキスト ボックス 5"/>
          <p:cNvSpPr txBox="1"/>
          <p:nvPr/>
        </p:nvSpPr>
        <p:spPr>
          <a:xfrm>
            <a:off x="457938" y="3375576"/>
            <a:ext cx="8064896" cy="1477328"/>
          </a:xfrm>
          <a:prstGeom prst="rect">
            <a:avLst/>
          </a:prstGeom>
          <a:noFill/>
        </p:spPr>
        <p:txBody>
          <a:bodyPr wrap="square" rtlCol="0">
            <a:spAutoFit/>
          </a:bodyPr>
          <a:lstStyle/>
          <a:p>
            <a:r>
              <a:rPr lang="ja-JP" altLang="en-US" b="1" dirty="0">
                <a:solidFill>
                  <a:schemeClr val="accent1"/>
                </a:solidFill>
              </a:rPr>
              <a:t>大学教育の質の保証</a:t>
            </a:r>
            <a:endParaRPr lang="en-US" altLang="ja-JP" b="1" dirty="0">
              <a:solidFill>
                <a:schemeClr val="accent1"/>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教育の目的や養成しようとする人材像に照らして、学生が身に付けるべき知識・技能・態度等について、学習成果が上がっていること。</a:t>
            </a:r>
            <a:endParaRPr lang="en-US" altLang="ja-JP" dirty="0">
              <a:solidFill>
                <a:schemeClr val="tx1">
                  <a:lumMod val="50000"/>
                  <a:lumOff val="50000"/>
                </a:schemeClr>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ディプロマ・ポリシーを出口としたカリキュラム・ポリシー並びにアドミッション・ポリシーの連続性と構造化ができていること。</a:t>
            </a:r>
            <a:endParaRPr lang="en-US" altLang="ja-JP" dirty="0">
              <a:solidFill>
                <a:schemeClr val="tx1">
                  <a:lumMod val="50000"/>
                  <a:lumOff val="50000"/>
                </a:schemeClr>
              </a:solidFill>
            </a:endParaRPr>
          </a:p>
        </p:txBody>
      </p:sp>
      <p:sp>
        <p:nvSpPr>
          <p:cNvPr id="7" name="テキスト ボックス 6"/>
          <p:cNvSpPr txBox="1"/>
          <p:nvPr/>
        </p:nvSpPr>
        <p:spPr>
          <a:xfrm>
            <a:off x="504201" y="4797152"/>
            <a:ext cx="8064896" cy="923330"/>
          </a:xfrm>
          <a:prstGeom prst="rect">
            <a:avLst/>
          </a:prstGeom>
          <a:noFill/>
        </p:spPr>
        <p:txBody>
          <a:bodyPr wrap="square" rtlCol="0">
            <a:spAutoFit/>
          </a:bodyPr>
          <a:lstStyle/>
          <a:p>
            <a:r>
              <a:rPr lang="ja-JP" altLang="en-US" b="1" dirty="0">
                <a:solidFill>
                  <a:schemeClr val="accent1"/>
                </a:solidFill>
              </a:rPr>
              <a:t>大学教育の研究</a:t>
            </a:r>
            <a:endParaRPr lang="en-US" altLang="ja-JP" b="1" dirty="0">
              <a:solidFill>
                <a:schemeClr val="accent1"/>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教育の内部質保証のための教育アセスメント</a:t>
            </a:r>
            <a:endParaRPr lang="en-US" altLang="ja-JP" dirty="0">
              <a:solidFill>
                <a:schemeClr val="tx1">
                  <a:lumMod val="50000"/>
                  <a:lumOff val="50000"/>
                </a:schemeClr>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大学におけるカリキュラム・マネジメント</a:t>
            </a:r>
            <a:endParaRPr lang="en-US" altLang="ja-JP" dirty="0">
              <a:solidFill>
                <a:schemeClr val="tx1">
                  <a:lumMod val="50000"/>
                  <a:lumOff val="50000"/>
                </a:schemeClr>
              </a:solidFill>
            </a:endParaRPr>
          </a:p>
        </p:txBody>
      </p:sp>
      <p:sp>
        <p:nvSpPr>
          <p:cNvPr id="8" name="テキスト ボックス 7"/>
          <p:cNvSpPr txBox="1"/>
          <p:nvPr/>
        </p:nvSpPr>
        <p:spPr>
          <a:xfrm>
            <a:off x="504201" y="5720482"/>
            <a:ext cx="8064896" cy="923330"/>
          </a:xfrm>
          <a:prstGeom prst="rect">
            <a:avLst/>
          </a:prstGeom>
          <a:noFill/>
        </p:spPr>
        <p:txBody>
          <a:bodyPr wrap="square" rtlCol="0">
            <a:spAutoFit/>
          </a:bodyPr>
          <a:lstStyle/>
          <a:p>
            <a:r>
              <a:rPr lang="ja-JP" altLang="en-US" b="1" dirty="0">
                <a:solidFill>
                  <a:schemeClr val="accent1"/>
                </a:solidFill>
              </a:rPr>
              <a:t>大学教育の授業への還元</a:t>
            </a:r>
            <a:endParaRPr lang="en-US" altLang="ja-JP" b="1" dirty="0">
              <a:solidFill>
                <a:schemeClr val="accent1"/>
              </a:solidFill>
            </a:endParaRPr>
          </a:p>
          <a:p>
            <a:pPr marL="285750" indent="-285750">
              <a:buFont typeface="Wingdings" panose="05000000000000000000" pitchFamily="2" charset="2"/>
              <a:buChar char="n"/>
            </a:pPr>
            <a:r>
              <a:rPr lang="ja-JP" altLang="en-US" dirty="0">
                <a:solidFill>
                  <a:schemeClr val="tx1">
                    <a:lumMod val="50000"/>
                    <a:lumOff val="50000"/>
                  </a:schemeClr>
                </a:solidFill>
              </a:rPr>
              <a:t>教育課程論への展開</a:t>
            </a:r>
            <a:endParaRPr lang="en-US" altLang="ja-JP" dirty="0">
              <a:solidFill>
                <a:schemeClr val="tx1">
                  <a:lumMod val="50000"/>
                  <a:lumOff val="50000"/>
                </a:schemeClr>
              </a:solidFill>
            </a:endParaRPr>
          </a:p>
          <a:p>
            <a:pPr marL="285750" indent="-285750">
              <a:buFont typeface="Wingdings" panose="05000000000000000000" pitchFamily="2" charset="2"/>
              <a:buChar char="n"/>
            </a:pPr>
            <a:endParaRPr lang="en-US" altLang="ja-JP" dirty="0"/>
          </a:p>
        </p:txBody>
      </p:sp>
      <p:sp>
        <p:nvSpPr>
          <p:cNvPr id="9" name="スライド番号プレースホルダー 8"/>
          <p:cNvSpPr>
            <a:spLocks noGrp="1"/>
          </p:cNvSpPr>
          <p:nvPr>
            <p:ph type="sldNum" sz="quarter" idx="12"/>
          </p:nvPr>
        </p:nvSpPr>
        <p:spPr/>
        <p:txBody>
          <a:bodyPr/>
          <a:lstStyle/>
          <a:p>
            <a:fld id="{CE9FE975-8D2D-47B0-BE21-F4B74D093569}" type="slidenum">
              <a:rPr kumimoji="1" lang="ja-JP" altLang="en-US" smtClean="0"/>
              <a:t>38</a:t>
            </a:fld>
            <a:endParaRPr kumimoji="1" lang="ja-JP" altLang="en-US" dirty="0"/>
          </a:p>
        </p:txBody>
      </p:sp>
    </p:spTree>
    <p:extLst>
      <p:ext uri="{BB962C8B-B14F-4D97-AF65-F5344CB8AC3E}">
        <p14:creationId xmlns:p14="http://schemas.microsoft.com/office/powerpoint/2010/main" val="14208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364" y="467380"/>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研究への還元　　　　　　　　　　　　　　　　　　　　　</a:t>
            </a:r>
            <a:endParaRPr kumimoji="1" lang="ja-JP" altLang="en-US" sz="10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213097" y="836712"/>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76324" y="839380"/>
            <a:ext cx="8064896" cy="3139321"/>
          </a:xfrm>
          <a:prstGeom prst="rect">
            <a:avLst/>
          </a:prstGeom>
          <a:noFill/>
        </p:spPr>
        <p:txBody>
          <a:bodyPr wrap="square" rtlCol="0">
            <a:spAutoFit/>
          </a:bodyPr>
          <a:lstStyle/>
          <a:p>
            <a:r>
              <a:rPr lang="ja-JP" altLang="en-US" b="1" dirty="0">
                <a:solidFill>
                  <a:schemeClr val="accent1"/>
                </a:solidFill>
              </a:rPr>
              <a:t>カリキュラム開発</a:t>
            </a:r>
            <a:endParaRPr lang="en-US" altLang="ja-JP" b="1" dirty="0">
              <a:solidFill>
                <a:schemeClr val="accent1"/>
              </a:solidFill>
            </a:endParaRPr>
          </a:p>
          <a:p>
            <a:endParaRPr lang="en-US" altLang="ja-JP" b="1" dirty="0">
              <a:solidFill>
                <a:schemeClr val="accent1"/>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ミドルリーダのための幼児教育コーディネータのカリキュラムの開発</a:t>
            </a:r>
            <a:endParaRPr lang="en-US" altLang="ja-JP" b="1" dirty="0">
              <a:solidFill>
                <a:schemeClr val="tx1">
                  <a:lumMod val="65000"/>
                  <a:lumOff val="35000"/>
                </a:schemeClr>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教員のキャリアステージにおける資質の向上に関する指標に対応したカリキュラムの開発</a:t>
            </a:r>
            <a:endParaRPr lang="en-US" altLang="ja-JP" b="1" dirty="0">
              <a:solidFill>
                <a:schemeClr val="tx1">
                  <a:lumMod val="65000"/>
                  <a:lumOff val="35000"/>
                </a:schemeClr>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幼児教育コーディネータの資質・能力の構造化</a:t>
            </a:r>
            <a:endParaRPr lang="en-US" altLang="ja-JP" b="1" dirty="0">
              <a:solidFill>
                <a:schemeClr val="tx1">
                  <a:lumMod val="65000"/>
                  <a:lumOff val="35000"/>
                </a:schemeClr>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幼児教育コーディネータの学習目標の分析</a:t>
            </a:r>
            <a:endParaRPr lang="en-US" altLang="ja-JP" b="1" dirty="0">
              <a:solidFill>
                <a:schemeClr val="tx1">
                  <a:lumMod val="65000"/>
                  <a:lumOff val="35000"/>
                </a:schemeClr>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ハイブリット型授業のデザインと教えないで学べる学修環境の整備</a:t>
            </a:r>
            <a:endParaRPr lang="en-US" altLang="ja-JP" b="1" dirty="0">
              <a:solidFill>
                <a:schemeClr val="tx1">
                  <a:lumMod val="65000"/>
                  <a:lumOff val="35000"/>
                </a:schemeClr>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個別最適な学びと共同的な学びの実現にための教育資料のデジタルアーカイブの活用</a:t>
            </a:r>
            <a:endParaRPr lang="en-US" altLang="ja-JP" b="1" dirty="0">
              <a:solidFill>
                <a:schemeClr val="tx1">
                  <a:lumMod val="65000"/>
                  <a:lumOff val="35000"/>
                </a:schemeClr>
              </a:solidFill>
            </a:endParaRPr>
          </a:p>
          <a:p>
            <a:pPr marL="285750" indent="-285750">
              <a:buFont typeface="Wingdings" panose="05000000000000000000" pitchFamily="2" charset="2"/>
              <a:buChar char="n"/>
            </a:pPr>
            <a:r>
              <a:rPr lang="ja-JP" altLang="en-US" b="1" dirty="0">
                <a:solidFill>
                  <a:schemeClr val="tx1">
                    <a:lumMod val="65000"/>
                    <a:lumOff val="35000"/>
                  </a:schemeClr>
                </a:solidFill>
              </a:rPr>
              <a:t>自律的なオンライン研修の分析と設計</a:t>
            </a:r>
            <a:endParaRPr lang="en-US" altLang="ja-JP" b="1" dirty="0">
              <a:solidFill>
                <a:schemeClr val="accent1"/>
              </a:solidFill>
            </a:endParaRPr>
          </a:p>
        </p:txBody>
      </p:sp>
      <p:sp>
        <p:nvSpPr>
          <p:cNvPr id="9" name="スライド番号プレースホルダー 8"/>
          <p:cNvSpPr>
            <a:spLocks noGrp="1"/>
          </p:cNvSpPr>
          <p:nvPr>
            <p:ph type="sldNum" sz="quarter" idx="12"/>
          </p:nvPr>
        </p:nvSpPr>
        <p:spPr/>
        <p:txBody>
          <a:bodyPr/>
          <a:lstStyle/>
          <a:p>
            <a:fld id="{CE9FE975-8D2D-47B0-BE21-F4B74D093569}" type="slidenum">
              <a:rPr kumimoji="1" lang="ja-JP" altLang="en-US" smtClean="0"/>
              <a:t>39</a:t>
            </a:fld>
            <a:endParaRPr kumimoji="1" lang="ja-JP" altLang="en-US" dirty="0"/>
          </a:p>
        </p:txBody>
      </p:sp>
    </p:spTree>
    <p:extLst>
      <p:ext uri="{BB962C8B-B14F-4D97-AF65-F5344CB8AC3E}">
        <p14:creationId xmlns:p14="http://schemas.microsoft.com/office/powerpoint/2010/main" val="175885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11" y="887039"/>
            <a:ext cx="8244408" cy="5825390"/>
          </a:xfrm>
          <a:prstGeom prst="rect">
            <a:avLst/>
          </a:prstGeom>
        </p:spPr>
      </p:pic>
      <p:sp>
        <p:nvSpPr>
          <p:cNvPr id="6" name="テキスト ボックス 5"/>
          <p:cNvSpPr txBox="1"/>
          <p:nvPr/>
        </p:nvSpPr>
        <p:spPr>
          <a:xfrm>
            <a:off x="395536" y="429828"/>
            <a:ext cx="316835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社会的背景</a:t>
            </a:r>
            <a:endParaRPr kumimoji="1" lang="ja-JP" altLang="en-US"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日幼児教育の実践の質向上に関する検討会＜参考資料＞より</a:t>
            </a:r>
            <a:endParaRPr kumimoji="1" lang="ja-JP" altLang="en-US" sz="900" dirty="0"/>
          </a:p>
        </p:txBody>
      </p:sp>
      <p:sp>
        <p:nvSpPr>
          <p:cNvPr id="8" name="四角形吹き出し 7"/>
          <p:cNvSpPr/>
          <p:nvPr/>
        </p:nvSpPr>
        <p:spPr>
          <a:xfrm>
            <a:off x="7023335" y="4509120"/>
            <a:ext cx="1656184" cy="64807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インストラクショナルデザイン（学習目標の分析とデザイン）の考え方</a:t>
            </a:r>
            <a:endParaRPr kumimoji="1" lang="ja-JP" altLang="en-US" sz="1100" dirty="0">
              <a:solidFill>
                <a:schemeClr val="bg1"/>
              </a:solidFill>
            </a:endParaRPr>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4</a:t>
            </a:fld>
            <a:endParaRPr kumimoji="1" lang="ja-JP" altLang="en-US" dirty="0"/>
          </a:p>
        </p:txBody>
      </p:sp>
    </p:spTree>
    <p:extLst>
      <p:ext uri="{BB962C8B-B14F-4D97-AF65-F5344CB8AC3E}">
        <p14:creationId xmlns:p14="http://schemas.microsoft.com/office/powerpoint/2010/main" val="17016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19" y="908613"/>
            <a:ext cx="8172400" cy="5819739"/>
          </a:xfrm>
          <a:prstGeom prst="rect">
            <a:avLst/>
          </a:prstGeom>
        </p:spPr>
      </p:pic>
      <p:sp>
        <p:nvSpPr>
          <p:cNvPr id="6" name="テキスト ボックス 5"/>
          <p:cNvSpPr txBox="1"/>
          <p:nvPr/>
        </p:nvSpPr>
        <p:spPr>
          <a:xfrm>
            <a:off x="467544" y="404664"/>
            <a:ext cx="316835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社会的背景</a:t>
            </a:r>
          </a:p>
        </p:txBody>
      </p:sp>
      <p:sp>
        <p:nvSpPr>
          <p:cNvPr id="7" name="テキスト ボックス 6"/>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日幼児教育の実践の質向上に関する検討会＜参考資料＞より</a:t>
            </a:r>
            <a:endParaRPr kumimoji="1" lang="ja-JP" altLang="en-US" sz="900" dirty="0"/>
          </a:p>
        </p:txBody>
      </p:sp>
      <p:sp>
        <p:nvSpPr>
          <p:cNvPr id="8" name="四角形吹き出し 7"/>
          <p:cNvSpPr/>
          <p:nvPr/>
        </p:nvSpPr>
        <p:spPr>
          <a:xfrm>
            <a:off x="6732240" y="3356992"/>
            <a:ext cx="2088232" cy="648072"/>
          </a:xfrm>
          <a:prstGeom prst="wedgeRectCallo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bg1"/>
                </a:solidFill>
              </a:rPr>
              <a:t>幼児教育の質の向上に</a:t>
            </a:r>
            <a:endParaRPr lang="en-US" altLang="ja-JP" sz="1100" dirty="0">
              <a:solidFill>
                <a:schemeClr val="bg1"/>
              </a:solidFill>
            </a:endParaRPr>
          </a:p>
          <a:p>
            <a:pPr algn="ctr"/>
            <a:r>
              <a:rPr lang="ja-JP" altLang="en-US" sz="1100" dirty="0">
                <a:solidFill>
                  <a:schemeClr val="bg1"/>
                </a:solidFill>
              </a:rPr>
              <a:t>幼児教育アドバイザーの配置</a:t>
            </a:r>
            <a:endParaRPr kumimoji="1" lang="ja-JP" altLang="en-US" sz="1100" dirty="0">
              <a:solidFill>
                <a:schemeClr val="bg1"/>
              </a:solidFill>
            </a:endParaRPr>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5</a:t>
            </a:fld>
            <a:endParaRPr kumimoji="1" lang="ja-JP" altLang="en-US" dirty="0"/>
          </a:p>
        </p:txBody>
      </p:sp>
    </p:spTree>
    <p:extLst>
      <p:ext uri="{BB962C8B-B14F-4D97-AF65-F5344CB8AC3E}">
        <p14:creationId xmlns:p14="http://schemas.microsoft.com/office/powerpoint/2010/main" val="385869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251520" y="824323"/>
            <a:ext cx="8352928" cy="1238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67544" y="404664"/>
            <a:ext cx="316835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社会的背景</a:t>
            </a:r>
          </a:p>
        </p:txBody>
      </p:sp>
      <p:sp>
        <p:nvSpPr>
          <p:cNvPr id="7" name="テキスト ボックス 6"/>
          <p:cNvSpPr txBox="1"/>
          <p:nvPr/>
        </p:nvSpPr>
        <p:spPr>
          <a:xfrm>
            <a:off x="4319972" y="593491"/>
            <a:ext cx="4212468" cy="230832"/>
          </a:xfrm>
          <a:prstGeom prst="rect">
            <a:avLst/>
          </a:prstGeom>
          <a:noFill/>
        </p:spPr>
        <p:txBody>
          <a:bodyPr wrap="square" rtlCol="0">
            <a:spAutoFit/>
          </a:bodyPr>
          <a:lstStyle/>
          <a:p>
            <a:r>
              <a:rPr lang="ja-JP" altLang="en-US" sz="900" dirty="0"/>
              <a:t>平成３ ０ 年６ 月４ 日幼児教育の実践の質向上に関する検討会＜参考資料＞より</a:t>
            </a:r>
            <a:endParaRPr kumimoji="1" lang="ja-JP" altLang="en-US" sz="900" dirty="0"/>
          </a:p>
        </p:txBody>
      </p:sp>
      <p:sp>
        <p:nvSpPr>
          <p:cNvPr id="5" name="スライド番号プレースホルダー 4"/>
          <p:cNvSpPr>
            <a:spLocks noGrp="1"/>
          </p:cNvSpPr>
          <p:nvPr>
            <p:ph type="sldNum" sz="quarter" idx="12"/>
          </p:nvPr>
        </p:nvSpPr>
        <p:spPr/>
        <p:txBody>
          <a:bodyPr/>
          <a:lstStyle/>
          <a:p>
            <a:fld id="{CE9FE975-8D2D-47B0-BE21-F4B74D093569}" type="slidenum">
              <a:rPr kumimoji="1" lang="ja-JP" altLang="en-US" smtClean="0"/>
              <a:t>6</a:t>
            </a:fld>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035" y="976283"/>
            <a:ext cx="7956376" cy="5586391"/>
          </a:xfrm>
          <a:prstGeom prst="rect">
            <a:avLst/>
          </a:prstGeom>
        </p:spPr>
      </p:pic>
      <p:sp>
        <p:nvSpPr>
          <p:cNvPr id="3" name="四角形吹き出し 2"/>
          <p:cNvSpPr/>
          <p:nvPr/>
        </p:nvSpPr>
        <p:spPr>
          <a:xfrm>
            <a:off x="5508104" y="5013176"/>
            <a:ext cx="1656184" cy="504056"/>
          </a:xfrm>
          <a:prstGeom prst="wedgeRectCallou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050" dirty="0" smtClean="0"/>
              <a:t>幼小連携の接続期の学びが重要</a:t>
            </a:r>
            <a:endParaRPr kumimoji="1" lang="ja-JP" altLang="en-US" sz="1050" dirty="0"/>
          </a:p>
        </p:txBody>
      </p:sp>
    </p:spTree>
    <p:extLst>
      <p:ext uri="{BB962C8B-B14F-4D97-AF65-F5344CB8AC3E}">
        <p14:creationId xmlns:p14="http://schemas.microsoft.com/office/powerpoint/2010/main" val="275244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二等辺三角形 54"/>
          <p:cNvSpPr/>
          <p:nvPr/>
        </p:nvSpPr>
        <p:spPr>
          <a:xfrm rot="5400000">
            <a:off x="2868441" y="3525163"/>
            <a:ext cx="2081082" cy="138631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p:cNvSpPr/>
          <p:nvPr/>
        </p:nvSpPr>
        <p:spPr>
          <a:xfrm rot="10800000">
            <a:off x="1835696" y="1647436"/>
            <a:ext cx="3900327" cy="1386313"/>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50071" y="2108750"/>
            <a:ext cx="3326191" cy="3770709"/>
          </a:xfrm>
          <a:prstGeom prst="roundRect">
            <a:avLst>
              <a:gd name="adj" fmla="val 8398"/>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b="1" dirty="0">
                <a:latin typeface="小塚ゴシック Pro B" pitchFamily="34" charset="-128"/>
                <a:ea typeface="小塚ゴシック Pro B" pitchFamily="34" charset="-128"/>
              </a:rPr>
              <a:t>　</a:t>
            </a:r>
            <a:endParaRPr kumimoji="1" lang="en-US" altLang="ja-JP" sz="1200" b="1" dirty="0">
              <a:latin typeface="小塚ゴシック Pro B" pitchFamily="34" charset="-128"/>
              <a:ea typeface="小塚ゴシック Pro B" pitchFamily="34" charset="-128"/>
            </a:endParaRPr>
          </a:p>
          <a:p>
            <a:r>
              <a:rPr kumimoji="1" lang="ja-JP" altLang="en-US" sz="1050" b="1" dirty="0">
                <a:latin typeface="小塚ゴシック Pro B" pitchFamily="34" charset="-128"/>
                <a:ea typeface="小塚ゴシック Pro B" pitchFamily="34" charset="-128"/>
              </a:rPr>
              <a:t>◆調査研究事業の内容</a:t>
            </a:r>
            <a:endParaRPr kumimoji="1" lang="en-US" altLang="ja-JP" sz="1050" b="1" dirty="0">
              <a:latin typeface="+mj-ea"/>
              <a:ea typeface="+mj-ea"/>
            </a:endParaRPr>
          </a:p>
          <a:p>
            <a:endParaRPr lang="en-US" altLang="ja-JP" sz="400" b="1" dirty="0">
              <a:latin typeface="小塚ゴシック Pro B" pitchFamily="34" charset="-128"/>
              <a:ea typeface="小塚ゴシック Pro B" pitchFamily="34" charset="-128"/>
            </a:endParaRPr>
          </a:p>
          <a:p>
            <a:r>
              <a:rPr lang="ja-JP" altLang="en-US" sz="1050" b="1" dirty="0">
                <a:solidFill>
                  <a:schemeClr val="tx1"/>
                </a:solidFill>
                <a:latin typeface="小塚ゴシック Pro B" pitchFamily="34" charset="-128"/>
                <a:ea typeface="小塚ゴシック Pro B" pitchFamily="34" charset="-128"/>
              </a:rPr>
              <a:t>① </a:t>
            </a:r>
            <a:r>
              <a:rPr lang="ja-JP" altLang="en-US" sz="900" b="1" dirty="0">
                <a:solidFill>
                  <a:schemeClr val="tx1"/>
                </a:solidFill>
                <a:latin typeface="小塚ゴシック Pro B" pitchFamily="34" charset="-128"/>
                <a:ea typeface="小塚ゴシック Pro B" pitchFamily="34" charset="-128"/>
              </a:rPr>
              <a:t>ハイブリット型授業のデザインと教えないで学べる</a:t>
            </a:r>
            <a:endParaRPr lang="en-US" altLang="ja-JP" sz="900" b="1" dirty="0">
              <a:solidFill>
                <a:schemeClr val="tx1"/>
              </a:solidFill>
              <a:latin typeface="小塚ゴシック Pro B" pitchFamily="34" charset="-128"/>
              <a:ea typeface="小塚ゴシック Pro B" pitchFamily="34" charset="-128"/>
            </a:endParaRPr>
          </a:p>
          <a:p>
            <a:r>
              <a:rPr lang="en-US" altLang="ja-JP" sz="900" b="1" dirty="0">
                <a:solidFill>
                  <a:schemeClr val="tx1"/>
                </a:solidFill>
                <a:latin typeface="小塚ゴシック Pro B" pitchFamily="34" charset="-128"/>
                <a:ea typeface="小塚ゴシック Pro B" pitchFamily="34" charset="-128"/>
              </a:rPr>
              <a:t>      </a:t>
            </a:r>
            <a:r>
              <a:rPr lang="ja-JP" altLang="en-US" sz="900" b="1" dirty="0">
                <a:solidFill>
                  <a:schemeClr val="tx1"/>
                </a:solidFill>
                <a:latin typeface="小塚ゴシック Pro B" pitchFamily="34" charset="-128"/>
                <a:ea typeface="小塚ゴシック Pro B" pitchFamily="34" charset="-128"/>
              </a:rPr>
              <a:t>学修環境の整備</a:t>
            </a:r>
            <a:r>
              <a:rPr lang="ja-JP" altLang="en-US" sz="700" dirty="0">
                <a:latin typeface="ＭＳ 明朝" panose="02020609040205080304" pitchFamily="17" charset="-128"/>
                <a:ea typeface="ＭＳ 明朝" panose="02020609040205080304" pitchFamily="17" charset="-128"/>
              </a:rPr>
              <a:t>　</a:t>
            </a:r>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　</a:t>
            </a:r>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新しい社会の</a:t>
            </a:r>
            <a:r>
              <a:rPr lang="en-US" altLang="ja-JP" sz="700" dirty="0">
                <a:latin typeface="ＭＳ 明朝" panose="02020609040205080304" pitchFamily="17" charset="-128"/>
                <a:ea typeface="ＭＳ 明朝" panose="02020609040205080304" pitchFamily="17" charset="-128"/>
              </a:rPr>
              <a:t>Global</a:t>
            </a:r>
            <a:r>
              <a:rPr lang="ja-JP" altLang="en-US" sz="700" dirty="0">
                <a:latin typeface="ＭＳ 明朝" panose="02020609040205080304" pitchFamily="17" charset="-128"/>
                <a:ea typeface="ＭＳ 明朝" panose="02020609040205080304" pitchFamily="17" charset="-128"/>
              </a:rPr>
              <a:t>・</a:t>
            </a:r>
            <a:r>
              <a:rPr lang="en-US" altLang="ja-JP" sz="700" dirty="0">
                <a:latin typeface="ＭＳ 明朝" panose="02020609040205080304" pitchFamily="17" charset="-128"/>
                <a:ea typeface="ＭＳ 明朝" panose="02020609040205080304" pitchFamily="17" charset="-128"/>
              </a:rPr>
              <a:t>Innovation</a:t>
            </a:r>
            <a:r>
              <a:rPr lang="ja-JP" altLang="en-US" sz="700" dirty="0">
                <a:latin typeface="ＭＳ 明朝" panose="02020609040205080304" pitchFamily="17" charset="-128"/>
                <a:ea typeface="ＭＳ 明朝" panose="02020609040205080304" pitchFamily="17" charset="-128"/>
              </a:rPr>
              <a:t>に対応した継続性を必要とした生涯学習の実現や将来の“</a:t>
            </a:r>
            <a:r>
              <a:rPr lang="en-US" altLang="ja-JP" sz="700" dirty="0">
                <a:latin typeface="ＭＳ 明朝" panose="02020609040205080304" pitchFamily="17" charset="-128"/>
                <a:ea typeface="ＭＳ 明朝" panose="02020609040205080304" pitchFamily="17" charset="-128"/>
              </a:rPr>
              <a:t>after</a:t>
            </a:r>
            <a:r>
              <a:rPr lang="ja-JP" altLang="en-US" sz="700" dirty="0">
                <a:latin typeface="ＭＳ 明朝" panose="02020609040205080304" pitchFamily="17" charset="-128"/>
                <a:ea typeface="ＭＳ 明朝" panose="02020609040205080304" pitchFamily="17" charset="-128"/>
              </a:rPr>
              <a:t>コロナ”時代への対応も含め、対面授業を基本としつつ</a:t>
            </a:r>
            <a:r>
              <a:rPr lang="en-US" altLang="ja-JP" sz="700" dirty="0">
                <a:latin typeface="ＭＳ 明朝" panose="02020609040205080304" pitchFamily="17" charset="-128"/>
                <a:ea typeface="ＭＳ 明朝" panose="02020609040205080304" pitchFamily="17" charset="-128"/>
              </a:rPr>
              <a:t>e-learning</a:t>
            </a:r>
            <a:r>
              <a:rPr lang="ja-JP" altLang="en-US" sz="700" dirty="0">
                <a:latin typeface="ＭＳ 明朝" panose="02020609040205080304" pitchFamily="17" charset="-128"/>
                <a:ea typeface="ＭＳ 明朝" panose="02020609040205080304" pitchFamily="17" charset="-128"/>
              </a:rPr>
              <a:t>を組み合わせた講習で実施し、その教育の方法と技術を確立すると共に、従来の講義形式から脱却し、教えないで学べる学習環境の整備と講座の設計を行う。</a:t>
            </a:r>
            <a:endParaRPr lang="en-US" altLang="ja-JP" sz="700" dirty="0">
              <a:latin typeface="ＭＳ 明朝" panose="02020609040205080304" pitchFamily="17" charset="-128"/>
              <a:ea typeface="ＭＳ 明朝" panose="02020609040205080304" pitchFamily="17" charset="-128"/>
            </a:endParaRPr>
          </a:p>
          <a:p>
            <a:endParaRPr lang="en-US" altLang="ja-JP" sz="900" dirty="0">
              <a:latin typeface="ＭＳ 明朝" panose="02020609040205080304" pitchFamily="17" charset="-128"/>
              <a:ea typeface="ＭＳ 明朝" panose="02020609040205080304" pitchFamily="17" charset="-128"/>
            </a:endParaRPr>
          </a:p>
          <a:p>
            <a:r>
              <a:rPr lang="ja-JP" altLang="en-US" sz="900" b="1" dirty="0">
                <a:solidFill>
                  <a:schemeClr val="tx1"/>
                </a:solidFill>
                <a:latin typeface="小塚ゴシック Pro B" pitchFamily="34" charset="-128"/>
                <a:ea typeface="小塚ゴシック Pro B" pitchFamily="34" charset="-128"/>
              </a:rPr>
              <a:t>② キャリアステージに対応した幼稚園教諭に求められる</a:t>
            </a:r>
            <a:endParaRPr lang="en-US" altLang="ja-JP" sz="900" b="1" dirty="0">
              <a:solidFill>
                <a:schemeClr val="tx1"/>
              </a:solidFill>
              <a:latin typeface="小塚ゴシック Pro B" pitchFamily="34" charset="-128"/>
              <a:ea typeface="小塚ゴシック Pro B" pitchFamily="34" charset="-128"/>
            </a:endParaRPr>
          </a:p>
          <a:p>
            <a:r>
              <a:rPr lang="ja-JP" altLang="en-US" sz="900" b="1" dirty="0">
                <a:solidFill>
                  <a:schemeClr val="tx1"/>
                </a:solidFill>
                <a:latin typeface="小塚ゴシック Pro B" pitchFamily="34" charset="-128"/>
                <a:ea typeface="小塚ゴシック Pro B" pitchFamily="34" charset="-128"/>
              </a:rPr>
              <a:t>　資質能力の構造化</a:t>
            </a:r>
            <a:r>
              <a:rPr lang="ja-JP" altLang="en-US" sz="800" dirty="0">
                <a:latin typeface="ＭＳ 明朝" panose="02020609040205080304" pitchFamily="17" charset="-128"/>
                <a:ea typeface="ＭＳ 明朝" panose="02020609040205080304" pitchFamily="17" charset="-128"/>
              </a:rPr>
              <a:t>　</a:t>
            </a:r>
            <a:endParaRPr lang="en-US" altLang="ja-JP" sz="800" dirty="0">
              <a:latin typeface="ＭＳ 明朝" panose="02020609040205080304" pitchFamily="17" charset="-128"/>
              <a:ea typeface="ＭＳ 明朝" panose="02020609040205080304" pitchFamily="17" charset="-128"/>
            </a:endParaRPr>
          </a:p>
          <a:p>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幼稚園教諭として不易とされる資質能力と新たな課題に対応できる力並びに組織的・協働的に諸問題を解決する力を中心にキャリアステージに対応した幼稚園教諭の資質能力を明確化し、講座の学修目標の分析と構造化を図り、資質能力とのカリキュラムマップを作成するとともに各講座のタキソノミーテーブルを作成する。</a:t>
            </a:r>
            <a:endParaRPr lang="en-US" altLang="ja-JP" sz="700" dirty="0">
              <a:latin typeface="ＭＳ 明朝" panose="02020609040205080304" pitchFamily="17" charset="-128"/>
              <a:ea typeface="ＭＳ 明朝" panose="02020609040205080304" pitchFamily="17" charset="-128"/>
            </a:endParaRPr>
          </a:p>
          <a:p>
            <a:endParaRPr lang="en-US" altLang="ja-JP" sz="700" dirty="0">
              <a:latin typeface="ＭＳ 明朝" panose="02020609040205080304" pitchFamily="17" charset="-128"/>
              <a:ea typeface="ＭＳ 明朝" panose="02020609040205080304" pitchFamily="17" charset="-128"/>
            </a:endParaRPr>
          </a:p>
          <a:p>
            <a:r>
              <a:rPr lang="ja-JP" altLang="en-US" sz="900" b="1" dirty="0">
                <a:solidFill>
                  <a:schemeClr val="tx1"/>
                </a:solidFill>
                <a:latin typeface="小塚ゴシック Pro B" pitchFamily="34" charset="-128"/>
                <a:ea typeface="小塚ゴシック Pro B" pitchFamily="34" charset="-128"/>
              </a:rPr>
              <a:t>③</a:t>
            </a:r>
            <a:r>
              <a:rPr lang="ja-JP" altLang="en-US" sz="900" dirty="0">
                <a:solidFill>
                  <a:schemeClr val="tx1"/>
                </a:solidFill>
                <a:latin typeface="小塚ゴシック Pro B" pitchFamily="34" charset="-128"/>
                <a:ea typeface="小塚ゴシック Pro B" pitchFamily="34" charset="-128"/>
              </a:rPr>
              <a:t> </a:t>
            </a:r>
            <a:r>
              <a:rPr lang="ja-JP" altLang="en-US" sz="900" b="1" dirty="0">
                <a:solidFill>
                  <a:schemeClr val="tx1"/>
                </a:solidFill>
                <a:latin typeface="小塚ゴシック Pro B" pitchFamily="34" charset="-128"/>
                <a:ea typeface="小塚ゴシック Pro B" pitchFamily="34" charset="-128"/>
              </a:rPr>
              <a:t>幼児教育の新たなキャリアである幼児教育コーディ</a:t>
            </a:r>
            <a:endParaRPr lang="en-US" altLang="ja-JP" sz="900" b="1" dirty="0">
              <a:solidFill>
                <a:schemeClr val="tx1"/>
              </a:solidFill>
              <a:latin typeface="小塚ゴシック Pro B" pitchFamily="34" charset="-128"/>
              <a:ea typeface="小塚ゴシック Pro B" pitchFamily="34" charset="-128"/>
            </a:endParaRPr>
          </a:p>
          <a:p>
            <a:r>
              <a:rPr lang="ja-JP" altLang="en-US" sz="900" b="1" dirty="0">
                <a:solidFill>
                  <a:schemeClr val="tx1"/>
                </a:solidFill>
                <a:latin typeface="小塚ゴシック Pro B" pitchFamily="34" charset="-128"/>
                <a:ea typeface="小塚ゴシック Pro B" pitchFamily="34" charset="-128"/>
              </a:rPr>
              <a:t>　ネータ の養成カリキュラムの開発</a:t>
            </a:r>
            <a:endParaRPr lang="en-US" altLang="ja-JP" sz="700" dirty="0">
              <a:latin typeface="ＭＳ 明朝" panose="02020609040205080304" pitchFamily="17" charset="-128"/>
              <a:ea typeface="ＭＳ 明朝" panose="02020609040205080304" pitchFamily="17" charset="-128"/>
            </a:endParaRPr>
          </a:p>
          <a:p>
            <a:endParaRPr lang="en-US" altLang="ja-JP" sz="700" dirty="0">
              <a:latin typeface="ＭＳ 明朝" panose="02020609040205080304" pitchFamily="17" charset="-128"/>
              <a:ea typeface="ＭＳ 明朝" panose="02020609040205080304" pitchFamily="17" charset="-128"/>
            </a:endParaRPr>
          </a:p>
          <a:p>
            <a:r>
              <a:rPr lang="ja-JP" altLang="en-US" sz="700" dirty="0">
                <a:latin typeface="ＭＳ 明朝" panose="02020609040205080304" pitchFamily="17" charset="-128"/>
                <a:ea typeface="ＭＳ 明朝" panose="02020609040205080304" pitchFamily="17" charset="-128"/>
              </a:rPr>
              <a:t>教員自身が時代や社会、環境の変化を的確につかみ取り、その時々の状況に応じた適切な教育・保育の提供を行うためには、個々の教員が自ら課題を持って、主体的に研修に参加する研修体制の確立が必要である。その際、受講者のニーズに応じて柔軟に研修内容を組み合わせたり、ワークショップ型研修方法を取り入れたりして、受講者が主体的に学ぶ講座の場を考えていく必要がある。そこで、幼稚園教諭の資質向上を目指すキャリアステージにおける講座の在り方を研究し、幼児教育の新たなキャリアである幼児教育コーディネータの養成カリキュラムを開発・試行する。</a:t>
            </a:r>
            <a:endParaRPr lang="en-US" altLang="ja-JP" sz="700" dirty="0">
              <a:latin typeface="ＭＳ 明朝" panose="02020609040205080304" pitchFamily="17" charset="-128"/>
              <a:ea typeface="ＭＳ 明朝" panose="02020609040205080304" pitchFamily="17" charset="-128"/>
            </a:endParaRPr>
          </a:p>
          <a:p>
            <a:endParaRPr lang="en-US" altLang="ja-JP" sz="700" dirty="0">
              <a:latin typeface="小塚ゴシック Pro B" pitchFamily="34" charset="-128"/>
              <a:ea typeface="小塚ゴシック Pro B" pitchFamily="34" charset="-128"/>
            </a:endParaRPr>
          </a:p>
          <a:p>
            <a:r>
              <a:rPr lang="ja-JP" altLang="en-US" sz="700" dirty="0">
                <a:latin typeface="ＭＳ 明朝" panose="02020609040205080304" pitchFamily="17" charset="-128"/>
                <a:ea typeface="ＭＳ 明朝" panose="02020609040205080304" pitchFamily="17" charset="-128"/>
              </a:rPr>
              <a:t>　</a:t>
            </a:r>
            <a:endParaRPr lang="en-US" altLang="ja-JP" sz="700" dirty="0">
              <a:latin typeface="ＭＳ 明朝" panose="02020609040205080304" pitchFamily="17" charset="-128"/>
              <a:ea typeface="ＭＳ 明朝" panose="02020609040205080304" pitchFamily="17" charset="-128"/>
            </a:endParaRPr>
          </a:p>
        </p:txBody>
      </p:sp>
      <p:sp>
        <p:nvSpPr>
          <p:cNvPr id="2" name="角丸四角形 1"/>
          <p:cNvSpPr/>
          <p:nvPr/>
        </p:nvSpPr>
        <p:spPr>
          <a:xfrm>
            <a:off x="3760872" y="1988840"/>
            <a:ext cx="5203615" cy="4297687"/>
          </a:xfrm>
          <a:prstGeom prst="roundRect">
            <a:avLst>
              <a:gd name="adj" fmla="val 6589"/>
            </a:avLst>
          </a:prstGeom>
          <a:solidFill>
            <a:schemeClr val="bg1"/>
          </a:solidFill>
          <a:ln w="127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43" name="二等辺三角形 42"/>
          <p:cNvSpPr/>
          <p:nvPr/>
        </p:nvSpPr>
        <p:spPr>
          <a:xfrm rot="10800000">
            <a:off x="5465214" y="3666939"/>
            <a:ext cx="1671564" cy="1012956"/>
          </a:xfrm>
          <a:prstGeom prst="triangle">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6" name="角丸四角形 85"/>
          <p:cNvSpPr/>
          <p:nvPr/>
        </p:nvSpPr>
        <p:spPr>
          <a:xfrm>
            <a:off x="7207602" y="4465684"/>
            <a:ext cx="1665560" cy="1467814"/>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3827230" y="4228283"/>
            <a:ext cx="1639522" cy="168891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925896" y="3711050"/>
            <a:ext cx="4966584" cy="798070"/>
          </a:xfrm>
          <a:prstGeom prst="round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95536" y="652046"/>
            <a:ext cx="3276364" cy="1408796"/>
          </a:xfrm>
          <a:prstGeom prst="roundRect">
            <a:avLst>
              <a:gd name="adj" fmla="val 8398"/>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000" b="1" dirty="0">
                <a:latin typeface="+mj-ea"/>
                <a:ea typeface="小塚ゴシック Pr6N B"/>
              </a:rPr>
              <a:t>◆社会的背景</a:t>
            </a:r>
            <a:endParaRPr lang="en-US" altLang="ja-JP" sz="1000" b="1" dirty="0">
              <a:latin typeface="+mj-ea"/>
              <a:ea typeface="小塚ゴシック Pr6N B"/>
            </a:endParaRPr>
          </a:p>
          <a:p>
            <a:r>
              <a:rPr lang="ja-JP" altLang="en-US" sz="700" dirty="0">
                <a:solidFill>
                  <a:schemeClr val="tx1"/>
                </a:solidFill>
                <a:latin typeface="小塚ゴシック Pro B" pitchFamily="34" charset="-128"/>
                <a:ea typeface="小塚ゴシック Pr6N B"/>
              </a:rPr>
              <a:t>・今般の子ども・子育て支援関係の人材に対する需要の増加等を受け、私</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立施設を中心として、幼稚園において幼児教育の質を支える優秀な教員</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の確保が喫緊の課題となっている。</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・平成</a:t>
            </a:r>
            <a:r>
              <a:rPr lang="en-US" altLang="ja-JP" sz="700" dirty="0">
                <a:solidFill>
                  <a:schemeClr val="tx1"/>
                </a:solidFill>
                <a:latin typeface="小塚ゴシック Pro B" pitchFamily="34" charset="-128"/>
                <a:ea typeface="小塚ゴシック Pr6N B"/>
              </a:rPr>
              <a:t>19</a:t>
            </a:r>
            <a:r>
              <a:rPr lang="ja-JP" altLang="en-US" sz="700" dirty="0">
                <a:solidFill>
                  <a:schemeClr val="tx1"/>
                </a:solidFill>
                <a:latin typeface="小塚ゴシック Pro B" pitchFamily="34" charset="-128"/>
                <a:ea typeface="小塚ゴシック Pr6N B"/>
              </a:rPr>
              <a:t>年度の岐阜県の幼稚園教諭免許状授与件数の</a:t>
            </a:r>
            <a:r>
              <a:rPr lang="en-US" altLang="ja-JP" sz="700" dirty="0">
                <a:solidFill>
                  <a:schemeClr val="tx1"/>
                </a:solidFill>
                <a:latin typeface="小塚ゴシック Pro B" pitchFamily="34" charset="-128"/>
                <a:ea typeface="小塚ゴシック Pr6N B"/>
              </a:rPr>
              <a:t>77.9</a:t>
            </a:r>
            <a:r>
              <a:rPr lang="ja-JP" altLang="en-US" sz="700" dirty="0">
                <a:solidFill>
                  <a:schemeClr val="tx1"/>
                </a:solidFill>
                <a:latin typeface="小塚ゴシック Pro B" pitchFamily="34" charset="-128"/>
                <a:ea typeface="小塚ゴシック Pr6N B"/>
              </a:rPr>
              <a:t>％は二種免許状</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であり、一種免許状への上進の必要性が高まっている。</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・教育再生実行会議第十二次提言では、一人一人の多様な幸せと社会全体</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の幸せ（ウェルビーイング）の実現を目指し、学習者主体の教育に転換</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小塚ゴシック Pro B" pitchFamily="34" charset="-128"/>
                <a:ea typeface="小塚ゴシック Pr6N B"/>
              </a:rPr>
              <a:t>　することを提言している。</a:t>
            </a:r>
            <a:endParaRPr lang="en-US" altLang="ja-JP" sz="700" dirty="0">
              <a:solidFill>
                <a:schemeClr val="tx1"/>
              </a:solidFill>
              <a:latin typeface="小塚ゴシック Pro B" pitchFamily="34" charset="-128"/>
              <a:ea typeface="小塚ゴシック Pr6N B"/>
            </a:endParaRPr>
          </a:p>
          <a:p>
            <a:r>
              <a:rPr lang="ja-JP" altLang="en-US" sz="700" dirty="0">
                <a:solidFill>
                  <a:schemeClr val="tx1"/>
                </a:solidFill>
                <a:latin typeface="+mj-ea"/>
                <a:ea typeface="小塚ゴシック Pr6N B"/>
              </a:rPr>
              <a:t>・そのために、教師の質の向上や多様な人材の活用のための方策や「教学マ</a:t>
            </a:r>
            <a:endParaRPr lang="en-US" altLang="ja-JP" sz="700" dirty="0">
              <a:solidFill>
                <a:schemeClr val="tx1"/>
              </a:solidFill>
              <a:latin typeface="+mj-ea"/>
              <a:ea typeface="小塚ゴシック Pr6N B"/>
            </a:endParaRPr>
          </a:p>
          <a:p>
            <a:r>
              <a:rPr lang="ja-JP" altLang="en-US" sz="700" dirty="0">
                <a:solidFill>
                  <a:schemeClr val="tx1"/>
                </a:solidFill>
                <a:latin typeface="+mj-ea"/>
                <a:ea typeface="小塚ゴシック Pr6N B"/>
              </a:rPr>
              <a:t>　ネジメント指針」に基づく密度の高い組織的な大学教育の展開が求められ</a:t>
            </a:r>
            <a:endParaRPr lang="en-US" altLang="ja-JP" sz="700" dirty="0">
              <a:solidFill>
                <a:schemeClr val="tx1"/>
              </a:solidFill>
              <a:latin typeface="+mj-ea"/>
              <a:ea typeface="小塚ゴシック Pr6N B"/>
            </a:endParaRPr>
          </a:p>
          <a:p>
            <a:r>
              <a:rPr lang="ja-JP" altLang="en-US" sz="700" dirty="0">
                <a:solidFill>
                  <a:schemeClr val="tx1"/>
                </a:solidFill>
                <a:latin typeface="+mj-ea"/>
                <a:ea typeface="小塚ゴシック Pr6N B"/>
              </a:rPr>
              <a:t>　ている。</a:t>
            </a:r>
            <a:endParaRPr kumimoji="1" lang="ja-JP" altLang="en-US" sz="800" dirty="0">
              <a:solidFill>
                <a:schemeClr val="tx1"/>
              </a:solidFill>
              <a:latin typeface="ＭＳ 明朝" panose="02020609040205080304" pitchFamily="17" charset="-128"/>
              <a:ea typeface="小塚ゴシック Pr6N B"/>
            </a:endParaRPr>
          </a:p>
        </p:txBody>
      </p:sp>
      <p:sp>
        <p:nvSpPr>
          <p:cNvPr id="5" name="テキスト ボックス 4"/>
          <p:cNvSpPr txBox="1"/>
          <p:nvPr/>
        </p:nvSpPr>
        <p:spPr>
          <a:xfrm>
            <a:off x="251520" y="180883"/>
            <a:ext cx="8712968" cy="415498"/>
          </a:xfrm>
          <a:prstGeom prst="rect">
            <a:avLst/>
          </a:prstGeom>
          <a:solidFill>
            <a:schemeClr val="accent5">
              <a:lumMod val="5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solidFill>
                  <a:schemeClr val="bg1"/>
                </a:solidFill>
                <a:latin typeface="小塚ゴシック Pro H" pitchFamily="34" charset="-128"/>
                <a:ea typeface="小塚ゴシック Pro H" pitchFamily="34" charset="-128"/>
              </a:rPr>
              <a:t>幼稚園教諭免許法認定講習等の在り方に関する調査研究</a:t>
            </a:r>
            <a:endParaRPr lang="en-US" altLang="ja-JP" sz="1400" dirty="0">
              <a:solidFill>
                <a:schemeClr val="bg1"/>
              </a:solidFill>
              <a:latin typeface="小塚ゴシック Pro H" pitchFamily="34" charset="-128"/>
              <a:ea typeface="小塚ゴシック Pro H" pitchFamily="34" charset="-128"/>
            </a:endParaRPr>
          </a:p>
          <a:p>
            <a:pPr algn="ctr"/>
            <a:r>
              <a:rPr lang="ja-JP" altLang="en-US" sz="700" dirty="0">
                <a:solidFill>
                  <a:schemeClr val="bg1"/>
                </a:solidFill>
                <a:latin typeface="小塚ゴシック Pro B" pitchFamily="34" charset="-128"/>
                <a:ea typeface="小塚ゴシック Pro B" pitchFamily="34" charset="-128"/>
              </a:rPr>
              <a:t>～　幼児教育の新たなキャリアである幼児教育コーディネータの養成カリキュラムの開発・試行　～</a:t>
            </a:r>
          </a:p>
        </p:txBody>
      </p:sp>
      <p:sp>
        <p:nvSpPr>
          <p:cNvPr id="9" name="角丸四角形 8"/>
          <p:cNvSpPr/>
          <p:nvPr/>
        </p:nvSpPr>
        <p:spPr>
          <a:xfrm>
            <a:off x="3760872" y="632437"/>
            <a:ext cx="5203616" cy="1152128"/>
          </a:xfrm>
          <a:prstGeom prst="roundRect">
            <a:avLst>
              <a:gd name="adj" fmla="val 8398"/>
            </a:avLst>
          </a:prstGeom>
          <a:ln w="12700"/>
        </p:spPr>
        <p:style>
          <a:lnRef idx="2">
            <a:schemeClr val="dk1"/>
          </a:lnRef>
          <a:fillRef idx="1">
            <a:schemeClr val="lt1"/>
          </a:fillRef>
          <a:effectRef idx="0">
            <a:schemeClr val="dk1"/>
          </a:effectRef>
          <a:fontRef idx="minor">
            <a:schemeClr val="dk1"/>
          </a:fontRef>
        </p:style>
        <p:txBody>
          <a:bodyPr rtlCol="0" anchor="ctr"/>
          <a:lstStyle/>
          <a:p>
            <a:r>
              <a:rPr lang="ja-JP" altLang="en-US" sz="1100" b="1" dirty="0">
                <a:latin typeface="小塚ゴシック Pro B" pitchFamily="34" charset="-128"/>
                <a:ea typeface="小塚ゴシック Pro B" pitchFamily="34" charset="-128"/>
              </a:rPr>
              <a:t>◆本事業の目的</a:t>
            </a:r>
            <a:endParaRPr lang="en-US" altLang="ja-JP" sz="200" b="1" dirty="0">
              <a:latin typeface="ＭＳ 明朝" panose="02020609040205080304" pitchFamily="17" charset="-128"/>
              <a:ea typeface="ＭＳ 明朝" panose="02020609040205080304" pitchFamily="17" charset="-128"/>
            </a:endParaRPr>
          </a:p>
          <a:p>
            <a:r>
              <a:rPr lang="ja-JP" altLang="en-US" sz="1000" b="1" dirty="0">
                <a:latin typeface="ＭＳ 明朝" panose="02020609040205080304" pitchFamily="17" charset="-128"/>
                <a:ea typeface="ＭＳ 明朝" panose="02020609040205080304" pitchFamily="17" charset="-128"/>
              </a:rPr>
              <a:t>　</a:t>
            </a:r>
            <a:r>
              <a:rPr lang="ja-JP" altLang="en-US" sz="800" dirty="0">
                <a:latin typeface="小塚ゴシック Pro B" pitchFamily="34" charset="-128"/>
                <a:ea typeface="小塚ゴシック Pro B" pitchFamily="34" charset="-128"/>
              </a:rPr>
              <a:t>社会、特に子どもを取り巻く環境が多様化し、幼稚園や認定こども園で幼児教育に携わる教員にもこうした状況に対応する資質能力の向上が求められる。とりわけ、幼児教育の現場で中心的な役割を担う中堅層（ミドルリーダー）の果たすべき役割は大きい。しかし、中堅層の多くは二種免許状所有者であり、その専門性を向上させるためには教育委員会の研修や</a:t>
            </a:r>
            <a:r>
              <a:rPr lang="en-US" altLang="ja-JP" sz="800" dirty="0">
                <a:latin typeface="小塚ゴシック Pro B" pitchFamily="34" charset="-128"/>
                <a:ea typeface="小塚ゴシック Pro B" pitchFamily="34" charset="-128"/>
              </a:rPr>
              <a:t>10</a:t>
            </a:r>
            <a:r>
              <a:rPr lang="ja-JP" altLang="en-US" sz="800" dirty="0">
                <a:latin typeface="小塚ゴシック Pro B" pitchFamily="34" charset="-128"/>
                <a:ea typeface="小塚ゴシック Pro B" pitchFamily="34" charset="-128"/>
              </a:rPr>
              <a:t>年ごとの教員免許状更新講習で学ぶ教育の最新事情とともに、理論と実践を往還する内容が必要といえる。本免許法認定講習では、二種免許状保有者の専門性の向上を図り、上進を推進する。</a:t>
            </a:r>
          </a:p>
        </p:txBody>
      </p:sp>
      <p:sp>
        <p:nvSpPr>
          <p:cNvPr id="3" name="角丸四角形 2"/>
          <p:cNvSpPr/>
          <p:nvPr/>
        </p:nvSpPr>
        <p:spPr>
          <a:xfrm>
            <a:off x="3925896" y="2052277"/>
            <a:ext cx="4822568" cy="321831"/>
          </a:xfrm>
          <a:prstGeom prst="round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3835883" y="2099596"/>
            <a:ext cx="5021577" cy="253916"/>
          </a:xfrm>
          <a:prstGeom prst="rect">
            <a:avLst/>
          </a:prstGeom>
          <a:noFill/>
        </p:spPr>
        <p:txBody>
          <a:bodyPr wrap="square" rtlCol="0">
            <a:spAutoFit/>
          </a:bodyPr>
          <a:lstStyle/>
          <a:p>
            <a:pPr algn="ctr"/>
            <a:r>
              <a:rPr lang="ja-JP" altLang="en-US" sz="1000" b="1" dirty="0">
                <a:latin typeface="小塚ゴシック Pro B" pitchFamily="34" charset="-128"/>
                <a:ea typeface="小塚ゴシック Pro B" pitchFamily="34" charset="-128"/>
              </a:rPr>
              <a:t>新たなキャリアである幼児教育コーディネータ養成カリキュラムの開発</a:t>
            </a:r>
            <a:endParaRPr kumimoji="1" lang="ja-JP" altLang="en-US" sz="1000" b="1" dirty="0">
              <a:latin typeface="小塚ゴシック Pro B" pitchFamily="34" charset="-128"/>
              <a:ea typeface="小塚ゴシック Pro B" pitchFamily="34" charset="-128"/>
            </a:endParaRPr>
          </a:p>
        </p:txBody>
      </p:sp>
      <p:sp>
        <p:nvSpPr>
          <p:cNvPr id="14" name="正方形/長方形 13"/>
          <p:cNvSpPr/>
          <p:nvPr/>
        </p:nvSpPr>
        <p:spPr>
          <a:xfrm>
            <a:off x="3995936" y="2420889"/>
            <a:ext cx="4752528" cy="6380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019723" y="2481880"/>
            <a:ext cx="4728741" cy="569387"/>
          </a:xfrm>
          <a:prstGeom prst="rect">
            <a:avLst/>
          </a:prstGeom>
          <a:noFill/>
        </p:spPr>
        <p:txBody>
          <a:bodyPr wrap="square" rtlCol="0">
            <a:spAutoFit/>
          </a:bodyPr>
          <a:lstStyle/>
          <a:p>
            <a:r>
              <a:rPr lang="ja-JP" altLang="en-US" sz="900" dirty="0">
                <a:latin typeface="小塚ゴシック Pro B" pitchFamily="34" charset="-128"/>
                <a:ea typeface="小塚ゴシック Pro B" pitchFamily="34" charset="-128"/>
              </a:rPr>
              <a:t>◆具体的な取り組み方法</a:t>
            </a:r>
            <a:endParaRPr lang="en-US" altLang="ja-JP" sz="900" dirty="0">
              <a:latin typeface="小塚ゴシック Pro B" pitchFamily="34" charset="-128"/>
              <a:ea typeface="小塚ゴシック Pro B" pitchFamily="34" charset="-128"/>
            </a:endParaRPr>
          </a:p>
          <a:p>
            <a:r>
              <a:rPr lang="ja-JP" altLang="en-US" sz="800" dirty="0">
                <a:latin typeface="小塚ゴシック Pro B" pitchFamily="34" charset="-128"/>
                <a:ea typeface="小塚ゴシック Pro B" pitchFamily="34" charset="-128"/>
              </a:rPr>
              <a:t>　</a:t>
            </a:r>
            <a:r>
              <a:rPr lang="ja-JP" altLang="en-US" sz="700" dirty="0">
                <a:latin typeface="小塚ゴシック Pro B" pitchFamily="34" charset="-128"/>
                <a:ea typeface="小塚ゴシック Pro B" pitchFamily="34" charset="-128"/>
              </a:rPr>
              <a:t>・ハイブリット型講座のデザインと教えないで学べる学修環境の整備　</a:t>
            </a:r>
          </a:p>
          <a:p>
            <a:r>
              <a:rPr lang="ja-JP" altLang="en-US" sz="700" dirty="0">
                <a:latin typeface="小塚ゴシック Pro B" pitchFamily="34" charset="-128"/>
                <a:ea typeface="小塚ゴシック Pro B" pitchFamily="34" charset="-128"/>
              </a:rPr>
              <a:t>　・キャリアステージに対応した幼稚園教諭に求められる資質能力の構造化　</a:t>
            </a:r>
            <a:endParaRPr lang="en-US" altLang="ja-JP" sz="700" dirty="0">
              <a:latin typeface="小塚ゴシック Pro B" pitchFamily="34" charset="-128"/>
              <a:ea typeface="小塚ゴシック Pro B" pitchFamily="34" charset="-128"/>
            </a:endParaRPr>
          </a:p>
          <a:p>
            <a:r>
              <a:rPr lang="ja-JP" altLang="en-US" sz="700" dirty="0">
                <a:latin typeface="小塚ゴシック Pro B" pitchFamily="34" charset="-128"/>
                <a:ea typeface="小塚ゴシック Pro B" pitchFamily="34" charset="-128"/>
              </a:rPr>
              <a:t>　・幼児教育の新たなキャリアである幼児教育コーディネータ の養成カリキュラムの開発</a:t>
            </a:r>
          </a:p>
        </p:txBody>
      </p:sp>
      <p:cxnSp>
        <p:nvCxnSpPr>
          <p:cNvPr id="81" name="直線コネクタ 80"/>
          <p:cNvCxnSpPr/>
          <p:nvPr/>
        </p:nvCxnSpPr>
        <p:spPr>
          <a:xfrm>
            <a:off x="179512" y="6417332"/>
            <a:ext cx="8856984" cy="0"/>
          </a:xfrm>
          <a:prstGeom prst="line">
            <a:avLst/>
          </a:prstGeom>
          <a:ln w="12700"/>
        </p:spPr>
        <p:style>
          <a:lnRef idx="1">
            <a:schemeClr val="dk1"/>
          </a:lnRef>
          <a:fillRef idx="0">
            <a:schemeClr val="dk1"/>
          </a:fillRef>
          <a:effectRef idx="0">
            <a:schemeClr val="dk1"/>
          </a:effectRef>
          <a:fontRef idx="minor">
            <a:schemeClr val="tx1"/>
          </a:fontRef>
        </p:style>
      </p:cxnSp>
      <p:sp>
        <p:nvSpPr>
          <p:cNvPr id="87" name="テキスト ボックス 86"/>
          <p:cNvSpPr txBox="1"/>
          <p:nvPr/>
        </p:nvSpPr>
        <p:spPr>
          <a:xfrm>
            <a:off x="7092280" y="6417332"/>
            <a:ext cx="1937467" cy="215444"/>
          </a:xfrm>
          <a:prstGeom prst="rect">
            <a:avLst/>
          </a:prstGeom>
          <a:noFill/>
        </p:spPr>
        <p:txBody>
          <a:bodyPr wrap="square" rtlCol="0">
            <a:spAutoFit/>
          </a:bodyPr>
          <a:lstStyle/>
          <a:p>
            <a:pPr algn="r"/>
            <a:r>
              <a:rPr kumimoji="1" lang="ja-JP" altLang="en-US" sz="800" b="1" dirty="0">
                <a:latin typeface="HGS行書体" panose="03000600000000000000" pitchFamily="66" charset="-128"/>
                <a:ea typeface="HGS行書体" panose="03000600000000000000" pitchFamily="66" charset="-128"/>
              </a:rPr>
              <a:t>岐阜女子大学・沖縄女子短期大学</a:t>
            </a:r>
          </a:p>
        </p:txBody>
      </p:sp>
      <p:sp>
        <p:nvSpPr>
          <p:cNvPr id="89" name="角丸四角形 88"/>
          <p:cNvSpPr/>
          <p:nvPr/>
        </p:nvSpPr>
        <p:spPr>
          <a:xfrm>
            <a:off x="350071" y="5917537"/>
            <a:ext cx="3321829" cy="440034"/>
          </a:xfrm>
          <a:prstGeom prst="round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469950" y="5989329"/>
            <a:ext cx="501708" cy="28803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900" b="1" dirty="0">
                <a:solidFill>
                  <a:schemeClr val="tx1"/>
                </a:solidFill>
                <a:latin typeface="小塚ゴシック Pro B" pitchFamily="34" charset="-128"/>
                <a:ea typeface="小塚ゴシック Pro B" pitchFamily="34" charset="-128"/>
              </a:rPr>
              <a:t>課 </a:t>
            </a:r>
            <a:r>
              <a:rPr lang="ja-JP" altLang="en-US" sz="900" b="1" dirty="0">
                <a:solidFill>
                  <a:schemeClr val="tx1"/>
                </a:solidFill>
                <a:latin typeface="小塚ゴシック Pro B" pitchFamily="34" charset="-128"/>
                <a:ea typeface="小塚ゴシック Pro B" pitchFamily="34" charset="-128"/>
              </a:rPr>
              <a:t> </a:t>
            </a:r>
            <a:r>
              <a:rPr kumimoji="1" lang="ja-JP" altLang="en-US" sz="900" b="1" dirty="0">
                <a:solidFill>
                  <a:schemeClr val="tx1"/>
                </a:solidFill>
                <a:latin typeface="小塚ゴシック Pro B" pitchFamily="34" charset="-128"/>
                <a:ea typeface="小塚ゴシック Pro B" pitchFamily="34" charset="-128"/>
              </a:rPr>
              <a:t>題</a:t>
            </a:r>
          </a:p>
        </p:txBody>
      </p:sp>
      <p:sp>
        <p:nvSpPr>
          <p:cNvPr id="93" name="テキスト ボックス 92"/>
          <p:cNvSpPr txBox="1"/>
          <p:nvPr/>
        </p:nvSpPr>
        <p:spPr>
          <a:xfrm>
            <a:off x="1043610" y="5959669"/>
            <a:ext cx="2531208" cy="369332"/>
          </a:xfrm>
          <a:prstGeom prst="rect">
            <a:avLst/>
          </a:prstGeom>
          <a:noFill/>
        </p:spPr>
        <p:txBody>
          <a:bodyPr wrap="square" rtlCol="0">
            <a:spAutoFit/>
          </a:bodyPr>
          <a:lstStyle/>
          <a:p>
            <a:r>
              <a:rPr lang="ja-JP" altLang="en-US" sz="600" dirty="0">
                <a:solidFill>
                  <a:schemeClr val="bg1"/>
                </a:solidFill>
                <a:latin typeface="小塚ゴシック Pro H" pitchFamily="34" charset="-128"/>
                <a:ea typeface="小塚ゴシック Pro H" pitchFamily="34" charset="-128"/>
              </a:rPr>
              <a:t>○行動変容としての授業の成果の検証</a:t>
            </a:r>
            <a:endParaRPr lang="en-US" altLang="ja-JP" sz="600" dirty="0">
              <a:solidFill>
                <a:schemeClr val="bg1"/>
              </a:solidFill>
              <a:latin typeface="小塚ゴシック Pro H" pitchFamily="34" charset="-128"/>
              <a:ea typeface="小塚ゴシック Pro H" pitchFamily="34" charset="-128"/>
            </a:endParaRPr>
          </a:p>
          <a:p>
            <a:r>
              <a:rPr lang="ja-JP" altLang="en-US" sz="600" dirty="0">
                <a:solidFill>
                  <a:schemeClr val="bg1"/>
                </a:solidFill>
                <a:latin typeface="小塚ゴシック Pro H" pitchFamily="34" charset="-128"/>
                <a:ea typeface="小塚ゴシック Pro H" pitchFamily="34" charset="-128"/>
              </a:rPr>
              <a:t>○学部における初級幼児教育コーディネータの養成</a:t>
            </a:r>
            <a:endParaRPr lang="en-US" altLang="ja-JP" sz="600" dirty="0">
              <a:solidFill>
                <a:schemeClr val="bg1"/>
              </a:solidFill>
              <a:latin typeface="小塚ゴシック Pro H" pitchFamily="34" charset="-128"/>
              <a:ea typeface="小塚ゴシック Pro H" pitchFamily="34" charset="-128"/>
            </a:endParaRPr>
          </a:p>
          <a:p>
            <a:r>
              <a:rPr lang="ja-JP" altLang="en-US" sz="600" dirty="0">
                <a:solidFill>
                  <a:schemeClr val="bg1"/>
                </a:solidFill>
                <a:latin typeface="小塚ゴシック Pro H" pitchFamily="34" charset="-128"/>
                <a:ea typeface="小塚ゴシック Pro H" pitchFamily="34" charset="-128"/>
              </a:rPr>
              <a:t>○大学院による上級幼児教育コーディネータの養成</a:t>
            </a:r>
          </a:p>
        </p:txBody>
      </p:sp>
      <p:sp>
        <p:nvSpPr>
          <p:cNvPr id="4" name="テキスト ボックス 3"/>
          <p:cNvSpPr txBox="1"/>
          <p:nvPr/>
        </p:nvSpPr>
        <p:spPr>
          <a:xfrm>
            <a:off x="251520" y="0"/>
            <a:ext cx="8712968" cy="215444"/>
          </a:xfrm>
          <a:prstGeom prst="rect">
            <a:avLst/>
          </a:prstGeom>
          <a:noFill/>
        </p:spPr>
        <p:txBody>
          <a:bodyPr wrap="square" rtlCol="0">
            <a:spAutoFit/>
          </a:bodyPr>
          <a:lstStyle/>
          <a:p>
            <a:pPr algn="ctr"/>
            <a:r>
              <a:rPr lang="ja-JP" altLang="en-US" sz="800" dirty="0">
                <a:latin typeface="小塚ゴシック Pro B" pitchFamily="34" charset="-128"/>
                <a:ea typeface="小塚ゴシック Pro B" pitchFamily="34" charset="-128"/>
              </a:rPr>
              <a:t>令和３年度　文部科学省委託事業　「幼稚園教諭の人材確保・キャリアアップ支援事業」　　　　　　　　　　　　　　　　　　　　　　　　　　　　岐阜女子大学・沖縄女子短期大学</a:t>
            </a:r>
            <a:endParaRPr kumimoji="1" lang="ja-JP" altLang="en-US" sz="800" dirty="0">
              <a:latin typeface="小塚ゴシック Pro B" pitchFamily="34" charset="-128"/>
              <a:ea typeface="小塚ゴシック Pro B" pitchFamily="34" charset="-128"/>
            </a:endParaRPr>
          </a:p>
        </p:txBody>
      </p:sp>
      <p:sp>
        <p:nvSpPr>
          <p:cNvPr id="8" name="正方形/長方形 7"/>
          <p:cNvSpPr/>
          <p:nvPr/>
        </p:nvSpPr>
        <p:spPr>
          <a:xfrm>
            <a:off x="4019723" y="3744653"/>
            <a:ext cx="1224136" cy="288032"/>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幼稚園教育要領</a:t>
            </a:r>
          </a:p>
        </p:txBody>
      </p:sp>
      <p:sp>
        <p:nvSpPr>
          <p:cNvPr id="65" name="正方形/長方形 64"/>
          <p:cNvSpPr/>
          <p:nvPr/>
        </p:nvSpPr>
        <p:spPr>
          <a:xfrm>
            <a:off x="3827230" y="3371545"/>
            <a:ext cx="5030229" cy="288032"/>
          </a:xfrm>
          <a:prstGeom prst="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b="1" dirty="0">
                <a:solidFill>
                  <a:schemeClr val="tx1"/>
                </a:solidFill>
                <a:latin typeface="メイリオ" panose="020B0604030504040204" pitchFamily="50" charset="-128"/>
                <a:ea typeface="小塚ゴシック Pr6N B"/>
              </a:rPr>
              <a:t>専門性が高い幼児教育コーディネータ養成カリキュラムの構造化と内容の精選</a:t>
            </a:r>
          </a:p>
        </p:txBody>
      </p:sp>
      <p:sp>
        <p:nvSpPr>
          <p:cNvPr id="66" name="正方形/長方形 65"/>
          <p:cNvSpPr/>
          <p:nvPr/>
        </p:nvSpPr>
        <p:spPr>
          <a:xfrm>
            <a:off x="7344500" y="3744653"/>
            <a:ext cx="1512961" cy="288032"/>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小塚ゴシック Pro B" pitchFamily="34" charset="-128"/>
                <a:ea typeface="小塚ゴシック Pro B" pitchFamily="34" charset="-128"/>
              </a:rPr>
              <a:t>創造社会の学びに対応した</a:t>
            </a:r>
            <a:endParaRPr lang="en-US" altLang="ja-JP" sz="800" dirty="0">
              <a:solidFill>
                <a:schemeClr val="tx1"/>
              </a:solidFill>
              <a:latin typeface="小塚ゴシック Pro B" pitchFamily="34" charset="-128"/>
              <a:ea typeface="小塚ゴシック Pro B" pitchFamily="34" charset="-128"/>
            </a:endParaRPr>
          </a:p>
          <a:p>
            <a:pPr algn="ctr"/>
            <a:r>
              <a:rPr lang="ja-JP" altLang="en-US" sz="800" dirty="0">
                <a:solidFill>
                  <a:schemeClr val="tx1"/>
                </a:solidFill>
                <a:latin typeface="小塚ゴシック Pro B" pitchFamily="34" charset="-128"/>
                <a:ea typeface="小塚ゴシック Pro B" pitchFamily="34" charset="-128"/>
              </a:rPr>
              <a:t>新しい幼稚園教員の資質能力</a:t>
            </a:r>
            <a:endParaRPr kumimoji="1" lang="ja-JP" altLang="en-US" sz="800" dirty="0">
              <a:solidFill>
                <a:schemeClr val="tx1"/>
              </a:solidFill>
              <a:latin typeface="小塚ゴシック Pro B" pitchFamily="34" charset="-128"/>
              <a:ea typeface="小塚ゴシック Pro B" pitchFamily="34" charset="-128"/>
            </a:endParaRPr>
          </a:p>
        </p:txBody>
      </p:sp>
      <p:sp>
        <p:nvSpPr>
          <p:cNvPr id="69" name="正方形/長方形 68"/>
          <p:cNvSpPr/>
          <p:nvPr/>
        </p:nvSpPr>
        <p:spPr>
          <a:xfrm>
            <a:off x="4019723" y="4590400"/>
            <a:ext cx="1220262" cy="28803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キャリアステージに</a:t>
            </a:r>
            <a:endParaRPr kumimoji="1" lang="en-US" altLang="ja-JP" sz="800" dirty="0">
              <a:solidFill>
                <a:schemeClr val="tx1"/>
              </a:solidFill>
              <a:latin typeface="小塚ゴシック Pro B" pitchFamily="34" charset="-128"/>
              <a:ea typeface="小塚ゴシック Pro B" pitchFamily="34" charset="-128"/>
            </a:endParaRPr>
          </a:p>
          <a:p>
            <a:pPr algn="ctr"/>
            <a:r>
              <a:rPr kumimoji="1" lang="ja-JP" altLang="en-US" sz="800" dirty="0">
                <a:solidFill>
                  <a:schemeClr val="tx1"/>
                </a:solidFill>
                <a:latin typeface="小塚ゴシック Pro B" pitchFamily="34" charset="-128"/>
                <a:ea typeface="小塚ゴシック Pro B" pitchFamily="34" charset="-128"/>
              </a:rPr>
              <a:t>対応した資質能力</a:t>
            </a:r>
          </a:p>
        </p:txBody>
      </p:sp>
      <p:sp>
        <p:nvSpPr>
          <p:cNvPr id="70" name="正方形/長方形 69"/>
          <p:cNvSpPr/>
          <p:nvPr/>
        </p:nvSpPr>
        <p:spPr>
          <a:xfrm>
            <a:off x="4019723" y="5166611"/>
            <a:ext cx="1224136" cy="28803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小塚ゴシック Pro B" pitchFamily="34" charset="-128"/>
                <a:ea typeface="小塚ゴシック Pro B" pitchFamily="34" charset="-128"/>
              </a:rPr>
              <a:t>教育の方法と技術</a:t>
            </a:r>
            <a:endParaRPr lang="en-US" altLang="ja-JP" sz="800" dirty="0">
              <a:solidFill>
                <a:schemeClr val="tx1"/>
              </a:solidFill>
              <a:latin typeface="小塚ゴシック Pro B" pitchFamily="34" charset="-128"/>
              <a:ea typeface="小塚ゴシック Pro B" pitchFamily="34" charset="-128"/>
            </a:endParaRPr>
          </a:p>
          <a:p>
            <a:pPr algn="ctr"/>
            <a:r>
              <a:rPr kumimoji="1" lang="ja-JP" altLang="en-US" sz="500" dirty="0">
                <a:solidFill>
                  <a:schemeClr val="tx1"/>
                </a:solidFill>
                <a:latin typeface="小塚ゴシック Pro B" pitchFamily="34" charset="-128"/>
                <a:ea typeface="小塚ゴシック Pro B" pitchFamily="34" charset="-128"/>
              </a:rPr>
              <a:t>（ハイブリット型授業の研究）</a:t>
            </a:r>
          </a:p>
        </p:txBody>
      </p:sp>
      <p:sp>
        <p:nvSpPr>
          <p:cNvPr id="71" name="正方形/長方形 70"/>
          <p:cNvSpPr/>
          <p:nvPr/>
        </p:nvSpPr>
        <p:spPr>
          <a:xfrm>
            <a:off x="7343506" y="4590400"/>
            <a:ext cx="1455830" cy="288032"/>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教材・素材のデジタル</a:t>
            </a:r>
            <a:endParaRPr kumimoji="1" lang="en-US" altLang="ja-JP" sz="800" dirty="0">
              <a:solidFill>
                <a:schemeClr val="tx1"/>
              </a:solidFill>
              <a:latin typeface="小塚ゴシック Pro B" pitchFamily="34" charset="-128"/>
              <a:ea typeface="小塚ゴシック Pro B" pitchFamily="34" charset="-128"/>
            </a:endParaRPr>
          </a:p>
          <a:p>
            <a:pPr algn="ctr"/>
            <a:r>
              <a:rPr kumimoji="1" lang="ja-JP" altLang="en-US" sz="800" dirty="0">
                <a:solidFill>
                  <a:schemeClr val="tx1"/>
                </a:solidFill>
                <a:latin typeface="小塚ゴシック Pro B" pitchFamily="34" charset="-128"/>
                <a:ea typeface="小塚ゴシック Pro B" pitchFamily="34" charset="-128"/>
              </a:rPr>
              <a:t>アーカイブ（資料集）</a:t>
            </a:r>
          </a:p>
        </p:txBody>
      </p:sp>
      <p:sp>
        <p:nvSpPr>
          <p:cNvPr id="73" name="正方形/長方形 72"/>
          <p:cNvSpPr/>
          <p:nvPr/>
        </p:nvSpPr>
        <p:spPr>
          <a:xfrm>
            <a:off x="5703249" y="3735459"/>
            <a:ext cx="1195491" cy="373873"/>
          </a:xfrm>
          <a:prstGeom prst="rect">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800" dirty="0">
                <a:solidFill>
                  <a:schemeClr val="bg1"/>
                </a:solidFill>
                <a:latin typeface="小塚ゴシック Pro B" pitchFamily="34" charset="-128"/>
                <a:ea typeface="小塚ゴシック Pro B" pitchFamily="34" charset="-128"/>
              </a:rPr>
              <a:t>インストラクショナル</a:t>
            </a:r>
            <a:endParaRPr kumimoji="1" lang="en-US" altLang="ja-JP" sz="800" dirty="0">
              <a:solidFill>
                <a:schemeClr val="bg1"/>
              </a:solidFill>
              <a:latin typeface="小塚ゴシック Pro B" pitchFamily="34" charset="-128"/>
              <a:ea typeface="小塚ゴシック Pro B" pitchFamily="34" charset="-128"/>
            </a:endParaRPr>
          </a:p>
          <a:p>
            <a:pPr algn="ctr"/>
            <a:r>
              <a:rPr kumimoji="1" lang="ja-JP" altLang="en-US" sz="800" dirty="0">
                <a:solidFill>
                  <a:schemeClr val="bg1"/>
                </a:solidFill>
                <a:latin typeface="小塚ゴシック Pro B" pitchFamily="34" charset="-128"/>
                <a:ea typeface="小塚ゴシック Pro B" pitchFamily="34" charset="-128"/>
              </a:rPr>
              <a:t>デザイン</a:t>
            </a:r>
          </a:p>
        </p:txBody>
      </p:sp>
      <p:sp>
        <p:nvSpPr>
          <p:cNvPr id="74" name="正方形/長方形 73"/>
          <p:cNvSpPr/>
          <p:nvPr/>
        </p:nvSpPr>
        <p:spPr>
          <a:xfrm>
            <a:off x="5332763" y="5805264"/>
            <a:ext cx="2076508" cy="288032"/>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n w="0"/>
                <a:solidFill>
                  <a:schemeClr val="bg1"/>
                </a:solidFill>
                <a:latin typeface="メイリオ" panose="020B0604030504040204" pitchFamily="50" charset="-128"/>
                <a:ea typeface="メイリオ" panose="020B0604030504040204" pitchFamily="50" charset="-128"/>
              </a:rPr>
              <a:t>教えないで学べる</a:t>
            </a:r>
            <a:r>
              <a:rPr lang="ja-JP" altLang="en-US" sz="1000" dirty="0">
                <a:ln w="0"/>
                <a:solidFill>
                  <a:schemeClr val="bg1"/>
                </a:solidFill>
                <a:latin typeface="メイリオ" panose="020B0604030504040204" pitchFamily="50" charset="-128"/>
                <a:ea typeface="メイリオ" panose="020B0604030504040204" pitchFamily="50" charset="-128"/>
              </a:rPr>
              <a:t>講座</a:t>
            </a:r>
            <a:r>
              <a:rPr kumimoji="1" lang="ja-JP" altLang="en-US" sz="1000" dirty="0">
                <a:ln w="0"/>
                <a:solidFill>
                  <a:schemeClr val="bg1"/>
                </a:solidFill>
                <a:latin typeface="メイリオ" panose="020B0604030504040204" pitchFamily="50" charset="-128"/>
                <a:ea typeface="メイリオ" panose="020B0604030504040204" pitchFamily="50" charset="-128"/>
              </a:rPr>
              <a:t>設計</a:t>
            </a:r>
          </a:p>
        </p:txBody>
      </p:sp>
      <p:cxnSp>
        <p:nvCxnSpPr>
          <p:cNvPr id="15" name="カギ線コネクタ 14"/>
          <p:cNvCxnSpPr>
            <a:stCxn id="85" idx="2"/>
            <a:endCxn id="67" idx="1"/>
          </p:cNvCxnSpPr>
          <p:nvPr/>
        </p:nvCxnSpPr>
        <p:spPr>
          <a:xfrm rot="16200000" flipH="1">
            <a:off x="4892726" y="3955865"/>
            <a:ext cx="166953" cy="646491"/>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1" name="カギ線コネクタ 30"/>
          <p:cNvCxnSpPr>
            <a:stCxn id="88" idx="2"/>
            <a:endCxn id="67" idx="3"/>
          </p:cNvCxnSpPr>
          <p:nvPr/>
        </p:nvCxnSpPr>
        <p:spPr>
          <a:xfrm rot="5400000">
            <a:off x="7739954" y="3977793"/>
            <a:ext cx="41576" cy="728015"/>
          </a:xfrm>
          <a:prstGeom prst="bentConnector2">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2" name="右矢印 41"/>
          <p:cNvSpPr/>
          <p:nvPr/>
        </p:nvSpPr>
        <p:spPr>
          <a:xfrm>
            <a:off x="5364088" y="4606286"/>
            <a:ext cx="288032" cy="272146"/>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9" name="右矢印 78"/>
          <p:cNvSpPr/>
          <p:nvPr/>
        </p:nvSpPr>
        <p:spPr>
          <a:xfrm>
            <a:off x="5364088" y="5214390"/>
            <a:ext cx="288032" cy="235930"/>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0" name="右矢印 79"/>
          <p:cNvSpPr/>
          <p:nvPr/>
        </p:nvSpPr>
        <p:spPr>
          <a:xfrm rot="10800000">
            <a:off x="7027021" y="4598342"/>
            <a:ext cx="288032" cy="272147"/>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2" name="正方形/長方形 71"/>
          <p:cNvSpPr/>
          <p:nvPr/>
        </p:nvSpPr>
        <p:spPr>
          <a:xfrm>
            <a:off x="7344499" y="5026283"/>
            <a:ext cx="1457240" cy="346617"/>
          </a:xfrm>
          <a:prstGeom prst="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小塚ゴシック Pro B" pitchFamily="34" charset="-128"/>
                <a:ea typeface="小塚ゴシック Pro B" pitchFamily="34" charset="-128"/>
              </a:rPr>
              <a:t>学修目標の分析とデザイン</a:t>
            </a:r>
            <a:endParaRPr lang="en-US" altLang="ja-JP" sz="700" dirty="0">
              <a:solidFill>
                <a:schemeClr val="tx1"/>
              </a:solidFill>
              <a:latin typeface="小塚ゴシック Pro B" pitchFamily="34" charset="-128"/>
              <a:ea typeface="小塚ゴシック Pro B" pitchFamily="34" charset="-128"/>
            </a:endParaRPr>
          </a:p>
          <a:p>
            <a:pPr algn="ctr"/>
            <a:r>
              <a:rPr kumimoji="1" lang="ja-JP" altLang="en-US" sz="600" dirty="0">
                <a:solidFill>
                  <a:schemeClr val="tx1"/>
                </a:solidFill>
                <a:latin typeface="小塚ゴシック Pro B" pitchFamily="34" charset="-128"/>
                <a:ea typeface="小塚ゴシック Pro B" pitchFamily="34" charset="-128"/>
              </a:rPr>
              <a:t>（目標明確化の</a:t>
            </a:r>
            <a:r>
              <a:rPr kumimoji="1" lang="en-US" altLang="ja-JP" sz="600" dirty="0">
                <a:solidFill>
                  <a:schemeClr val="tx1"/>
                </a:solidFill>
                <a:latin typeface="小塚ゴシック Pro B" pitchFamily="34" charset="-128"/>
                <a:ea typeface="小塚ゴシック Pro B" pitchFamily="34" charset="-128"/>
              </a:rPr>
              <a:t>3</a:t>
            </a:r>
            <a:r>
              <a:rPr kumimoji="1" lang="ja-JP" altLang="en-US" sz="600" dirty="0">
                <a:solidFill>
                  <a:schemeClr val="tx1"/>
                </a:solidFill>
                <a:latin typeface="小塚ゴシック Pro B" pitchFamily="34" charset="-128"/>
                <a:ea typeface="小塚ゴシック Pro B" pitchFamily="34" charset="-128"/>
              </a:rPr>
              <a:t>原則）</a:t>
            </a:r>
          </a:p>
        </p:txBody>
      </p:sp>
      <p:sp>
        <p:nvSpPr>
          <p:cNvPr id="82" name="右矢印 81"/>
          <p:cNvSpPr/>
          <p:nvPr/>
        </p:nvSpPr>
        <p:spPr>
          <a:xfrm rot="10800000">
            <a:off x="7014255" y="5116790"/>
            <a:ext cx="288032" cy="256109"/>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右矢印 82"/>
          <p:cNvSpPr/>
          <p:nvPr/>
        </p:nvSpPr>
        <p:spPr>
          <a:xfrm rot="16200000">
            <a:off x="6257105" y="5531133"/>
            <a:ext cx="228586" cy="283498"/>
          </a:xfrm>
          <a:prstGeom prst="right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8" name="正方形/長方形 67"/>
          <p:cNvSpPr/>
          <p:nvPr/>
        </p:nvSpPr>
        <p:spPr>
          <a:xfrm>
            <a:off x="5695341" y="4624064"/>
            <a:ext cx="1298837" cy="936104"/>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小塚ゴシック Pro B" pitchFamily="34" charset="-128"/>
                <a:ea typeface="小塚ゴシック Pro B" pitchFamily="34" charset="-128"/>
              </a:rPr>
              <a:t>講座のデザインと教材整備</a:t>
            </a:r>
            <a:endParaRPr lang="en-US" altLang="ja-JP" sz="300" dirty="0">
              <a:solidFill>
                <a:schemeClr val="tx1"/>
              </a:solidFill>
              <a:latin typeface="小塚ゴシック Pro B" pitchFamily="34" charset="-128"/>
              <a:ea typeface="小塚ゴシック Pro B" pitchFamily="34" charset="-128"/>
            </a:endParaRPr>
          </a:p>
          <a:p>
            <a:pPr algn="ctr"/>
            <a:endParaRPr kumimoji="1" lang="en-US" altLang="ja-JP" sz="800" dirty="0">
              <a:solidFill>
                <a:schemeClr val="tx1"/>
              </a:solidFill>
              <a:latin typeface="小塚ゴシック Pro B" pitchFamily="34" charset="-128"/>
              <a:ea typeface="小塚ゴシック Pro B" pitchFamily="34" charset="-128"/>
            </a:endParaRPr>
          </a:p>
          <a:p>
            <a:pPr algn="ctr"/>
            <a:endParaRPr lang="en-US" altLang="ja-JP" sz="800" dirty="0">
              <a:solidFill>
                <a:schemeClr val="tx1"/>
              </a:solidFill>
              <a:latin typeface="小塚ゴシック Pro B" pitchFamily="34" charset="-128"/>
              <a:ea typeface="小塚ゴシック Pro B" pitchFamily="34" charset="-128"/>
            </a:endParaRPr>
          </a:p>
          <a:p>
            <a:pPr algn="ctr"/>
            <a:endParaRPr kumimoji="1" lang="en-US" altLang="ja-JP" sz="800" dirty="0">
              <a:solidFill>
                <a:schemeClr val="tx1"/>
              </a:solidFill>
              <a:latin typeface="小塚ゴシック Pro B" pitchFamily="34" charset="-128"/>
              <a:ea typeface="小塚ゴシック Pro B" pitchFamily="34" charset="-128"/>
            </a:endParaRPr>
          </a:p>
          <a:p>
            <a:pPr algn="ctr"/>
            <a:endParaRPr lang="en-US" altLang="ja-JP" sz="300" dirty="0">
              <a:solidFill>
                <a:schemeClr val="tx1"/>
              </a:solidFill>
              <a:latin typeface="小塚ゴシック Pro B" pitchFamily="34" charset="-128"/>
              <a:ea typeface="小塚ゴシック Pro B" pitchFamily="34" charset="-128"/>
            </a:endParaRPr>
          </a:p>
          <a:p>
            <a:pPr algn="ctr"/>
            <a:r>
              <a:rPr kumimoji="1" lang="ja-JP" altLang="en-US" sz="600" dirty="0">
                <a:solidFill>
                  <a:schemeClr val="tx1"/>
                </a:solidFill>
                <a:latin typeface="小塚ゴシック Pro B" pitchFamily="34" charset="-128"/>
                <a:ea typeface="小塚ゴシック Pro B" pitchFamily="34" charset="-128"/>
              </a:rPr>
              <a:t>講座の実践記録の</a:t>
            </a:r>
            <a:endParaRPr kumimoji="1" lang="en-US" altLang="ja-JP" sz="600" dirty="0">
              <a:solidFill>
                <a:schemeClr val="tx1"/>
              </a:solidFill>
              <a:latin typeface="小塚ゴシック Pro B" pitchFamily="34" charset="-128"/>
              <a:ea typeface="小塚ゴシック Pro B" pitchFamily="34" charset="-128"/>
            </a:endParaRPr>
          </a:p>
          <a:p>
            <a:pPr algn="ctr"/>
            <a:r>
              <a:rPr kumimoji="1" lang="ja-JP" altLang="en-US" sz="600" dirty="0">
                <a:solidFill>
                  <a:schemeClr val="tx1"/>
                </a:solidFill>
                <a:latin typeface="小塚ゴシック Pro B" pitchFamily="34" charset="-128"/>
                <a:ea typeface="小塚ゴシック Pro B" pitchFamily="34" charset="-128"/>
              </a:rPr>
              <a:t>デジタルアーカイブ</a:t>
            </a:r>
          </a:p>
        </p:txBody>
      </p:sp>
      <p:sp>
        <p:nvSpPr>
          <p:cNvPr id="67" name="正方形/長方形 66"/>
          <p:cNvSpPr/>
          <p:nvPr/>
        </p:nvSpPr>
        <p:spPr>
          <a:xfrm>
            <a:off x="5299448" y="4134776"/>
            <a:ext cx="2097286" cy="455624"/>
          </a:xfrm>
          <a:prstGeom prst="rect">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latin typeface="小塚ゴシック Pro B" pitchFamily="34" charset="-128"/>
                <a:ea typeface="小塚ゴシック Pro B" pitchFamily="34" charset="-128"/>
              </a:rPr>
              <a:t>システム的アプローチによる</a:t>
            </a:r>
            <a:endParaRPr lang="ja-JP" altLang="en-US" sz="500" dirty="0">
              <a:solidFill>
                <a:schemeClr val="bg1"/>
              </a:solidFill>
              <a:latin typeface="小塚ゴシック Pro B" pitchFamily="34" charset="-128"/>
              <a:ea typeface="小塚ゴシック Pro B" pitchFamily="34" charset="-128"/>
            </a:endParaRPr>
          </a:p>
          <a:p>
            <a:pPr algn="ctr"/>
            <a:r>
              <a:rPr lang="ja-JP" altLang="en-US" sz="800" dirty="0">
                <a:solidFill>
                  <a:schemeClr val="bg1"/>
                </a:solidFill>
                <a:latin typeface="小塚ゴシック Pro B" pitchFamily="34" charset="-128"/>
                <a:ea typeface="小塚ゴシック Pro B" pitchFamily="34" charset="-128"/>
              </a:rPr>
              <a:t>幼稚園教諭の専門性向上の講座設計</a:t>
            </a:r>
            <a:endParaRPr lang="en-US" altLang="ja-JP" sz="800" dirty="0">
              <a:solidFill>
                <a:schemeClr val="bg1"/>
              </a:solidFill>
              <a:latin typeface="小塚ゴシック Pro B" pitchFamily="34" charset="-128"/>
              <a:ea typeface="小塚ゴシック Pro B" pitchFamily="34" charset="-128"/>
            </a:endParaRPr>
          </a:p>
        </p:txBody>
      </p:sp>
      <p:sp>
        <p:nvSpPr>
          <p:cNvPr id="11" name="円/楕円 10"/>
          <p:cNvSpPr/>
          <p:nvPr/>
        </p:nvSpPr>
        <p:spPr>
          <a:xfrm>
            <a:off x="5456524" y="4873351"/>
            <a:ext cx="1777736" cy="366413"/>
          </a:xfrm>
          <a:prstGeom prst="ellipse">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700" dirty="0">
                <a:latin typeface="小塚ゴシック Pro B" pitchFamily="34" charset="-128"/>
                <a:ea typeface="小塚ゴシック Pro B" pitchFamily="34" charset="-128"/>
              </a:rPr>
              <a:t>幼児教育コーディネータ</a:t>
            </a:r>
            <a:endParaRPr lang="en-US" altLang="ja-JP" sz="700" dirty="0">
              <a:latin typeface="小塚ゴシック Pro B" pitchFamily="34" charset="-128"/>
              <a:ea typeface="小塚ゴシック Pro B" pitchFamily="34" charset="-128"/>
            </a:endParaRPr>
          </a:p>
          <a:p>
            <a:pPr algn="ctr"/>
            <a:r>
              <a:rPr kumimoji="1" lang="ja-JP" altLang="en-US" sz="700" dirty="0">
                <a:latin typeface="小塚ゴシック Pro B" pitchFamily="34" charset="-128"/>
                <a:ea typeface="小塚ゴシック Pro B" pitchFamily="34" charset="-128"/>
              </a:rPr>
              <a:t>養成講座</a:t>
            </a:r>
          </a:p>
        </p:txBody>
      </p:sp>
      <p:sp>
        <p:nvSpPr>
          <p:cNvPr id="49" name="角丸四角形 48"/>
          <p:cNvSpPr/>
          <p:nvPr/>
        </p:nvSpPr>
        <p:spPr>
          <a:xfrm>
            <a:off x="4608003" y="5672882"/>
            <a:ext cx="3276365" cy="553413"/>
          </a:xfrm>
          <a:prstGeom prst="roundRect">
            <a:avLst/>
          </a:prstGeom>
          <a:no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 11"/>
          <p:cNvSpPr/>
          <p:nvPr/>
        </p:nvSpPr>
        <p:spPr>
          <a:xfrm>
            <a:off x="5112229" y="3101011"/>
            <a:ext cx="2384995" cy="237556"/>
          </a:xfrm>
          <a:prstGeom prst="round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200" b="1" dirty="0">
                <a:latin typeface="小塚ゴシック Pro B" pitchFamily="34" charset="-128"/>
                <a:ea typeface="小塚ゴシック Pro B" pitchFamily="34" charset="-128"/>
              </a:rPr>
              <a:t>評価検討委員会</a:t>
            </a:r>
          </a:p>
        </p:txBody>
      </p:sp>
      <p:sp>
        <p:nvSpPr>
          <p:cNvPr id="32" name="テキスト ボックス 31"/>
          <p:cNvSpPr txBox="1"/>
          <p:nvPr/>
        </p:nvSpPr>
        <p:spPr>
          <a:xfrm>
            <a:off x="4139952" y="4852386"/>
            <a:ext cx="1086558" cy="215444"/>
          </a:xfrm>
          <a:prstGeom prst="rect">
            <a:avLst/>
          </a:prstGeom>
          <a:noFill/>
        </p:spPr>
        <p:txBody>
          <a:bodyPr wrap="square" rtlCol="0">
            <a:spAutoFit/>
          </a:bodyPr>
          <a:lstStyle/>
          <a:p>
            <a:r>
              <a:rPr lang="ja-JP" altLang="en-US" sz="400" dirty="0">
                <a:latin typeface="小塚ゴシック Pro H" pitchFamily="34" charset="-128"/>
                <a:ea typeface="小塚ゴシック Pro H" pitchFamily="34" charset="-128"/>
              </a:rPr>
              <a:t>幼稚園教諭のキャリアステージに対応した資質向上を目指す指導方法の研究</a:t>
            </a:r>
            <a:endParaRPr kumimoji="1" lang="ja-JP" altLang="en-US" sz="400" dirty="0">
              <a:latin typeface="小塚ゴシック Pro H" pitchFamily="34" charset="-128"/>
              <a:ea typeface="小塚ゴシック Pro H" pitchFamily="34" charset="-128"/>
            </a:endParaRPr>
          </a:p>
        </p:txBody>
      </p:sp>
      <p:sp>
        <p:nvSpPr>
          <p:cNvPr id="75" name="テキスト ボックス 74"/>
          <p:cNvSpPr txBox="1"/>
          <p:nvPr/>
        </p:nvSpPr>
        <p:spPr>
          <a:xfrm>
            <a:off x="3995936" y="5450800"/>
            <a:ext cx="1335310" cy="153888"/>
          </a:xfrm>
          <a:prstGeom prst="rect">
            <a:avLst/>
          </a:prstGeom>
          <a:noFill/>
        </p:spPr>
        <p:txBody>
          <a:bodyPr wrap="square" rtlCol="0">
            <a:spAutoFit/>
          </a:bodyPr>
          <a:lstStyle/>
          <a:p>
            <a:r>
              <a:rPr kumimoji="1" lang="ja-JP" altLang="en-US" sz="400" dirty="0">
                <a:latin typeface="小塚ゴシック Pr6N B" pitchFamily="34" charset="-128"/>
                <a:ea typeface="小塚ゴシック Pr6N B" pitchFamily="34" charset="-128"/>
              </a:rPr>
              <a:t>ハイブリット型授業の</a:t>
            </a:r>
            <a:r>
              <a:rPr lang="ja-JP" altLang="en-US" sz="400" dirty="0">
                <a:latin typeface="小塚ゴシック Pr6N B" pitchFamily="34" charset="-128"/>
                <a:ea typeface="小塚ゴシック Pr6N B" pitchFamily="34" charset="-128"/>
              </a:rPr>
              <a:t>特性と教育の方法と技術</a:t>
            </a:r>
            <a:endParaRPr kumimoji="1" lang="ja-JP" altLang="en-US" sz="400" dirty="0">
              <a:latin typeface="小塚ゴシック Pr6N B" pitchFamily="34" charset="-128"/>
              <a:ea typeface="小塚ゴシック Pr6N B" pitchFamily="34" charset="-128"/>
            </a:endParaRPr>
          </a:p>
        </p:txBody>
      </p:sp>
      <p:sp>
        <p:nvSpPr>
          <p:cNvPr id="77" name="テキスト ボックス 76"/>
          <p:cNvSpPr txBox="1"/>
          <p:nvPr/>
        </p:nvSpPr>
        <p:spPr>
          <a:xfrm>
            <a:off x="7321998" y="4856481"/>
            <a:ext cx="1484283" cy="153888"/>
          </a:xfrm>
          <a:prstGeom prst="rect">
            <a:avLst/>
          </a:prstGeom>
          <a:noFill/>
        </p:spPr>
        <p:txBody>
          <a:bodyPr wrap="square" lIns="72000" rIns="72000" rtlCol="0">
            <a:spAutoFit/>
          </a:bodyPr>
          <a:lstStyle/>
          <a:p>
            <a:r>
              <a:rPr kumimoji="1" lang="ja-JP" altLang="en-US" sz="400" dirty="0">
                <a:latin typeface="小塚ゴシック Pr6N B" pitchFamily="34" charset="-128"/>
                <a:ea typeface="小塚ゴシック Pr6N B" pitchFamily="34" charset="-128"/>
              </a:rPr>
              <a:t>幼児教育の学習材・学習プリント等資料の構造化と体系化</a:t>
            </a:r>
          </a:p>
        </p:txBody>
      </p:sp>
      <p:sp>
        <p:nvSpPr>
          <p:cNvPr id="84" name="テキスト ボックス 83"/>
          <p:cNvSpPr txBox="1"/>
          <p:nvPr/>
        </p:nvSpPr>
        <p:spPr>
          <a:xfrm>
            <a:off x="5004048" y="6078445"/>
            <a:ext cx="2968684" cy="215444"/>
          </a:xfrm>
          <a:prstGeom prst="rect">
            <a:avLst/>
          </a:prstGeom>
          <a:noFill/>
        </p:spPr>
        <p:txBody>
          <a:bodyPr wrap="square" rtlCol="0">
            <a:spAutoFit/>
          </a:bodyPr>
          <a:lstStyle/>
          <a:p>
            <a:r>
              <a:rPr kumimoji="1" lang="ja-JP" altLang="en-US" sz="400" dirty="0">
                <a:latin typeface="小塚ゴシック Pr6N B" pitchFamily="34" charset="-128"/>
                <a:ea typeface="小塚ゴシック Pr6N B" pitchFamily="34" charset="-128"/>
              </a:rPr>
              <a:t>（例）講義形式からの脱却・行動変容をモニタリング・成長する幼児教育コーディネータの学びに誘う講座</a:t>
            </a:r>
            <a:endParaRPr kumimoji="1" lang="en-US" altLang="ja-JP" sz="400" dirty="0">
              <a:latin typeface="小塚ゴシック Pr6N B" pitchFamily="34" charset="-128"/>
              <a:ea typeface="小塚ゴシック Pr6N B" pitchFamily="34" charset="-128"/>
            </a:endParaRPr>
          </a:p>
          <a:p>
            <a:endParaRPr kumimoji="1" lang="ja-JP" altLang="en-US" sz="400" dirty="0">
              <a:latin typeface="小塚ゴシック Pr6N B" pitchFamily="34" charset="-128"/>
              <a:ea typeface="小塚ゴシック Pr6N B" pitchFamily="34" charset="-128"/>
            </a:endParaRPr>
          </a:p>
        </p:txBody>
      </p:sp>
      <p:sp>
        <p:nvSpPr>
          <p:cNvPr id="85" name="テキスト ボックス 84"/>
          <p:cNvSpPr txBox="1"/>
          <p:nvPr/>
        </p:nvSpPr>
        <p:spPr>
          <a:xfrm>
            <a:off x="3941825" y="4041747"/>
            <a:ext cx="1422263" cy="153888"/>
          </a:xfrm>
          <a:prstGeom prst="rect">
            <a:avLst/>
          </a:prstGeom>
          <a:noFill/>
        </p:spPr>
        <p:txBody>
          <a:bodyPr wrap="square" rtlCol="0">
            <a:spAutoFit/>
          </a:bodyPr>
          <a:lstStyle/>
          <a:p>
            <a:r>
              <a:rPr kumimoji="1" lang="ja-JP" altLang="en-US" sz="400" dirty="0">
                <a:latin typeface="小塚ゴシック Pr6N B" pitchFamily="34" charset="-128"/>
                <a:ea typeface="小塚ゴシック Pr6N B" pitchFamily="34" charset="-128"/>
              </a:rPr>
              <a:t>　　主体的・対話的な深い学びの実現</a:t>
            </a:r>
          </a:p>
        </p:txBody>
      </p:sp>
      <p:sp>
        <p:nvSpPr>
          <p:cNvPr id="88" name="テキスト ボックス 87"/>
          <p:cNvSpPr txBox="1"/>
          <p:nvPr/>
        </p:nvSpPr>
        <p:spPr>
          <a:xfrm>
            <a:off x="7392037" y="4044013"/>
            <a:ext cx="1465424" cy="276999"/>
          </a:xfrm>
          <a:prstGeom prst="rect">
            <a:avLst/>
          </a:prstGeom>
          <a:noFill/>
        </p:spPr>
        <p:txBody>
          <a:bodyPr wrap="square" rtlCol="0">
            <a:spAutoFit/>
          </a:bodyPr>
          <a:lstStyle/>
          <a:p>
            <a:r>
              <a:rPr lang="ja-JP" altLang="en-US" sz="400" dirty="0">
                <a:latin typeface="小塚ゴシック Pr6N B" pitchFamily="34" charset="-128"/>
                <a:ea typeface="小塚ゴシック Pr6N B" pitchFamily="34" charset="-128"/>
              </a:rPr>
              <a:t>「自から知識を構成する」学習観である構成主義の学びと創造的に学ぶ</a:t>
            </a:r>
            <a:r>
              <a:rPr lang="en-US" altLang="ja-JP" sz="400" dirty="0">
                <a:latin typeface="小塚ゴシック Pr6N B" pitchFamily="34" charset="-128"/>
                <a:ea typeface="小塚ゴシック Pr6N B" pitchFamily="34" charset="-128"/>
              </a:rPr>
              <a:t>(</a:t>
            </a:r>
            <a:r>
              <a:rPr lang="ja-JP" altLang="en-US" sz="400" dirty="0">
                <a:latin typeface="小塚ゴシック Pr6N B" pitchFamily="34" charset="-128"/>
                <a:ea typeface="小塚ゴシック Pr6N B" pitchFamily="34" charset="-128"/>
              </a:rPr>
              <a:t>クリエイティブ・ラーニング）教育を実現</a:t>
            </a:r>
            <a:endParaRPr kumimoji="1" lang="ja-JP" altLang="en-US" sz="400" dirty="0">
              <a:latin typeface="小塚ゴシック Pr6N B" pitchFamily="34" charset="-128"/>
              <a:ea typeface="小塚ゴシック Pr6N B" pitchFamily="34" charset="-128"/>
            </a:endParaRPr>
          </a:p>
        </p:txBody>
      </p:sp>
      <p:sp>
        <p:nvSpPr>
          <p:cNvPr id="76" name="正方形/長方形 75"/>
          <p:cNvSpPr/>
          <p:nvPr/>
        </p:nvSpPr>
        <p:spPr>
          <a:xfrm>
            <a:off x="7653124" y="5470433"/>
            <a:ext cx="1224136" cy="339076"/>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小塚ゴシック Pro B" pitchFamily="34" charset="-128"/>
                <a:ea typeface="小塚ゴシック Pro B" pitchFamily="34" charset="-128"/>
              </a:rPr>
              <a:t>学修指導の在り方</a:t>
            </a:r>
          </a:p>
        </p:txBody>
      </p:sp>
      <p:sp>
        <p:nvSpPr>
          <p:cNvPr id="90" name="テキスト ボックス 89"/>
          <p:cNvSpPr txBox="1"/>
          <p:nvPr/>
        </p:nvSpPr>
        <p:spPr>
          <a:xfrm>
            <a:off x="7858598" y="5809305"/>
            <a:ext cx="1286471" cy="153888"/>
          </a:xfrm>
          <a:prstGeom prst="rect">
            <a:avLst/>
          </a:prstGeom>
          <a:noFill/>
        </p:spPr>
        <p:txBody>
          <a:bodyPr wrap="square" rtlCol="0">
            <a:spAutoFit/>
          </a:bodyPr>
          <a:lstStyle/>
          <a:p>
            <a:r>
              <a:rPr kumimoji="1" lang="ja-JP" altLang="en-US" sz="400" dirty="0">
                <a:latin typeface="小塚ゴシック Pr6N B" pitchFamily="34" charset="-128"/>
                <a:ea typeface="小塚ゴシック Pr6N B" pitchFamily="34" charset="-128"/>
              </a:rPr>
              <a:t>幼児教育の基礎資料の収集と整理</a:t>
            </a:r>
          </a:p>
        </p:txBody>
      </p:sp>
      <p:sp>
        <p:nvSpPr>
          <p:cNvPr id="59" name="テキスト ボックス 58"/>
          <p:cNvSpPr txBox="1"/>
          <p:nvPr/>
        </p:nvSpPr>
        <p:spPr>
          <a:xfrm>
            <a:off x="7636921" y="5334586"/>
            <a:ext cx="1286471" cy="153888"/>
          </a:xfrm>
          <a:prstGeom prst="rect">
            <a:avLst/>
          </a:prstGeom>
          <a:noFill/>
        </p:spPr>
        <p:txBody>
          <a:bodyPr wrap="square" rtlCol="0">
            <a:spAutoFit/>
          </a:bodyPr>
          <a:lstStyle/>
          <a:p>
            <a:r>
              <a:rPr lang="ja-JP" altLang="en-US" sz="400" dirty="0">
                <a:latin typeface="小塚ゴシック Pr6N B" pitchFamily="34" charset="-128"/>
                <a:ea typeface="小塚ゴシック Pr6N B" pitchFamily="34" charset="-128"/>
              </a:rPr>
              <a:t>行動目標・評価条件・合格基準</a:t>
            </a:r>
            <a:endParaRPr kumimoji="1" lang="en-US" altLang="ja-JP" sz="400" dirty="0">
              <a:latin typeface="小塚ゴシック Pr6N B" pitchFamily="34" charset="-128"/>
              <a:ea typeface="小塚ゴシック Pr6N B" pitchFamily="34" charset="-128"/>
            </a:endParaRPr>
          </a:p>
        </p:txBody>
      </p:sp>
      <p:sp>
        <p:nvSpPr>
          <p:cNvPr id="21" name="角丸四角形 20"/>
          <p:cNvSpPr/>
          <p:nvPr/>
        </p:nvSpPr>
        <p:spPr>
          <a:xfrm>
            <a:off x="443401" y="2374108"/>
            <a:ext cx="3123303" cy="394092"/>
          </a:xfrm>
          <a:prstGeom prst="roundRect">
            <a:avLst/>
          </a:prstGeom>
          <a:solidFill>
            <a:srgbClr val="BFD1E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角丸四角形 90"/>
          <p:cNvSpPr/>
          <p:nvPr/>
        </p:nvSpPr>
        <p:spPr>
          <a:xfrm>
            <a:off x="425481" y="3448499"/>
            <a:ext cx="3141223" cy="421646"/>
          </a:xfrm>
          <a:prstGeom prst="roundRect">
            <a:avLst/>
          </a:prstGeom>
          <a:solidFill>
            <a:srgbClr val="BFD1E7">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a:off x="413329" y="4448930"/>
            <a:ext cx="3125657" cy="388693"/>
          </a:xfrm>
          <a:prstGeom prst="roundRect">
            <a:avLst/>
          </a:prstGeom>
          <a:solidFill>
            <a:srgbClr val="BFD1E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816652" y="3536660"/>
            <a:ext cx="2968684" cy="153888"/>
          </a:xfrm>
          <a:prstGeom prst="rect">
            <a:avLst/>
          </a:prstGeom>
          <a:noFill/>
        </p:spPr>
        <p:txBody>
          <a:bodyPr wrap="square" rtlCol="0">
            <a:spAutoFit/>
          </a:bodyPr>
          <a:lstStyle/>
          <a:p>
            <a:r>
              <a:rPr kumimoji="1" lang="en-US" altLang="ja-JP" sz="400" dirty="0">
                <a:latin typeface="小塚ゴシック Pr6N B" pitchFamily="34" charset="-128"/>
                <a:ea typeface="小塚ゴシック Pr6N B" pitchFamily="34" charset="-128"/>
              </a:rPr>
              <a:t>※</a:t>
            </a:r>
            <a:r>
              <a:rPr kumimoji="1" lang="ja-JP" altLang="en-US" sz="400" dirty="0">
                <a:latin typeface="小塚ゴシック Pr6N B" pitchFamily="34" charset="-128"/>
                <a:ea typeface="小塚ゴシック Pr6N B" pitchFamily="34" charset="-128"/>
              </a:rPr>
              <a:t>　新たなキャリアである幼児教育コーディネータについては、岐阜女子大学にて修了証を発行</a:t>
            </a:r>
            <a:r>
              <a:rPr kumimoji="1" lang="ja-JP" altLang="en-US" sz="400">
                <a:latin typeface="小塚ゴシック Pr6N B" pitchFamily="34" charset="-128"/>
                <a:ea typeface="小塚ゴシック Pr6N B" pitchFamily="34" charset="-128"/>
              </a:rPr>
              <a:t>する予定</a:t>
            </a:r>
            <a:endParaRPr kumimoji="1" lang="ja-JP" altLang="en-US" sz="400" dirty="0">
              <a:latin typeface="小塚ゴシック Pr6N B" pitchFamily="34" charset="-128"/>
              <a:ea typeface="小塚ゴシック Pr6N B" pitchFamily="34" charset="-128"/>
            </a:endParaRPr>
          </a:p>
        </p:txBody>
      </p:sp>
      <p:sp>
        <p:nvSpPr>
          <p:cNvPr id="17" name="スライド番号プレースホルダー 16"/>
          <p:cNvSpPr>
            <a:spLocks noGrp="1"/>
          </p:cNvSpPr>
          <p:nvPr>
            <p:ph type="sldNum" sz="quarter" idx="12"/>
          </p:nvPr>
        </p:nvSpPr>
        <p:spPr/>
        <p:txBody>
          <a:bodyPr/>
          <a:lstStyle/>
          <a:p>
            <a:fld id="{CE9FE975-8D2D-47B0-BE21-F4B74D093569}" type="slidenum">
              <a:rPr kumimoji="1" lang="ja-JP" altLang="en-US" smtClean="0"/>
              <a:t>7</a:t>
            </a:fld>
            <a:endParaRPr kumimoji="1" lang="ja-JP" altLang="en-US" dirty="0"/>
          </a:p>
        </p:txBody>
      </p:sp>
    </p:spTree>
    <p:extLst>
      <p:ext uri="{BB962C8B-B14F-4D97-AF65-F5344CB8AC3E}">
        <p14:creationId xmlns:p14="http://schemas.microsoft.com/office/powerpoint/2010/main" val="14206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additive="base">
                                        <p:cTn id="35" dur="500" fill="hold"/>
                                        <p:tgtEl>
                                          <p:spTgt spid="91"/>
                                        </p:tgtEl>
                                        <p:attrNameLst>
                                          <p:attrName>ppt_x</p:attrName>
                                        </p:attrNameLst>
                                      </p:cBhvr>
                                      <p:tavLst>
                                        <p:tav tm="0">
                                          <p:val>
                                            <p:strVal val="#ppt_x"/>
                                          </p:val>
                                        </p:tav>
                                        <p:tav tm="100000">
                                          <p:val>
                                            <p:strVal val="#ppt_x"/>
                                          </p:val>
                                        </p:tav>
                                      </p:tavLst>
                                    </p:anim>
                                    <p:anim calcmode="lin" valueType="num">
                                      <p:cBhvr additive="base">
                                        <p:cTn id="36" dur="500" fill="hold"/>
                                        <p:tgtEl>
                                          <p:spTgt spid="9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additive="base">
                                        <p:cTn id="39" dur="500" fill="hold"/>
                                        <p:tgtEl>
                                          <p:spTgt spid="94"/>
                                        </p:tgtEl>
                                        <p:attrNameLst>
                                          <p:attrName>ppt_x</p:attrName>
                                        </p:attrNameLst>
                                      </p:cBhvr>
                                      <p:tavLst>
                                        <p:tav tm="0">
                                          <p:val>
                                            <p:strVal val="#ppt_x"/>
                                          </p:val>
                                        </p:tav>
                                        <p:tav tm="100000">
                                          <p:val>
                                            <p:strVal val="#ppt_x"/>
                                          </p:val>
                                        </p:tav>
                                      </p:tavLst>
                                    </p:anim>
                                    <p:anim calcmode="lin" valueType="num">
                                      <p:cBhvr additive="base">
                                        <p:cTn id="4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fill="hold"/>
                                        <p:tgtEl>
                                          <p:spTgt spid="86"/>
                                        </p:tgtEl>
                                        <p:attrNameLst>
                                          <p:attrName>ppt_x</p:attrName>
                                        </p:attrNameLst>
                                      </p:cBhvr>
                                      <p:tavLst>
                                        <p:tav tm="0">
                                          <p:val>
                                            <p:strVal val="#ppt_x"/>
                                          </p:val>
                                        </p:tav>
                                        <p:tav tm="100000">
                                          <p:val>
                                            <p:strVal val="#ppt_x"/>
                                          </p:val>
                                        </p:tav>
                                      </p:tavLst>
                                    </p:anim>
                                    <p:anim calcmode="lin" valueType="num">
                                      <p:cBhvr additive="base">
                                        <p:cTn id="54" dur="500" fill="hold"/>
                                        <p:tgtEl>
                                          <p:spTgt spid="8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fill="hold"/>
                                        <p:tgtEl>
                                          <p:spTgt spid="54"/>
                                        </p:tgtEl>
                                        <p:attrNameLst>
                                          <p:attrName>ppt_x</p:attrName>
                                        </p:attrNameLst>
                                      </p:cBhvr>
                                      <p:tavLst>
                                        <p:tav tm="0">
                                          <p:val>
                                            <p:strVal val="#ppt_x"/>
                                          </p:val>
                                        </p:tav>
                                        <p:tav tm="100000">
                                          <p:val>
                                            <p:strVal val="#ppt_x"/>
                                          </p:val>
                                        </p:tav>
                                      </p:tavLst>
                                    </p:anim>
                                    <p:anim calcmode="lin" valueType="num">
                                      <p:cBhvr additive="base">
                                        <p:cTn id="58" dur="500" fill="hold"/>
                                        <p:tgtEl>
                                          <p:spTgt spid="5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additive="base">
                                        <p:cTn id="85" dur="500" fill="hold"/>
                                        <p:tgtEl>
                                          <p:spTgt spid="65"/>
                                        </p:tgtEl>
                                        <p:attrNameLst>
                                          <p:attrName>ppt_x</p:attrName>
                                        </p:attrNameLst>
                                      </p:cBhvr>
                                      <p:tavLst>
                                        <p:tav tm="0">
                                          <p:val>
                                            <p:strVal val="#ppt_x"/>
                                          </p:val>
                                        </p:tav>
                                        <p:tav tm="100000">
                                          <p:val>
                                            <p:strVal val="#ppt_x"/>
                                          </p:val>
                                        </p:tav>
                                      </p:tavLst>
                                    </p:anim>
                                    <p:anim calcmode="lin" valueType="num">
                                      <p:cBhvr additive="base">
                                        <p:cTn id="86" dur="500" fill="hold"/>
                                        <p:tgtEl>
                                          <p:spTgt spid="6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 calcmode="lin" valueType="num">
                                      <p:cBhvr additive="base">
                                        <p:cTn id="89" dur="500" fill="hold"/>
                                        <p:tgtEl>
                                          <p:spTgt spid="66"/>
                                        </p:tgtEl>
                                        <p:attrNameLst>
                                          <p:attrName>ppt_x</p:attrName>
                                        </p:attrNameLst>
                                      </p:cBhvr>
                                      <p:tavLst>
                                        <p:tav tm="0">
                                          <p:val>
                                            <p:strVal val="#ppt_x"/>
                                          </p:val>
                                        </p:tav>
                                        <p:tav tm="100000">
                                          <p:val>
                                            <p:strVal val="#ppt_x"/>
                                          </p:val>
                                        </p:tav>
                                      </p:tavLst>
                                    </p:anim>
                                    <p:anim calcmode="lin" valueType="num">
                                      <p:cBhvr additive="base">
                                        <p:cTn id="90" dur="500" fill="hold"/>
                                        <p:tgtEl>
                                          <p:spTgt spid="6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9"/>
                                        </p:tgtEl>
                                        <p:attrNameLst>
                                          <p:attrName>style.visibility</p:attrName>
                                        </p:attrNameLst>
                                      </p:cBhvr>
                                      <p:to>
                                        <p:strVal val="visible"/>
                                      </p:to>
                                    </p:set>
                                    <p:anim calcmode="lin" valueType="num">
                                      <p:cBhvr additive="base">
                                        <p:cTn id="93" dur="500" fill="hold"/>
                                        <p:tgtEl>
                                          <p:spTgt spid="69"/>
                                        </p:tgtEl>
                                        <p:attrNameLst>
                                          <p:attrName>ppt_x</p:attrName>
                                        </p:attrNameLst>
                                      </p:cBhvr>
                                      <p:tavLst>
                                        <p:tav tm="0">
                                          <p:val>
                                            <p:strVal val="#ppt_x"/>
                                          </p:val>
                                        </p:tav>
                                        <p:tav tm="100000">
                                          <p:val>
                                            <p:strVal val="#ppt_x"/>
                                          </p:val>
                                        </p:tav>
                                      </p:tavLst>
                                    </p:anim>
                                    <p:anim calcmode="lin" valueType="num">
                                      <p:cBhvr additive="base">
                                        <p:cTn id="94" dur="500" fill="hold"/>
                                        <p:tgtEl>
                                          <p:spTgt spid="6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 calcmode="lin" valueType="num">
                                      <p:cBhvr additive="base">
                                        <p:cTn id="97" dur="500" fill="hold"/>
                                        <p:tgtEl>
                                          <p:spTgt spid="70"/>
                                        </p:tgtEl>
                                        <p:attrNameLst>
                                          <p:attrName>ppt_x</p:attrName>
                                        </p:attrNameLst>
                                      </p:cBhvr>
                                      <p:tavLst>
                                        <p:tav tm="0">
                                          <p:val>
                                            <p:strVal val="#ppt_x"/>
                                          </p:val>
                                        </p:tav>
                                        <p:tav tm="100000">
                                          <p:val>
                                            <p:strVal val="#ppt_x"/>
                                          </p:val>
                                        </p:tav>
                                      </p:tavLst>
                                    </p:anim>
                                    <p:anim calcmode="lin" valueType="num">
                                      <p:cBhvr additive="base">
                                        <p:cTn id="98" dur="500" fill="hold"/>
                                        <p:tgtEl>
                                          <p:spTgt spid="7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anim calcmode="lin" valueType="num">
                                      <p:cBhvr additive="base">
                                        <p:cTn id="105" dur="500" fill="hold"/>
                                        <p:tgtEl>
                                          <p:spTgt spid="73"/>
                                        </p:tgtEl>
                                        <p:attrNameLst>
                                          <p:attrName>ppt_x</p:attrName>
                                        </p:attrNameLst>
                                      </p:cBhvr>
                                      <p:tavLst>
                                        <p:tav tm="0">
                                          <p:val>
                                            <p:strVal val="#ppt_x"/>
                                          </p:val>
                                        </p:tav>
                                        <p:tav tm="100000">
                                          <p:val>
                                            <p:strVal val="#ppt_x"/>
                                          </p:val>
                                        </p:tav>
                                      </p:tavLst>
                                    </p:anim>
                                    <p:anim calcmode="lin" valueType="num">
                                      <p:cBhvr additive="base">
                                        <p:cTn id="106" dur="500" fill="hold"/>
                                        <p:tgtEl>
                                          <p:spTgt spid="7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74"/>
                                        </p:tgtEl>
                                        <p:attrNameLst>
                                          <p:attrName>style.visibility</p:attrName>
                                        </p:attrNameLst>
                                      </p:cBhvr>
                                      <p:to>
                                        <p:strVal val="visible"/>
                                      </p:to>
                                    </p:set>
                                    <p:anim calcmode="lin" valueType="num">
                                      <p:cBhvr additive="base">
                                        <p:cTn id="109" dur="500" fill="hold"/>
                                        <p:tgtEl>
                                          <p:spTgt spid="74"/>
                                        </p:tgtEl>
                                        <p:attrNameLst>
                                          <p:attrName>ppt_x</p:attrName>
                                        </p:attrNameLst>
                                      </p:cBhvr>
                                      <p:tavLst>
                                        <p:tav tm="0">
                                          <p:val>
                                            <p:strVal val="#ppt_x"/>
                                          </p:val>
                                        </p:tav>
                                        <p:tav tm="100000">
                                          <p:val>
                                            <p:strVal val="#ppt_x"/>
                                          </p:val>
                                        </p:tav>
                                      </p:tavLst>
                                    </p:anim>
                                    <p:anim calcmode="lin" valueType="num">
                                      <p:cBhvr additive="base">
                                        <p:cTn id="110" dur="500" fill="hold"/>
                                        <p:tgtEl>
                                          <p:spTgt spid="74"/>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5"/>
                                        </p:tgtEl>
                                        <p:attrNameLst>
                                          <p:attrName>style.visibility</p:attrName>
                                        </p:attrNameLst>
                                      </p:cBhvr>
                                      <p:to>
                                        <p:strVal val="visible"/>
                                      </p:to>
                                    </p:set>
                                    <p:anim calcmode="lin" valueType="num">
                                      <p:cBhvr additive="base">
                                        <p:cTn id="113" dur="500" fill="hold"/>
                                        <p:tgtEl>
                                          <p:spTgt spid="15"/>
                                        </p:tgtEl>
                                        <p:attrNameLst>
                                          <p:attrName>ppt_x</p:attrName>
                                        </p:attrNameLst>
                                      </p:cBhvr>
                                      <p:tavLst>
                                        <p:tav tm="0">
                                          <p:val>
                                            <p:strVal val="#ppt_x"/>
                                          </p:val>
                                        </p:tav>
                                        <p:tav tm="100000">
                                          <p:val>
                                            <p:strVal val="#ppt_x"/>
                                          </p:val>
                                        </p:tav>
                                      </p:tavLst>
                                    </p:anim>
                                    <p:anim calcmode="lin" valueType="num">
                                      <p:cBhvr additive="base">
                                        <p:cTn id="114" dur="500" fill="hold"/>
                                        <p:tgtEl>
                                          <p:spTgt spid="15"/>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 calcmode="lin" valueType="num">
                                      <p:cBhvr additive="base">
                                        <p:cTn id="121" dur="500" fill="hold"/>
                                        <p:tgtEl>
                                          <p:spTgt spid="42"/>
                                        </p:tgtEl>
                                        <p:attrNameLst>
                                          <p:attrName>ppt_x</p:attrName>
                                        </p:attrNameLst>
                                      </p:cBhvr>
                                      <p:tavLst>
                                        <p:tav tm="0">
                                          <p:val>
                                            <p:strVal val="#ppt_x"/>
                                          </p:val>
                                        </p:tav>
                                        <p:tav tm="100000">
                                          <p:val>
                                            <p:strVal val="#ppt_x"/>
                                          </p:val>
                                        </p:tav>
                                      </p:tavLst>
                                    </p:anim>
                                    <p:anim calcmode="lin" valueType="num">
                                      <p:cBhvr additive="base">
                                        <p:cTn id="122" dur="500" fill="hold"/>
                                        <p:tgtEl>
                                          <p:spTgt spid="42"/>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additive="base">
                                        <p:cTn id="125" dur="500" fill="hold"/>
                                        <p:tgtEl>
                                          <p:spTgt spid="79"/>
                                        </p:tgtEl>
                                        <p:attrNameLst>
                                          <p:attrName>ppt_x</p:attrName>
                                        </p:attrNameLst>
                                      </p:cBhvr>
                                      <p:tavLst>
                                        <p:tav tm="0">
                                          <p:val>
                                            <p:strVal val="#ppt_x"/>
                                          </p:val>
                                        </p:tav>
                                        <p:tav tm="100000">
                                          <p:val>
                                            <p:strVal val="#ppt_x"/>
                                          </p:val>
                                        </p:tav>
                                      </p:tavLst>
                                    </p:anim>
                                    <p:anim calcmode="lin" valueType="num">
                                      <p:cBhvr additive="base">
                                        <p:cTn id="126" dur="500" fill="hold"/>
                                        <p:tgtEl>
                                          <p:spTgt spid="79"/>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80"/>
                                        </p:tgtEl>
                                        <p:attrNameLst>
                                          <p:attrName>style.visibility</p:attrName>
                                        </p:attrNameLst>
                                      </p:cBhvr>
                                      <p:to>
                                        <p:strVal val="visible"/>
                                      </p:to>
                                    </p:set>
                                    <p:anim calcmode="lin" valueType="num">
                                      <p:cBhvr additive="base">
                                        <p:cTn id="129" dur="500" fill="hold"/>
                                        <p:tgtEl>
                                          <p:spTgt spid="80"/>
                                        </p:tgtEl>
                                        <p:attrNameLst>
                                          <p:attrName>ppt_x</p:attrName>
                                        </p:attrNameLst>
                                      </p:cBhvr>
                                      <p:tavLst>
                                        <p:tav tm="0">
                                          <p:val>
                                            <p:strVal val="#ppt_x"/>
                                          </p:val>
                                        </p:tav>
                                        <p:tav tm="100000">
                                          <p:val>
                                            <p:strVal val="#ppt_x"/>
                                          </p:val>
                                        </p:tav>
                                      </p:tavLst>
                                    </p:anim>
                                    <p:anim calcmode="lin" valueType="num">
                                      <p:cBhvr additive="base">
                                        <p:cTn id="130" dur="500" fill="hold"/>
                                        <p:tgtEl>
                                          <p:spTgt spid="80"/>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 calcmode="lin" valueType="num">
                                      <p:cBhvr additive="base">
                                        <p:cTn id="133" dur="500" fill="hold"/>
                                        <p:tgtEl>
                                          <p:spTgt spid="72"/>
                                        </p:tgtEl>
                                        <p:attrNameLst>
                                          <p:attrName>ppt_x</p:attrName>
                                        </p:attrNameLst>
                                      </p:cBhvr>
                                      <p:tavLst>
                                        <p:tav tm="0">
                                          <p:val>
                                            <p:strVal val="#ppt_x"/>
                                          </p:val>
                                        </p:tav>
                                        <p:tav tm="100000">
                                          <p:val>
                                            <p:strVal val="#ppt_x"/>
                                          </p:val>
                                        </p:tav>
                                      </p:tavLst>
                                    </p:anim>
                                    <p:anim calcmode="lin" valueType="num">
                                      <p:cBhvr additive="base">
                                        <p:cTn id="134" dur="500" fill="hold"/>
                                        <p:tgtEl>
                                          <p:spTgt spid="72"/>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additive="base">
                                        <p:cTn id="137" dur="500" fill="hold"/>
                                        <p:tgtEl>
                                          <p:spTgt spid="82"/>
                                        </p:tgtEl>
                                        <p:attrNameLst>
                                          <p:attrName>ppt_x</p:attrName>
                                        </p:attrNameLst>
                                      </p:cBhvr>
                                      <p:tavLst>
                                        <p:tav tm="0">
                                          <p:val>
                                            <p:strVal val="#ppt_x"/>
                                          </p:val>
                                        </p:tav>
                                        <p:tav tm="100000">
                                          <p:val>
                                            <p:strVal val="#ppt_x"/>
                                          </p:val>
                                        </p:tav>
                                      </p:tavLst>
                                    </p:anim>
                                    <p:anim calcmode="lin" valueType="num">
                                      <p:cBhvr additive="base">
                                        <p:cTn id="138" dur="500" fill="hold"/>
                                        <p:tgtEl>
                                          <p:spTgt spid="82"/>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 calcmode="lin" valueType="num">
                                      <p:cBhvr additive="base">
                                        <p:cTn id="141" dur="500" fill="hold"/>
                                        <p:tgtEl>
                                          <p:spTgt spid="83"/>
                                        </p:tgtEl>
                                        <p:attrNameLst>
                                          <p:attrName>ppt_x</p:attrName>
                                        </p:attrNameLst>
                                      </p:cBhvr>
                                      <p:tavLst>
                                        <p:tav tm="0">
                                          <p:val>
                                            <p:strVal val="#ppt_x"/>
                                          </p:val>
                                        </p:tav>
                                        <p:tav tm="100000">
                                          <p:val>
                                            <p:strVal val="#ppt_x"/>
                                          </p:val>
                                        </p:tav>
                                      </p:tavLst>
                                    </p:anim>
                                    <p:anim calcmode="lin" valueType="num">
                                      <p:cBhvr additive="base">
                                        <p:cTn id="142" dur="500" fill="hold"/>
                                        <p:tgtEl>
                                          <p:spTgt spid="8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anim calcmode="lin" valueType="num">
                                      <p:cBhvr additive="base">
                                        <p:cTn id="145" dur="500" fill="hold"/>
                                        <p:tgtEl>
                                          <p:spTgt spid="68"/>
                                        </p:tgtEl>
                                        <p:attrNameLst>
                                          <p:attrName>ppt_x</p:attrName>
                                        </p:attrNameLst>
                                      </p:cBhvr>
                                      <p:tavLst>
                                        <p:tav tm="0">
                                          <p:val>
                                            <p:strVal val="#ppt_x"/>
                                          </p:val>
                                        </p:tav>
                                        <p:tav tm="100000">
                                          <p:val>
                                            <p:strVal val="#ppt_x"/>
                                          </p:val>
                                        </p:tav>
                                      </p:tavLst>
                                    </p:anim>
                                    <p:anim calcmode="lin" valueType="num">
                                      <p:cBhvr additive="base">
                                        <p:cTn id="146" dur="500" fill="hold"/>
                                        <p:tgtEl>
                                          <p:spTgt spid="68"/>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67"/>
                                        </p:tgtEl>
                                        <p:attrNameLst>
                                          <p:attrName>style.visibility</p:attrName>
                                        </p:attrNameLst>
                                      </p:cBhvr>
                                      <p:to>
                                        <p:strVal val="visible"/>
                                      </p:to>
                                    </p:set>
                                    <p:anim calcmode="lin" valueType="num">
                                      <p:cBhvr additive="base">
                                        <p:cTn id="149" dur="500" fill="hold"/>
                                        <p:tgtEl>
                                          <p:spTgt spid="67"/>
                                        </p:tgtEl>
                                        <p:attrNameLst>
                                          <p:attrName>ppt_x</p:attrName>
                                        </p:attrNameLst>
                                      </p:cBhvr>
                                      <p:tavLst>
                                        <p:tav tm="0">
                                          <p:val>
                                            <p:strVal val="#ppt_x"/>
                                          </p:val>
                                        </p:tav>
                                        <p:tav tm="100000">
                                          <p:val>
                                            <p:strVal val="#ppt_x"/>
                                          </p:val>
                                        </p:tav>
                                      </p:tavLst>
                                    </p:anim>
                                    <p:anim calcmode="lin" valueType="num">
                                      <p:cBhvr additive="base">
                                        <p:cTn id="150" dur="500" fill="hold"/>
                                        <p:tgtEl>
                                          <p:spTgt spid="6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1"/>
                                        </p:tgtEl>
                                        <p:attrNameLst>
                                          <p:attrName>style.visibility</p:attrName>
                                        </p:attrNameLst>
                                      </p:cBhvr>
                                      <p:to>
                                        <p:strVal val="visible"/>
                                      </p:to>
                                    </p:set>
                                    <p:anim calcmode="lin" valueType="num">
                                      <p:cBhvr additive="base">
                                        <p:cTn id="153" dur="500" fill="hold"/>
                                        <p:tgtEl>
                                          <p:spTgt spid="11"/>
                                        </p:tgtEl>
                                        <p:attrNameLst>
                                          <p:attrName>ppt_x</p:attrName>
                                        </p:attrNameLst>
                                      </p:cBhvr>
                                      <p:tavLst>
                                        <p:tav tm="0">
                                          <p:val>
                                            <p:strVal val="#ppt_x"/>
                                          </p:val>
                                        </p:tav>
                                        <p:tav tm="100000">
                                          <p:val>
                                            <p:strVal val="#ppt_x"/>
                                          </p:val>
                                        </p:tav>
                                      </p:tavLst>
                                    </p:anim>
                                    <p:anim calcmode="lin" valueType="num">
                                      <p:cBhvr additive="base">
                                        <p:cTn id="154" dur="500" fill="hold"/>
                                        <p:tgtEl>
                                          <p:spTgt spid="11"/>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49"/>
                                        </p:tgtEl>
                                        <p:attrNameLst>
                                          <p:attrName>style.visibility</p:attrName>
                                        </p:attrNameLst>
                                      </p:cBhvr>
                                      <p:to>
                                        <p:strVal val="visible"/>
                                      </p:to>
                                    </p:set>
                                    <p:anim calcmode="lin" valueType="num">
                                      <p:cBhvr additive="base">
                                        <p:cTn id="157" dur="500" fill="hold"/>
                                        <p:tgtEl>
                                          <p:spTgt spid="49"/>
                                        </p:tgtEl>
                                        <p:attrNameLst>
                                          <p:attrName>ppt_x</p:attrName>
                                        </p:attrNameLst>
                                      </p:cBhvr>
                                      <p:tavLst>
                                        <p:tav tm="0">
                                          <p:val>
                                            <p:strVal val="#ppt_x"/>
                                          </p:val>
                                        </p:tav>
                                        <p:tav tm="100000">
                                          <p:val>
                                            <p:strVal val="#ppt_x"/>
                                          </p:val>
                                        </p:tav>
                                      </p:tavLst>
                                    </p:anim>
                                    <p:anim calcmode="lin" valueType="num">
                                      <p:cBhvr additive="base">
                                        <p:cTn id="158" dur="500" fill="hold"/>
                                        <p:tgtEl>
                                          <p:spTgt spid="4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2"/>
                                        </p:tgtEl>
                                        <p:attrNameLst>
                                          <p:attrName>style.visibility</p:attrName>
                                        </p:attrNameLst>
                                      </p:cBhvr>
                                      <p:to>
                                        <p:strVal val="visible"/>
                                      </p:to>
                                    </p:set>
                                    <p:anim calcmode="lin" valueType="num">
                                      <p:cBhvr additive="base">
                                        <p:cTn id="161" dur="500" fill="hold"/>
                                        <p:tgtEl>
                                          <p:spTgt spid="12"/>
                                        </p:tgtEl>
                                        <p:attrNameLst>
                                          <p:attrName>ppt_x</p:attrName>
                                        </p:attrNameLst>
                                      </p:cBhvr>
                                      <p:tavLst>
                                        <p:tav tm="0">
                                          <p:val>
                                            <p:strVal val="#ppt_x"/>
                                          </p:val>
                                        </p:tav>
                                        <p:tav tm="100000">
                                          <p:val>
                                            <p:strVal val="#ppt_x"/>
                                          </p:val>
                                        </p:tav>
                                      </p:tavLst>
                                    </p:anim>
                                    <p:anim calcmode="lin" valueType="num">
                                      <p:cBhvr additive="base">
                                        <p:cTn id="162" dur="500" fill="hold"/>
                                        <p:tgtEl>
                                          <p:spTgt spid="12"/>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additive="base">
                                        <p:cTn id="165" dur="500" fill="hold"/>
                                        <p:tgtEl>
                                          <p:spTgt spid="32"/>
                                        </p:tgtEl>
                                        <p:attrNameLst>
                                          <p:attrName>ppt_x</p:attrName>
                                        </p:attrNameLst>
                                      </p:cBhvr>
                                      <p:tavLst>
                                        <p:tav tm="0">
                                          <p:val>
                                            <p:strVal val="#ppt_x"/>
                                          </p:val>
                                        </p:tav>
                                        <p:tav tm="100000">
                                          <p:val>
                                            <p:strVal val="#ppt_x"/>
                                          </p:val>
                                        </p:tav>
                                      </p:tavLst>
                                    </p:anim>
                                    <p:anim calcmode="lin" valueType="num">
                                      <p:cBhvr additive="base">
                                        <p:cTn id="166" dur="500" fill="hold"/>
                                        <p:tgtEl>
                                          <p:spTgt spid="32"/>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75"/>
                                        </p:tgtEl>
                                        <p:attrNameLst>
                                          <p:attrName>style.visibility</p:attrName>
                                        </p:attrNameLst>
                                      </p:cBhvr>
                                      <p:to>
                                        <p:strVal val="visible"/>
                                      </p:to>
                                    </p:set>
                                    <p:anim calcmode="lin" valueType="num">
                                      <p:cBhvr additive="base">
                                        <p:cTn id="169" dur="500" fill="hold"/>
                                        <p:tgtEl>
                                          <p:spTgt spid="75"/>
                                        </p:tgtEl>
                                        <p:attrNameLst>
                                          <p:attrName>ppt_x</p:attrName>
                                        </p:attrNameLst>
                                      </p:cBhvr>
                                      <p:tavLst>
                                        <p:tav tm="0">
                                          <p:val>
                                            <p:strVal val="#ppt_x"/>
                                          </p:val>
                                        </p:tav>
                                        <p:tav tm="100000">
                                          <p:val>
                                            <p:strVal val="#ppt_x"/>
                                          </p:val>
                                        </p:tav>
                                      </p:tavLst>
                                    </p:anim>
                                    <p:anim calcmode="lin" valueType="num">
                                      <p:cBhvr additive="base">
                                        <p:cTn id="170" dur="500" fill="hold"/>
                                        <p:tgtEl>
                                          <p:spTgt spid="75"/>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77"/>
                                        </p:tgtEl>
                                        <p:attrNameLst>
                                          <p:attrName>style.visibility</p:attrName>
                                        </p:attrNameLst>
                                      </p:cBhvr>
                                      <p:to>
                                        <p:strVal val="visible"/>
                                      </p:to>
                                    </p:set>
                                    <p:anim calcmode="lin" valueType="num">
                                      <p:cBhvr additive="base">
                                        <p:cTn id="173" dur="500" fill="hold"/>
                                        <p:tgtEl>
                                          <p:spTgt spid="77"/>
                                        </p:tgtEl>
                                        <p:attrNameLst>
                                          <p:attrName>ppt_x</p:attrName>
                                        </p:attrNameLst>
                                      </p:cBhvr>
                                      <p:tavLst>
                                        <p:tav tm="0">
                                          <p:val>
                                            <p:strVal val="#ppt_x"/>
                                          </p:val>
                                        </p:tav>
                                        <p:tav tm="100000">
                                          <p:val>
                                            <p:strVal val="#ppt_x"/>
                                          </p:val>
                                        </p:tav>
                                      </p:tavLst>
                                    </p:anim>
                                    <p:anim calcmode="lin" valueType="num">
                                      <p:cBhvr additive="base">
                                        <p:cTn id="174" dur="500" fill="hold"/>
                                        <p:tgtEl>
                                          <p:spTgt spid="77"/>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84"/>
                                        </p:tgtEl>
                                        <p:attrNameLst>
                                          <p:attrName>style.visibility</p:attrName>
                                        </p:attrNameLst>
                                      </p:cBhvr>
                                      <p:to>
                                        <p:strVal val="visible"/>
                                      </p:to>
                                    </p:set>
                                    <p:anim calcmode="lin" valueType="num">
                                      <p:cBhvr additive="base">
                                        <p:cTn id="177" dur="500" fill="hold"/>
                                        <p:tgtEl>
                                          <p:spTgt spid="84"/>
                                        </p:tgtEl>
                                        <p:attrNameLst>
                                          <p:attrName>ppt_x</p:attrName>
                                        </p:attrNameLst>
                                      </p:cBhvr>
                                      <p:tavLst>
                                        <p:tav tm="0">
                                          <p:val>
                                            <p:strVal val="#ppt_x"/>
                                          </p:val>
                                        </p:tav>
                                        <p:tav tm="100000">
                                          <p:val>
                                            <p:strVal val="#ppt_x"/>
                                          </p:val>
                                        </p:tav>
                                      </p:tavLst>
                                    </p:anim>
                                    <p:anim calcmode="lin" valueType="num">
                                      <p:cBhvr additive="base">
                                        <p:cTn id="178" dur="500" fill="hold"/>
                                        <p:tgtEl>
                                          <p:spTgt spid="84"/>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85"/>
                                        </p:tgtEl>
                                        <p:attrNameLst>
                                          <p:attrName>style.visibility</p:attrName>
                                        </p:attrNameLst>
                                      </p:cBhvr>
                                      <p:to>
                                        <p:strVal val="visible"/>
                                      </p:to>
                                    </p:set>
                                    <p:anim calcmode="lin" valueType="num">
                                      <p:cBhvr additive="base">
                                        <p:cTn id="181" dur="500" fill="hold"/>
                                        <p:tgtEl>
                                          <p:spTgt spid="85"/>
                                        </p:tgtEl>
                                        <p:attrNameLst>
                                          <p:attrName>ppt_x</p:attrName>
                                        </p:attrNameLst>
                                      </p:cBhvr>
                                      <p:tavLst>
                                        <p:tav tm="0">
                                          <p:val>
                                            <p:strVal val="#ppt_x"/>
                                          </p:val>
                                        </p:tav>
                                        <p:tav tm="100000">
                                          <p:val>
                                            <p:strVal val="#ppt_x"/>
                                          </p:val>
                                        </p:tav>
                                      </p:tavLst>
                                    </p:anim>
                                    <p:anim calcmode="lin" valueType="num">
                                      <p:cBhvr additive="base">
                                        <p:cTn id="182" dur="500" fill="hold"/>
                                        <p:tgtEl>
                                          <p:spTgt spid="85"/>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 calcmode="lin" valueType="num">
                                      <p:cBhvr additive="base">
                                        <p:cTn id="185" dur="500" fill="hold"/>
                                        <p:tgtEl>
                                          <p:spTgt spid="88"/>
                                        </p:tgtEl>
                                        <p:attrNameLst>
                                          <p:attrName>ppt_x</p:attrName>
                                        </p:attrNameLst>
                                      </p:cBhvr>
                                      <p:tavLst>
                                        <p:tav tm="0">
                                          <p:val>
                                            <p:strVal val="#ppt_x"/>
                                          </p:val>
                                        </p:tav>
                                        <p:tav tm="100000">
                                          <p:val>
                                            <p:strVal val="#ppt_x"/>
                                          </p:val>
                                        </p:tav>
                                      </p:tavLst>
                                    </p:anim>
                                    <p:anim calcmode="lin" valueType="num">
                                      <p:cBhvr additive="base">
                                        <p:cTn id="186" dur="500" fill="hold"/>
                                        <p:tgtEl>
                                          <p:spTgt spid="88"/>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76"/>
                                        </p:tgtEl>
                                        <p:attrNameLst>
                                          <p:attrName>style.visibility</p:attrName>
                                        </p:attrNameLst>
                                      </p:cBhvr>
                                      <p:to>
                                        <p:strVal val="visible"/>
                                      </p:to>
                                    </p:set>
                                    <p:anim calcmode="lin" valueType="num">
                                      <p:cBhvr additive="base">
                                        <p:cTn id="189" dur="500" fill="hold"/>
                                        <p:tgtEl>
                                          <p:spTgt spid="76"/>
                                        </p:tgtEl>
                                        <p:attrNameLst>
                                          <p:attrName>ppt_x</p:attrName>
                                        </p:attrNameLst>
                                      </p:cBhvr>
                                      <p:tavLst>
                                        <p:tav tm="0">
                                          <p:val>
                                            <p:strVal val="#ppt_x"/>
                                          </p:val>
                                        </p:tav>
                                        <p:tav tm="100000">
                                          <p:val>
                                            <p:strVal val="#ppt_x"/>
                                          </p:val>
                                        </p:tav>
                                      </p:tavLst>
                                    </p:anim>
                                    <p:anim calcmode="lin" valueType="num">
                                      <p:cBhvr additive="base">
                                        <p:cTn id="190" dur="500" fill="hold"/>
                                        <p:tgtEl>
                                          <p:spTgt spid="76"/>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90"/>
                                        </p:tgtEl>
                                        <p:attrNameLst>
                                          <p:attrName>style.visibility</p:attrName>
                                        </p:attrNameLst>
                                      </p:cBhvr>
                                      <p:to>
                                        <p:strVal val="visible"/>
                                      </p:to>
                                    </p:set>
                                    <p:anim calcmode="lin" valueType="num">
                                      <p:cBhvr additive="base">
                                        <p:cTn id="193" dur="500" fill="hold"/>
                                        <p:tgtEl>
                                          <p:spTgt spid="90"/>
                                        </p:tgtEl>
                                        <p:attrNameLst>
                                          <p:attrName>ppt_x</p:attrName>
                                        </p:attrNameLst>
                                      </p:cBhvr>
                                      <p:tavLst>
                                        <p:tav tm="0">
                                          <p:val>
                                            <p:strVal val="#ppt_x"/>
                                          </p:val>
                                        </p:tav>
                                        <p:tav tm="100000">
                                          <p:val>
                                            <p:strVal val="#ppt_x"/>
                                          </p:val>
                                        </p:tav>
                                      </p:tavLst>
                                    </p:anim>
                                    <p:anim calcmode="lin" valueType="num">
                                      <p:cBhvr additive="base">
                                        <p:cTn id="194" dur="500" fill="hold"/>
                                        <p:tgtEl>
                                          <p:spTgt spid="90"/>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9"/>
                                        </p:tgtEl>
                                        <p:attrNameLst>
                                          <p:attrName>style.visibility</p:attrName>
                                        </p:attrNameLst>
                                      </p:cBhvr>
                                      <p:to>
                                        <p:strVal val="visible"/>
                                      </p:to>
                                    </p:set>
                                    <p:anim calcmode="lin" valueType="num">
                                      <p:cBhvr additive="base">
                                        <p:cTn id="197" dur="500" fill="hold"/>
                                        <p:tgtEl>
                                          <p:spTgt spid="59"/>
                                        </p:tgtEl>
                                        <p:attrNameLst>
                                          <p:attrName>ppt_x</p:attrName>
                                        </p:attrNameLst>
                                      </p:cBhvr>
                                      <p:tavLst>
                                        <p:tav tm="0">
                                          <p:val>
                                            <p:strVal val="#ppt_x"/>
                                          </p:val>
                                        </p:tav>
                                        <p:tav tm="100000">
                                          <p:val>
                                            <p:strVal val="#ppt_x"/>
                                          </p:val>
                                        </p:tav>
                                      </p:tavLst>
                                    </p:anim>
                                    <p:anim calcmode="lin" valueType="num">
                                      <p:cBhvr additive="base">
                                        <p:cTn id="198" dur="500" fill="hold"/>
                                        <p:tgtEl>
                                          <p:spTgt spid="59"/>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56"/>
                                        </p:tgtEl>
                                        <p:attrNameLst>
                                          <p:attrName>style.visibility</p:attrName>
                                        </p:attrNameLst>
                                      </p:cBhvr>
                                      <p:to>
                                        <p:strVal val="visible"/>
                                      </p:to>
                                    </p:set>
                                    <p:anim calcmode="lin" valueType="num">
                                      <p:cBhvr additive="base">
                                        <p:cTn id="201" dur="500" fill="hold"/>
                                        <p:tgtEl>
                                          <p:spTgt spid="56"/>
                                        </p:tgtEl>
                                        <p:attrNameLst>
                                          <p:attrName>ppt_x</p:attrName>
                                        </p:attrNameLst>
                                      </p:cBhvr>
                                      <p:tavLst>
                                        <p:tav tm="0">
                                          <p:val>
                                            <p:strVal val="#ppt_x"/>
                                          </p:val>
                                        </p:tav>
                                        <p:tav tm="100000">
                                          <p:val>
                                            <p:strVal val="#ppt_x"/>
                                          </p:val>
                                        </p:tav>
                                      </p:tavLst>
                                    </p:anim>
                                    <p:anim calcmode="lin" valueType="num">
                                      <p:cBhvr additive="base">
                                        <p:cTn id="20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89"/>
                                        </p:tgtEl>
                                        <p:attrNameLst>
                                          <p:attrName>style.visibility</p:attrName>
                                        </p:attrNameLst>
                                      </p:cBhvr>
                                      <p:to>
                                        <p:strVal val="visible"/>
                                      </p:to>
                                    </p:set>
                                    <p:anim calcmode="lin" valueType="num">
                                      <p:cBhvr additive="base">
                                        <p:cTn id="207" dur="500" fill="hold"/>
                                        <p:tgtEl>
                                          <p:spTgt spid="89"/>
                                        </p:tgtEl>
                                        <p:attrNameLst>
                                          <p:attrName>ppt_x</p:attrName>
                                        </p:attrNameLst>
                                      </p:cBhvr>
                                      <p:tavLst>
                                        <p:tav tm="0">
                                          <p:val>
                                            <p:strVal val="#ppt_x"/>
                                          </p:val>
                                        </p:tav>
                                        <p:tav tm="100000">
                                          <p:val>
                                            <p:strVal val="#ppt_x"/>
                                          </p:val>
                                        </p:tav>
                                      </p:tavLst>
                                    </p:anim>
                                    <p:anim calcmode="lin" valueType="num">
                                      <p:cBhvr additive="base">
                                        <p:cTn id="208" dur="500" fill="hold"/>
                                        <p:tgtEl>
                                          <p:spTgt spid="89"/>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92"/>
                                        </p:tgtEl>
                                        <p:attrNameLst>
                                          <p:attrName>style.visibility</p:attrName>
                                        </p:attrNameLst>
                                      </p:cBhvr>
                                      <p:to>
                                        <p:strVal val="visible"/>
                                      </p:to>
                                    </p:set>
                                    <p:anim calcmode="lin" valueType="num">
                                      <p:cBhvr additive="base">
                                        <p:cTn id="211" dur="500" fill="hold"/>
                                        <p:tgtEl>
                                          <p:spTgt spid="92"/>
                                        </p:tgtEl>
                                        <p:attrNameLst>
                                          <p:attrName>ppt_x</p:attrName>
                                        </p:attrNameLst>
                                      </p:cBhvr>
                                      <p:tavLst>
                                        <p:tav tm="0">
                                          <p:val>
                                            <p:strVal val="#ppt_x"/>
                                          </p:val>
                                        </p:tav>
                                        <p:tav tm="100000">
                                          <p:val>
                                            <p:strVal val="#ppt_x"/>
                                          </p:val>
                                        </p:tav>
                                      </p:tavLst>
                                    </p:anim>
                                    <p:anim calcmode="lin" valueType="num">
                                      <p:cBhvr additive="base">
                                        <p:cTn id="212" dur="500" fill="hold"/>
                                        <p:tgtEl>
                                          <p:spTgt spid="9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93"/>
                                        </p:tgtEl>
                                        <p:attrNameLst>
                                          <p:attrName>style.visibility</p:attrName>
                                        </p:attrNameLst>
                                      </p:cBhvr>
                                      <p:to>
                                        <p:strVal val="visible"/>
                                      </p:to>
                                    </p:set>
                                    <p:anim calcmode="lin" valueType="num">
                                      <p:cBhvr additive="base">
                                        <p:cTn id="215" dur="500" fill="hold"/>
                                        <p:tgtEl>
                                          <p:spTgt spid="93"/>
                                        </p:tgtEl>
                                        <p:attrNameLst>
                                          <p:attrName>ppt_x</p:attrName>
                                        </p:attrNameLst>
                                      </p:cBhvr>
                                      <p:tavLst>
                                        <p:tav tm="0">
                                          <p:val>
                                            <p:strVal val="#ppt_x"/>
                                          </p:val>
                                        </p:tav>
                                        <p:tav tm="100000">
                                          <p:val>
                                            <p:strVal val="#ppt_x"/>
                                          </p:val>
                                        </p:tav>
                                      </p:tavLst>
                                    </p:anim>
                                    <p:anim calcmode="lin" valueType="num">
                                      <p:cBhvr additive="base">
                                        <p:cTn id="216"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4" fill="hold" nodeType="clickEffect">
                                  <p:stCondLst>
                                    <p:cond delay="0"/>
                                  </p:stCondLst>
                                  <p:childTnLst>
                                    <p:set>
                                      <p:cBhvr>
                                        <p:cTn id="220" dur="1" fill="hold">
                                          <p:stCondLst>
                                            <p:cond delay="0"/>
                                          </p:stCondLst>
                                        </p:cTn>
                                        <p:tgtEl>
                                          <p:spTgt spid="81"/>
                                        </p:tgtEl>
                                        <p:attrNameLst>
                                          <p:attrName>style.visibility</p:attrName>
                                        </p:attrNameLst>
                                      </p:cBhvr>
                                      <p:to>
                                        <p:strVal val="visible"/>
                                      </p:to>
                                    </p:set>
                                    <p:anim calcmode="lin" valueType="num">
                                      <p:cBhvr additive="base">
                                        <p:cTn id="221" dur="500" fill="hold"/>
                                        <p:tgtEl>
                                          <p:spTgt spid="81"/>
                                        </p:tgtEl>
                                        <p:attrNameLst>
                                          <p:attrName>ppt_x</p:attrName>
                                        </p:attrNameLst>
                                      </p:cBhvr>
                                      <p:tavLst>
                                        <p:tav tm="0">
                                          <p:val>
                                            <p:strVal val="#ppt_x"/>
                                          </p:val>
                                        </p:tav>
                                        <p:tav tm="100000">
                                          <p:val>
                                            <p:strVal val="#ppt_x"/>
                                          </p:val>
                                        </p:tav>
                                      </p:tavLst>
                                    </p:anim>
                                    <p:anim calcmode="lin" valueType="num">
                                      <p:cBhvr additive="base">
                                        <p:cTn id="222" dur="500" fill="hold"/>
                                        <p:tgtEl>
                                          <p:spTgt spid="81"/>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87"/>
                                        </p:tgtEl>
                                        <p:attrNameLst>
                                          <p:attrName>style.visibility</p:attrName>
                                        </p:attrNameLst>
                                      </p:cBhvr>
                                      <p:to>
                                        <p:strVal val="visible"/>
                                      </p:to>
                                    </p:set>
                                    <p:anim calcmode="lin" valueType="num">
                                      <p:cBhvr additive="base">
                                        <p:cTn id="225" dur="500" fill="hold"/>
                                        <p:tgtEl>
                                          <p:spTgt spid="87"/>
                                        </p:tgtEl>
                                        <p:attrNameLst>
                                          <p:attrName>ppt_x</p:attrName>
                                        </p:attrNameLst>
                                      </p:cBhvr>
                                      <p:tavLst>
                                        <p:tav tm="0">
                                          <p:val>
                                            <p:strVal val="#ppt_x"/>
                                          </p:val>
                                        </p:tav>
                                        <p:tav tm="100000">
                                          <p:val>
                                            <p:strVal val="#ppt_x"/>
                                          </p:val>
                                        </p:tav>
                                      </p:tavLst>
                                    </p:anim>
                                    <p:anim calcmode="lin" valueType="num">
                                      <p:cBhvr additive="base">
                                        <p:cTn id="22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3" grpId="0" animBg="1"/>
      <p:bldP spid="86" grpId="0" animBg="1"/>
      <p:bldP spid="54" grpId="0" animBg="1"/>
      <p:bldP spid="53" grpId="0" animBg="1"/>
      <p:bldP spid="7" grpId="0" animBg="1"/>
      <p:bldP spid="5" grpId="0" animBg="1"/>
      <p:bldP spid="9" grpId="0" animBg="1"/>
      <p:bldP spid="3" grpId="0" animBg="1"/>
      <p:bldP spid="13" grpId="0"/>
      <p:bldP spid="14" grpId="0" animBg="1"/>
      <p:bldP spid="16" grpId="0"/>
      <p:bldP spid="87" grpId="0"/>
      <p:bldP spid="89" grpId="0" animBg="1"/>
      <p:bldP spid="92" grpId="0" animBg="1"/>
      <p:bldP spid="93" grpId="0"/>
      <p:bldP spid="4" grpId="0"/>
      <p:bldP spid="8" grpId="0" animBg="1"/>
      <p:bldP spid="65" grpId="0" animBg="1"/>
      <p:bldP spid="66" grpId="0" animBg="1"/>
      <p:bldP spid="69" grpId="0" animBg="1"/>
      <p:bldP spid="70" grpId="0" animBg="1"/>
      <p:bldP spid="71" grpId="0" animBg="1"/>
      <p:bldP spid="73" grpId="0" animBg="1"/>
      <p:bldP spid="74" grpId="0" animBg="1"/>
      <p:bldP spid="42" grpId="0" animBg="1"/>
      <p:bldP spid="79" grpId="0" animBg="1"/>
      <p:bldP spid="80" grpId="0" animBg="1"/>
      <p:bldP spid="72" grpId="0" animBg="1"/>
      <p:bldP spid="82" grpId="0" animBg="1"/>
      <p:bldP spid="83" grpId="0" animBg="1"/>
      <p:bldP spid="68" grpId="0" animBg="1"/>
      <p:bldP spid="67" grpId="0" animBg="1"/>
      <p:bldP spid="11" grpId="0" animBg="1"/>
      <p:bldP spid="49" grpId="0" animBg="1"/>
      <p:bldP spid="12" grpId="0" animBg="1"/>
      <p:bldP spid="32" grpId="0"/>
      <p:bldP spid="75" grpId="0"/>
      <p:bldP spid="77" grpId="0"/>
      <p:bldP spid="84" grpId="0"/>
      <p:bldP spid="85" grpId="0"/>
      <p:bldP spid="88" grpId="0"/>
      <p:bldP spid="76" grpId="0" animBg="1"/>
      <p:bldP spid="90" grpId="0"/>
      <p:bldP spid="59" grpId="0"/>
      <p:bldP spid="21" grpId="0" animBg="1"/>
      <p:bldP spid="91" grpId="0" animBg="1"/>
      <p:bldP spid="94"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p:cNvSpPr/>
          <p:nvPr/>
        </p:nvSpPr>
        <p:spPr>
          <a:xfrm rot="10800000">
            <a:off x="1582471" y="1027401"/>
            <a:ext cx="5519748" cy="3175958"/>
          </a:xfrm>
          <a:prstGeom prst="triangle">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a:off x="1230961" y="5364079"/>
            <a:ext cx="7080449"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25" name="直線コネクタ 24"/>
          <p:cNvCxnSpPr>
            <a:stCxn id="14" idx="3"/>
          </p:cNvCxnSpPr>
          <p:nvPr/>
        </p:nvCxnSpPr>
        <p:spPr>
          <a:xfrm>
            <a:off x="1100094" y="2735189"/>
            <a:ext cx="7258194" cy="5727"/>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cxnSp>
        <p:nvCxnSpPr>
          <p:cNvPr id="12" name="直線コネクタ 11"/>
          <p:cNvCxnSpPr>
            <a:stCxn id="9" idx="3"/>
          </p:cNvCxnSpPr>
          <p:nvPr/>
        </p:nvCxnSpPr>
        <p:spPr>
          <a:xfrm flipV="1">
            <a:off x="1068238" y="1196752"/>
            <a:ext cx="7127827" cy="123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69604" y="262520"/>
            <a:ext cx="7874901"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①　ハイブリット型授業のデザインと教えないで学べる学修環境の整備</a:t>
            </a:r>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194508" y="647449"/>
            <a:ext cx="839135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76150" y="1039866"/>
            <a:ext cx="792088" cy="338554"/>
          </a:xfrm>
          <a:prstGeom prst="rect">
            <a:avLst/>
          </a:prstGeom>
          <a:solidFill>
            <a:schemeClr val="accent5">
              <a:lumMod val="50000"/>
            </a:schemeClr>
          </a:solidFill>
        </p:spPr>
        <p:txBody>
          <a:bodyPr wrap="square" rtlCol="0">
            <a:spAutoFit/>
          </a:bodyPr>
          <a:lstStyle/>
          <a:p>
            <a:pPr algn="ctr"/>
            <a:r>
              <a:rPr lang="ja-JP" altLang="en-US" sz="800" dirty="0">
                <a:solidFill>
                  <a:schemeClr val="bg1"/>
                </a:solidFill>
              </a:rPr>
              <a:t>ハイブリット型授業</a:t>
            </a:r>
            <a:r>
              <a:rPr lang="en-US" altLang="ja-JP" sz="800" dirty="0">
                <a:solidFill>
                  <a:schemeClr val="bg1"/>
                </a:solidFill>
              </a:rPr>
              <a:t>Ⅰ</a:t>
            </a:r>
            <a:r>
              <a:rPr lang="ja-JP" altLang="en-US" sz="800" dirty="0">
                <a:solidFill>
                  <a:schemeClr val="bg1"/>
                </a:solidFill>
              </a:rPr>
              <a:t>型</a:t>
            </a:r>
            <a:endParaRPr kumimoji="1" lang="ja-JP" altLang="en-US" sz="800" dirty="0">
              <a:solidFill>
                <a:schemeClr val="bg1"/>
              </a:solidFill>
            </a:endParaRPr>
          </a:p>
        </p:txBody>
      </p:sp>
      <p:sp>
        <p:nvSpPr>
          <p:cNvPr id="10" name="テキスト ボックス 9"/>
          <p:cNvSpPr txBox="1"/>
          <p:nvPr/>
        </p:nvSpPr>
        <p:spPr>
          <a:xfrm>
            <a:off x="1691680" y="1072212"/>
            <a:ext cx="720080" cy="215444"/>
          </a:xfrm>
          <a:prstGeom prst="rect">
            <a:avLst/>
          </a:prstGeom>
          <a:solidFill>
            <a:schemeClr val="accent3"/>
          </a:solidFill>
        </p:spPr>
        <p:txBody>
          <a:bodyPr wrap="square" rtlCol="0">
            <a:spAutoFit/>
          </a:bodyPr>
          <a:lstStyle/>
          <a:p>
            <a:pPr algn="ctr"/>
            <a:r>
              <a:rPr kumimoji="1" lang="ja-JP" altLang="en-US" sz="800" dirty="0">
                <a:solidFill>
                  <a:schemeClr val="bg1"/>
                </a:solidFill>
              </a:rPr>
              <a:t>対面授業</a:t>
            </a:r>
          </a:p>
        </p:txBody>
      </p:sp>
      <p:sp>
        <p:nvSpPr>
          <p:cNvPr id="11" name="テキスト ボックス 10"/>
          <p:cNvSpPr txBox="1"/>
          <p:nvPr/>
        </p:nvSpPr>
        <p:spPr>
          <a:xfrm>
            <a:off x="7508000" y="1096949"/>
            <a:ext cx="720080" cy="215444"/>
          </a:xfrm>
          <a:prstGeom prst="rect">
            <a:avLst/>
          </a:prstGeom>
          <a:solidFill>
            <a:schemeClr val="accent3"/>
          </a:solidFill>
        </p:spPr>
        <p:txBody>
          <a:bodyPr wrap="square" rtlCol="0">
            <a:spAutoFit/>
          </a:bodyPr>
          <a:lstStyle/>
          <a:p>
            <a:pPr algn="ctr"/>
            <a:r>
              <a:rPr kumimoji="1" lang="ja-JP" altLang="en-US" sz="800" dirty="0">
                <a:solidFill>
                  <a:schemeClr val="bg1"/>
                </a:solidFill>
              </a:rPr>
              <a:t>繰り返し</a:t>
            </a:r>
          </a:p>
        </p:txBody>
      </p:sp>
      <p:sp>
        <p:nvSpPr>
          <p:cNvPr id="14" name="テキスト ボックス 13"/>
          <p:cNvSpPr txBox="1"/>
          <p:nvPr/>
        </p:nvSpPr>
        <p:spPr>
          <a:xfrm>
            <a:off x="308006" y="2565912"/>
            <a:ext cx="792088" cy="338554"/>
          </a:xfrm>
          <a:prstGeom prst="rect">
            <a:avLst/>
          </a:prstGeom>
          <a:solidFill>
            <a:schemeClr val="accent5">
              <a:lumMod val="50000"/>
            </a:schemeClr>
          </a:solidFill>
        </p:spPr>
        <p:txBody>
          <a:bodyPr wrap="square" rtlCol="0">
            <a:spAutoFit/>
          </a:bodyPr>
          <a:lstStyle/>
          <a:p>
            <a:pPr algn="ctr"/>
            <a:r>
              <a:rPr kumimoji="1" lang="ja-JP" altLang="en-US" sz="800" dirty="0">
                <a:solidFill>
                  <a:schemeClr val="bg1"/>
                </a:solidFill>
              </a:rPr>
              <a:t>ハイブリット型授業</a:t>
            </a:r>
            <a:r>
              <a:rPr kumimoji="1" lang="en-US" altLang="ja-JP" sz="800" dirty="0">
                <a:solidFill>
                  <a:schemeClr val="bg1"/>
                </a:solidFill>
              </a:rPr>
              <a:t>Ⅱ</a:t>
            </a:r>
            <a:r>
              <a:rPr kumimoji="1" lang="ja-JP" altLang="en-US" sz="800" dirty="0">
                <a:solidFill>
                  <a:schemeClr val="bg1"/>
                </a:solidFill>
              </a:rPr>
              <a:t>型</a:t>
            </a:r>
          </a:p>
        </p:txBody>
      </p:sp>
      <p:grpSp>
        <p:nvGrpSpPr>
          <p:cNvPr id="15" name="グループ化 14"/>
          <p:cNvGrpSpPr/>
          <p:nvPr/>
        </p:nvGrpSpPr>
        <p:grpSpPr>
          <a:xfrm>
            <a:off x="1526637" y="2576525"/>
            <a:ext cx="1047346" cy="348909"/>
            <a:chOff x="751602" y="203547"/>
            <a:chExt cx="935484" cy="374193"/>
          </a:xfrm>
          <a:solidFill>
            <a:schemeClr val="accent3"/>
          </a:solidFill>
        </p:grpSpPr>
        <p:sp>
          <p:nvSpPr>
            <p:cNvPr id="16" name="山形 15"/>
            <p:cNvSpPr/>
            <p:nvPr/>
          </p:nvSpPr>
          <p:spPr>
            <a:xfrm>
              <a:off x="751602" y="203547"/>
              <a:ext cx="935484" cy="374193"/>
            </a:xfrm>
            <a:prstGeom prst="chevron">
              <a:avLst/>
            </a:prstGeom>
            <a:grpFill/>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17" name="山形 4"/>
            <p:cNvSpPr txBox="1"/>
            <p:nvPr/>
          </p:nvSpPr>
          <p:spPr>
            <a:xfrm>
              <a:off x="938699" y="270383"/>
              <a:ext cx="561291" cy="2242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700" b="1" kern="1200" dirty="0"/>
                <a:t>対面授業</a:t>
              </a:r>
            </a:p>
          </p:txBody>
        </p:sp>
      </p:grpSp>
      <p:grpSp>
        <p:nvGrpSpPr>
          <p:cNvPr id="18" name="グループ化 17"/>
          <p:cNvGrpSpPr/>
          <p:nvPr/>
        </p:nvGrpSpPr>
        <p:grpSpPr>
          <a:xfrm>
            <a:off x="2783452" y="2571639"/>
            <a:ext cx="3973550" cy="374193"/>
            <a:chOff x="2996766" y="203547"/>
            <a:chExt cx="935484" cy="374193"/>
          </a:xfrm>
          <a:solidFill>
            <a:schemeClr val="accent4">
              <a:lumMod val="60000"/>
              <a:lumOff val="40000"/>
            </a:schemeClr>
          </a:solidFill>
        </p:grpSpPr>
        <p:sp>
          <p:nvSpPr>
            <p:cNvPr id="19" name="山形 18"/>
            <p:cNvSpPr/>
            <p:nvPr/>
          </p:nvSpPr>
          <p:spPr>
            <a:xfrm>
              <a:off x="2996766" y="203547"/>
              <a:ext cx="935484" cy="374193"/>
            </a:xfrm>
            <a:prstGeom prst="chevron">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0" name="山形 4"/>
            <p:cNvSpPr txBox="1"/>
            <p:nvPr/>
          </p:nvSpPr>
          <p:spPr>
            <a:xfrm>
              <a:off x="3177299" y="252833"/>
              <a:ext cx="561291" cy="294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800" b="1" kern="1200" dirty="0">
                  <a:latin typeface="+mj-ea"/>
                  <a:ea typeface="+mj-ea"/>
                </a:rPr>
                <a:t>e-Learning</a:t>
              </a:r>
              <a:r>
                <a:rPr kumimoji="1" lang="en-US" altLang="ja-JP" sz="600" b="1" kern="1200" dirty="0">
                  <a:latin typeface="+mj-ea"/>
                  <a:ea typeface="+mj-ea"/>
                </a:rPr>
                <a:t> </a:t>
              </a:r>
            </a:p>
          </p:txBody>
        </p:sp>
      </p:grpSp>
      <p:sp>
        <p:nvSpPr>
          <p:cNvPr id="21" name="テキスト ボックス 20"/>
          <p:cNvSpPr txBox="1"/>
          <p:nvPr/>
        </p:nvSpPr>
        <p:spPr>
          <a:xfrm>
            <a:off x="262550" y="5252492"/>
            <a:ext cx="962853" cy="215444"/>
          </a:xfrm>
          <a:prstGeom prst="rect">
            <a:avLst/>
          </a:prstGeom>
          <a:solidFill>
            <a:srgbClr val="FF0000"/>
          </a:solidFill>
        </p:spPr>
        <p:txBody>
          <a:bodyPr wrap="square" rtlCol="0">
            <a:spAutoFit/>
          </a:bodyPr>
          <a:lstStyle/>
          <a:p>
            <a:pPr algn="ctr"/>
            <a:r>
              <a:rPr kumimoji="1" lang="ja-JP" altLang="en-US" sz="800" dirty="0">
                <a:solidFill>
                  <a:schemeClr val="bg1"/>
                </a:solidFill>
              </a:rPr>
              <a:t>教育リソース</a:t>
            </a:r>
          </a:p>
        </p:txBody>
      </p:sp>
      <p:sp>
        <p:nvSpPr>
          <p:cNvPr id="27" name="テキスト ボックス 26"/>
          <p:cNvSpPr txBox="1"/>
          <p:nvPr/>
        </p:nvSpPr>
        <p:spPr>
          <a:xfrm>
            <a:off x="1456809" y="5252895"/>
            <a:ext cx="1298875" cy="215444"/>
          </a:xfrm>
          <a:prstGeom prst="rect">
            <a:avLst/>
          </a:prstGeom>
          <a:solidFill>
            <a:schemeClr val="accent6">
              <a:lumMod val="75000"/>
            </a:schemeClr>
          </a:solidFill>
        </p:spPr>
        <p:txBody>
          <a:bodyPr wrap="square" rtlCol="0">
            <a:spAutoFit/>
          </a:bodyPr>
          <a:lstStyle/>
          <a:p>
            <a:pPr algn="ctr"/>
            <a:r>
              <a:rPr kumimoji="1" lang="ja-JP" altLang="en-US" sz="800" dirty="0">
                <a:solidFill>
                  <a:schemeClr val="bg1"/>
                </a:solidFill>
              </a:rPr>
              <a:t>テキスト</a:t>
            </a:r>
          </a:p>
        </p:txBody>
      </p:sp>
      <p:sp>
        <p:nvSpPr>
          <p:cNvPr id="32" name="テキスト ボックス 31"/>
          <p:cNvSpPr txBox="1"/>
          <p:nvPr/>
        </p:nvSpPr>
        <p:spPr>
          <a:xfrm>
            <a:off x="2858188" y="5252492"/>
            <a:ext cx="3728244" cy="215444"/>
          </a:xfrm>
          <a:prstGeom prst="rect">
            <a:avLst/>
          </a:prstGeom>
          <a:solidFill>
            <a:schemeClr val="bg2">
              <a:lumMod val="25000"/>
            </a:schemeClr>
          </a:solidFill>
        </p:spPr>
        <p:txBody>
          <a:bodyPr wrap="square" rtlCol="0">
            <a:spAutoFit/>
          </a:bodyPr>
          <a:lstStyle/>
          <a:p>
            <a:pPr algn="ctr"/>
            <a:r>
              <a:rPr kumimoji="1" lang="ja-JP" altLang="en-US" sz="800" dirty="0">
                <a:solidFill>
                  <a:schemeClr val="bg1"/>
                </a:solidFill>
              </a:rPr>
              <a:t>デジタル</a:t>
            </a:r>
            <a:r>
              <a:rPr lang="ja-JP" altLang="en-US" sz="800" dirty="0">
                <a:solidFill>
                  <a:schemeClr val="bg1"/>
                </a:solidFill>
              </a:rPr>
              <a:t>アーカイブ</a:t>
            </a:r>
            <a:endParaRPr kumimoji="1" lang="ja-JP" altLang="en-US" sz="800" dirty="0">
              <a:solidFill>
                <a:schemeClr val="bg1"/>
              </a:solidFill>
            </a:endParaRPr>
          </a:p>
        </p:txBody>
      </p:sp>
      <p:sp>
        <p:nvSpPr>
          <p:cNvPr id="40" name="テキスト ボックス 39"/>
          <p:cNvSpPr txBox="1"/>
          <p:nvPr/>
        </p:nvSpPr>
        <p:spPr>
          <a:xfrm>
            <a:off x="2817676" y="1086609"/>
            <a:ext cx="720080" cy="215444"/>
          </a:xfrm>
          <a:prstGeom prst="rect">
            <a:avLst/>
          </a:prstGeom>
          <a:solidFill>
            <a:schemeClr val="accent4">
              <a:lumMod val="60000"/>
              <a:lumOff val="40000"/>
            </a:schemeClr>
          </a:solidFill>
        </p:spPr>
        <p:txBody>
          <a:bodyPr wrap="square" rtlCol="0">
            <a:spAutoFit/>
          </a:bodyPr>
          <a:lstStyle/>
          <a:p>
            <a:pPr algn="ctr"/>
            <a:r>
              <a:rPr kumimoji="1" lang="en-US" altLang="ja-JP" sz="800" dirty="0">
                <a:solidFill>
                  <a:schemeClr val="bg1"/>
                </a:solidFill>
              </a:rPr>
              <a:t>e-Learning</a:t>
            </a:r>
            <a:endParaRPr kumimoji="1" lang="ja-JP" altLang="en-US" sz="800" dirty="0">
              <a:solidFill>
                <a:schemeClr val="bg1"/>
              </a:solidFill>
            </a:endParaRPr>
          </a:p>
        </p:txBody>
      </p:sp>
      <p:sp>
        <p:nvSpPr>
          <p:cNvPr id="60" name="テキスト ボックス 59"/>
          <p:cNvSpPr txBox="1"/>
          <p:nvPr/>
        </p:nvSpPr>
        <p:spPr>
          <a:xfrm>
            <a:off x="472189" y="1454035"/>
            <a:ext cx="606435" cy="215444"/>
          </a:xfrm>
          <a:prstGeom prst="rect">
            <a:avLst/>
          </a:prstGeom>
          <a:noFill/>
        </p:spPr>
        <p:txBody>
          <a:bodyPr wrap="square" rtlCol="0">
            <a:spAutoFit/>
          </a:bodyPr>
          <a:lstStyle/>
          <a:p>
            <a:pPr algn="ctr"/>
            <a:r>
              <a:rPr kumimoji="1" lang="ja-JP" altLang="en-US" sz="800" dirty="0"/>
              <a:t>反転授業</a:t>
            </a:r>
          </a:p>
        </p:txBody>
      </p:sp>
      <p:grpSp>
        <p:nvGrpSpPr>
          <p:cNvPr id="49" name="グループ化 48"/>
          <p:cNvGrpSpPr/>
          <p:nvPr/>
        </p:nvGrpSpPr>
        <p:grpSpPr>
          <a:xfrm>
            <a:off x="6966471" y="2565912"/>
            <a:ext cx="1202411" cy="374193"/>
            <a:chOff x="751602" y="203547"/>
            <a:chExt cx="935484" cy="374193"/>
          </a:xfrm>
        </p:grpSpPr>
        <p:sp>
          <p:nvSpPr>
            <p:cNvPr id="50" name="山形 49"/>
            <p:cNvSpPr/>
            <p:nvPr/>
          </p:nvSpPr>
          <p:spPr>
            <a:xfrm>
              <a:off x="751602" y="203547"/>
              <a:ext cx="935484" cy="374193"/>
            </a:xfrm>
            <a:prstGeom prst="chevron">
              <a:avLst/>
            </a:prstGeom>
            <a:solidFill>
              <a:schemeClr val="accent3"/>
            </a:solidFill>
          </p:spPr>
          <p:style>
            <a:lnRef idx="2">
              <a:schemeClr val="lt1">
                <a:hueOff val="0"/>
                <a:satOff val="0"/>
                <a:lumOff val="0"/>
                <a:alphaOff val="0"/>
              </a:schemeClr>
            </a:lnRef>
            <a:fillRef idx="1">
              <a:schemeClr val="accent3">
                <a:hueOff val="1406283"/>
                <a:satOff val="-2110"/>
                <a:lumOff val="-343"/>
                <a:alphaOff val="0"/>
              </a:schemeClr>
            </a:fillRef>
            <a:effectRef idx="0">
              <a:schemeClr val="accent3">
                <a:hueOff val="1406283"/>
                <a:satOff val="-2110"/>
                <a:lumOff val="-343"/>
                <a:alphaOff val="0"/>
              </a:schemeClr>
            </a:effectRef>
            <a:fontRef idx="minor">
              <a:schemeClr val="lt1"/>
            </a:fontRef>
          </p:style>
        </p:sp>
        <p:sp>
          <p:nvSpPr>
            <p:cNvPr id="51" name="山形 4"/>
            <p:cNvSpPr txBox="1"/>
            <p:nvPr/>
          </p:nvSpPr>
          <p:spPr>
            <a:xfrm>
              <a:off x="938699" y="203547"/>
              <a:ext cx="561291" cy="3741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ja-JP" altLang="en-US" sz="700" b="1" kern="1200" dirty="0"/>
                <a:t>対面授業</a:t>
              </a:r>
            </a:p>
          </p:txBody>
        </p:sp>
      </p:grpSp>
      <p:sp>
        <p:nvSpPr>
          <p:cNvPr id="52" name="テキスト ボックス 51"/>
          <p:cNvSpPr txBox="1"/>
          <p:nvPr/>
        </p:nvSpPr>
        <p:spPr>
          <a:xfrm>
            <a:off x="6664959" y="5252492"/>
            <a:ext cx="1697703" cy="215444"/>
          </a:xfrm>
          <a:prstGeom prst="rect">
            <a:avLst/>
          </a:prstGeom>
          <a:solidFill>
            <a:schemeClr val="accent3">
              <a:lumMod val="50000"/>
            </a:schemeClr>
          </a:solidFill>
        </p:spPr>
        <p:txBody>
          <a:bodyPr wrap="square" rtlCol="0">
            <a:spAutoFit/>
          </a:bodyPr>
          <a:lstStyle/>
          <a:p>
            <a:pPr algn="ctr"/>
            <a:r>
              <a:rPr kumimoji="1" lang="ja-JP" altLang="en-US" sz="800" dirty="0">
                <a:solidFill>
                  <a:schemeClr val="bg1"/>
                </a:solidFill>
              </a:rPr>
              <a:t>質疑・応答</a:t>
            </a:r>
          </a:p>
        </p:txBody>
      </p:sp>
      <p:sp>
        <p:nvSpPr>
          <p:cNvPr id="63" name="テキスト ボックス 62"/>
          <p:cNvSpPr txBox="1"/>
          <p:nvPr/>
        </p:nvSpPr>
        <p:spPr>
          <a:xfrm>
            <a:off x="3923929" y="1083098"/>
            <a:ext cx="720080" cy="215444"/>
          </a:xfrm>
          <a:prstGeom prst="rect">
            <a:avLst/>
          </a:prstGeom>
          <a:solidFill>
            <a:schemeClr val="accent3"/>
          </a:solidFill>
        </p:spPr>
        <p:txBody>
          <a:bodyPr wrap="square" rtlCol="0">
            <a:spAutoFit/>
          </a:bodyPr>
          <a:lstStyle/>
          <a:p>
            <a:pPr algn="ctr"/>
            <a:r>
              <a:rPr kumimoji="1" lang="ja-JP" altLang="en-US" sz="800" dirty="0">
                <a:solidFill>
                  <a:schemeClr val="bg1"/>
                </a:solidFill>
              </a:rPr>
              <a:t>対面授業</a:t>
            </a:r>
          </a:p>
        </p:txBody>
      </p:sp>
      <p:sp>
        <p:nvSpPr>
          <p:cNvPr id="65" name="テキスト ボックス 64"/>
          <p:cNvSpPr txBox="1"/>
          <p:nvPr/>
        </p:nvSpPr>
        <p:spPr>
          <a:xfrm>
            <a:off x="4895141" y="1072212"/>
            <a:ext cx="720080" cy="215444"/>
          </a:xfrm>
          <a:prstGeom prst="rect">
            <a:avLst/>
          </a:prstGeom>
          <a:solidFill>
            <a:schemeClr val="accent4">
              <a:lumMod val="60000"/>
              <a:lumOff val="40000"/>
            </a:schemeClr>
          </a:solidFill>
        </p:spPr>
        <p:txBody>
          <a:bodyPr wrap="square" rtlCol="0">
            <a:spAutoFit/>
          </a:bodyPr>
          <a:lstStyle/>
          <a:p>
            <a:pPr algn="ctr"/>
            <a:r>
              <a:rPr kumimoji="1" lang="en-US" altLang="ja-JP" sz="800" dirty="0">
                <a:solidFill>
                  <a:schemeClr val="bg1"/>
                </a:solidFill>
              </a:rPr>
              <a:t>e-Learning</a:t>
            </a:r>
            <a:endParaRPr kumimoji="1" lang="ja-JP" altLang="en-US" sz="800" dirty="0">
              <a:solidFill>
                <a:schemeClr val="bg1"/>
              </a:solidFill>
            </a:endParaRPr>
          </a:p>
        </p:txBody>
      </p:sp>
      <p:sp>
        <p:nvSpPr>
          <p:cNvPr id="68" name="テキスト ボックス 67"/>
          <p:cNvSpPr txBox="1"/>
          <p:nvPr/>
        </p:nvSpPr>
        <p:spPr>
          <a:xfrm>
            <a:off x="6586432" y="1079168"/>
            <a:ext cx="720080" cy="215444"/>
          </a:xfrm>
          <a:prstGeom prst="rect">
            <a:avLst/>
          </a:prstGeom>
          <a:solidFill>
            <a:schemeClr val="accent3"/>
          </a:solidFill>
        </p:spPr>
        <p:txBody>
          <a:bodyPr wrap="square" rtlCol="0">
            <a:spAutoFit/>
          </a:bodyPr>
          <a:lstStyle/>
          <a:p>
            <a:pPr algn="ctr"/>
            <a:r>
              <a:rPr kumimoji="1" lang="ja-JP" altLang="en-US" sz="800" dirty="0">
                <a:solidFill>
                  <a:schemeClr val="bg1"/>
                </a:solidFill>
              </a:rPr>
              <a:t>対面授業</a:t>
            </a:r>
          </a:p>
        </p:txBody>
      </p:sp>
      <p:cxnSp>
        <p:nvCxnSpPr>
          <p:cNvPr id="69" name="直線コネクタ 68"/>
          <p:cNvCxnSpPr>
            <a:stCxn id="70" idx="3"/>
          </p:cNvCxnSpPr>
          <p:nvPr/>
        </p:nvCxnSpPr>
        <p:spPr>
          <a:xfrm>
            <a:off x="1062545" y="4061375"/>
            <a:ext cx="7258194" cy="2961"/>
          </a:xfrm>
          <a:prstGeom prst="line">
            <a:avLst/>
          </a:prstGeom>
          <a:ln w="38100">
            <a:solidFill>
              <a:schemeClr val="accent1"/>
            </a:solidFill>
          </a:ln>
        </p:spPr>
        <p:style>
          <a:lnRef idx="1">
            <a:schemeClr val="accent3"/>
          </a:lnRef>
          <a:fillRef idx="0">
            <a:schemeClr val="accent3"/>
          </a:fillRef>
          <a:effectRef idx="0">
            <a:schemeClr val="accent3"/>
          </a:effectRef>
          <a:fontRef idx="minor">
            <a:schemeClr val="tx1"/>
          </a:fontRef>
        </p:style>
      </p:cxnSp>
      <p:sp>
        <p:nvSpPr>
          <p:cNvPr id="70" name="テキスト ボックス 69"/>
          <p:cNvSpPr txBox="1"/>
          <p:nvPr/>
        </p:nvSpPr>
        <p:spPr>
          <a:xfrm>
            <a:off x="270457" y="3892098"/>
            <a:ext cx="792088" cy="338554"/>
          </a:xfrm>
          <a:prstGeom prst="rect">
            <a:avLst/>
          </a:prstGeom>
          <a:solidFill>
            <a:schemeClr val="accent5">
              <a:lumMod val="50000"/>
            </a:schemeClr>
          </a:solidFill>
        </p:spPr>
        <p:txBody>
          <a:bodyPr wrap="square" rtlCol="0">
            <a:spAutoFit/>
          </a:bodyPr>
          <a:lstStyle/>
          <a:p>
            <a:pPr algn="ctr"/>
            <a:r>
              <a:rPr kumimoji="1" lang="ja-JP" altLang="en-US" sz="800" dirty="0">
                <a:solidFill>
                  <a:schemeClr val="bg1"/>
                </a:solidFill>
              </a:rPr>
              <a:t>ハイブリット型授業</a:t>
            </a:r>
            <a:r>
              <a:rPr kumimoji="1" lang="en-US" altLang="ja-JP" sz="800" dirty="0">
                <a:solidFill>
                  <a:schemeClr val="bg1"/>
                </a:solidFill>
              </a:rPr>
              <a:t>Ⅲ</a:t>
            </a:r>
            <a:r>
              <a:rPr kumimoji="1" lang="ja-JP" altLang="en-US" sz="800" dirty="0">
                <a:solidFill>
                  <a:schemeClr val="bg1"/>
                </a:solidFill>
              </a:rPr>
              <a:t>型</a:t>
            </a:r>
          </a:p>
        </p:txBody>
      </p:sp>
      <p:grpSp>
        <p:nvGrpSpPr>
          <p:cNvPr id="74" name="グループ化 73"/>
          <p:cNvGrpSpPr/>
          <p:nvPr/>
        </p:nvGrpSpPr>
        <p:grpSpPr>
          <a:xfrm>
            <a:off x="1480772" y="3895059"/>
            <a:ext cx="6600278" cy="374193"/>
            <a:chOff x="2996766" y="203547"/>
            <a:chExt cx="935484" cy="374193"/>
          </a:xfrm>
          <a:solidFill>
            <a:schemeClr val="accent4"/>
          </a:solidFill>
        </p:grpSpPr>
        <p:sp>
          <p:nvSpPr>
            <p:cNvPr id="75" name="山形 74"/>
            <p:cNvSpPr/>
            <p:nvPr/>
          </p:nvSpPr>
          <p:spPr>
            <a:xfrm>
              <a:off x="2996766" y="203547"/>
              <a:ext cx="935484" cy="374193"/>
            </a:xfrm>
            <a:prstGeom prst="chevron">
              <a:avLst/>
            </a:prstGeom>
            <a:solidFill>
              <a:schemeClr val="accent4">
                <a:lumMod val="60000"/>
                <a:lumOff val="40000"/>
              </a:schemeClr>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76" name="山形 4"/>
            <p:cNvSpPr txBox="1"/>
            <p:nvPr/>
          </p:nvSpPr>
          <p:spPr>
            <a:xfrm>
              <a:off x="3177299" y="252833"/>
              <a:ext cx="561291" cy="294716"/>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4003" tIns="16002" rIns="8001" bIns="16002" numCol="1" spcCol="1270" anchor="ctr" anchorCtr="0">
              <a:noAutofit/>
            </a:bodyPr>
            <a:lstStyle/>
            <a:p>
              <a:pPr lvl="0" algn="ctr" defTabSz="266700">
                <a:lnSpc>
                  <a:spcPct val="90000"/>
                </a:lnSpc>
                <a:spcBef>
                  <a:spcPct val="0"/>
                </a:spcBef>
                <a:spcAft>
                  <a:spcPct val="35000"/>
                </a:spcAft>
              </a:pPr>
              <a:r>
                <a:rPr kumimoji="1" lang="en-US" altLang="ja-JP" sz="800" b="1" kern="1200" dirty="0">
                  <a:latin typeface="+mj-ea"/>
                  <a:ea typeface="+mj-ea"/>
                </a:rPr>
                <a:t>e-Learning</a:t>
              </a:r>
              <a:r>
                <a:rPr kumimoji="1" lang="en-US" altLang="ja-JP" sz="600" b="1" kern="1200" dirty="0">
                  <a:latin typeface="+mj-ea"/>
                  <a:ea typeface="+mj-ea"/>
                </a:rPr>
                <a:t> </a:t>
              </a:r>
            </a:p>
          </p:txBody>
        </p:sp>
      </p:grpSp>
      <p:sp>
        <p:nvSpPr>
          <p:cNvPr id="38" name="角丸四角形 37"/>
          <p:cNvSpPr/>
          <p:nvPr/>
        </p:nvSpPr>
        <p:spPr>
          <a:xfrm>
            <a:off x="107504" y="4863508"/>
            <a:ext cx="8712967" cy="1080120"/>
          </a:xfrm>
          <a:prstGeom prst="roundRect">
            <a:avLst/>
          </a:prstGeom>
          <a:noFill/>
          <a:ln w="1905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741489" y="5470580"/>
            <a:ext cx="1743341" cy="184666"/>
          </a:xfrm>
          <a:prstGeom prst="rect">
            <a:avLst/>
          </a:prstGeom>
          <a:noFill/>
        </p:spPr>
        <p:txBody>
          <a:bodyPr wrap="square" rtlCol="0">
            <a:spAutoFit/>
          </a:bodyPr>
          <a:lstStyle/>
          <a:p>
            <a:r>
              <a:rPr kumimoji="1" lang="ja-JP" altLang="en-US" sz="600" dirty="0"/>
              <a:t>講演・実践の映像、資料のデジタルアーカイブ</a:t>
            </a:r>
          </a:p>
        </p:txBody>
      </p:sp>
      <p:sp>
        <p:nvSpPr>
          <p:cNvPr id="80" name="テキスト ボックス 79"/>
          <p:cNvSpPr txBox="1"/>
          <p:nvPr/>
        </p:nvSpPr>
        <p:spPr>
          <a:xfrm>
            <a:off x="1467271" y="5477533"/>
            <a:ext cx="1204560" cy="276999"/>
          </a:xfrm>
          <a:prstGeom prst="rect">
            <a:avLst/>
          </a:prstGeom>
          <a:noFill/>
        </p:spPr>
        <p:txBody>
          <a:bodyPr wrap="square" rtlCol="0">
            <a:spAutoFit/>
          </a:bodyPr>
          <a:lstStyle/>
          <a:p>
            <a:r>
              <a:rPr kumimoji="1" lang="ja-JP" altLang="en-US" sz="600" dirty="0"/>
              <a:t>インストラクショナルデザインによるテキスト作成</a:t>
            </a:r>
          </a:p>
        </p:txBody>
      </p:sp>
      <p:sp>
        <p:nvSpPr>
          <p:cNvPr id="81" name="テキスト ボックス 80"/>
          <p:cNvSpPr txBox="1"/>
          <p:nvPr/>
        </p:nvSpPr>
        <p:spPr>
          <a:xfrm>
            <a:off x="6670999" y="5480761"/>
            <a:ext cx="1691663" cy="184666"/>
          </a:xfrm>
          <a:prstGeom prst="rect">
            <a:avLst/>
          </a:prstGeom>
          <a:noFill/>
        </p:spPr>
        <p:txBody>
          <a:bodyPr wrap="square" rtlCol="0">
            <a:spAutoFit/>
          </a:bodyPr>
          <a:lstStyle/>
          <a:p>
            <a:r>
              <a:rPr kumimoji="1" lang="en-US" altLang="ja-JP" sz="600" dirty="0"/>
              <a:t>Zoom</a:t>
            </a:r>
            <a:r>
              <a:rPr kumimoji="1" lang="ja-JP" altLang="en-US" sz="600" dirty="0"/>
              <a:t>やグループエアを活用した質問対応</a:t>
            </a:r>
          </a:p>
        </p:txBody>
      </p:sp>
      <p:sp>
        <p:nvSpPr>
          <p:cNvPr id="41" name="テキスト ボックス 40"/>
          <p:cNvSpPr txBox="1"/>
          <p:nvPr/>
        </p:nvSpPr>
        <p:spPr>
          <a:xfrm>
            <a:off x="467544" y="1941904"/>
            <a:ext cx="7915142" cy="276999"/>
          </a:xfrm>
          <a:prstGeom prst="rect">
            <a:avLst/>
          </a:prstGeom>
          <a:solidFill>
            <a:schemeClr val="accent1"/>
          </a:solidFill>
        </p:spPr>
        <p:txBody>
          <a:bodyPr wrap="square" rtlCol="0">
            <a:spAutoFit/>
          </a:bodyPr>
          <a:lstStyle/>
          <a:p>
            <a:r>
              <a:rPr kumimoji="1" lang="ja-JP" altLang="en-US" sz="600" b="1" dirty="0">
                <a:solidFill>
                  <a:schemeClr val="bg1"/>
                </a:solidFill>
                <a:latin typeface="+mj-ea"/>
                <a:ea typeface="+mj-ea"/>
              </a:rPr>
              <a:t>■　対面授業と</a:t>
            </a:r>
            <a:r>
              <a:rPr kumimoji="1" lang="en-US" altLang="ja-JP" sz="600" b="1" dirty="0">
                <a:solidFill>
                  <a:schemeClr val="bg1"/>
                </a:solidFill>
                <a:latin typeface="+mj-ea"/>
                <a:ea typeface="+mj-ea"/>
              </a:rPr>
              <a:t>e-Learning </a:t>
            </a:r>
            <a:r>
              <a:rPr kumimoji="1" lang="ja-JP" altLang="en-US" sz="600" b="1" dirty="0">
                <a:solidFill>
                  <a:schemeClr val="bg1"/>
                </a:solidFill>
                <a:latin typeface="+mj-ea"/>
                <a:ea typeface="+mj-ea"/>
              </a:rPr>
              <a:t>を交代に組み合わせて、</a:t>
            </a:r>
            <a:r>
              <a:rPr kumimoji="1" lang="en-US" altLang="ja-JP" sz="600" b="1" dirty="0">
                <a:solidFill>
                  <a:schemeClr val="bg1"/>
                </a:solidFill>
                <a:latin typeface="+mj-ea"/>
                <a:ea typeface="+mj-ea"/>
              </a:rPr>
              <a:t>e-Learning</a:t>
            </a:r>
            <a:r>
              <a:rPr kumimoji="1" lang="ja-JP" altLang="en-US" sz="600" b="1" dirty="0">
                <a:solidFill>
                  <a:schemeClr val="bg1"/>
                </a:solidFill>
                <a:latin typeface="+mj-ea"/>
                <a:ea typeface="+mj-ea"/>
              </a:rPr>
              <a:t>の映像により理論的な学びをし、対面授業によりグループ討議やワークショップを行う。</a:t>
            </a:r>
            <a:r>
              <a:rPr kumimoji="1" lang="en-US" altLang="ja-JP" sz="600" b="1" dirty="0">
                <a:solidFill>
                  <a:schemeClr val="bg1"/>
                </a:solidFill>
                <a:latin typeface="+mj-ea"/>
                <a:ea typeface="+mj-ea"/>
              </a:rPr>
              <a:t>e-Learning</a:t>
            </a:r>
            <a:r>
              <a:rPr kumimoji="1" lang="ja-JP" altLang="en-US" sz="600" b="1" dirty="0">
                <a:solidFill>
                  <a:schemeClr val="bg1"/>
                </a:solidFill>
                <a:latin typeface="+mj-ea"/>
                <a:ea typeface="+mj-ea"/>
              </a:rPr>
              <a:t>により授業内容に課題や疑問点を持ち対面授業に向かうことで、個別最適化した学びの実現と問題解決能力を身に着けることができる。</a:t>
            </a:r>
          </a:p>
        </p:txBody>
      </p:sp>
      <p:sp>
        <p:nvSpPr>
          <p:cNvPr id="82" name="テキスト ボックス 81"/>
          <p:cNvSpPr txBox="1"/>
          <p:nvPr/>
        </p:nvSpPr>
        <p:spPr>
          <a:xfrm>
            <a:off x="4527755" y="679185"/>
            <a:ext cx="3604295" cy="184666"/>
          </a:xfrm>
          <a:prstGeom prst="rect">
            <a:avLst/>
          </a:prstGeom>
          <a:noFill/>
        </p:spPr>
        <p:txBody>
          <a:bodyPr wrap="square" rtlCol="0">
            <a:spAutoFit/>
          </a:bodyPr>
          <a:lstStyle/>
          <a:p>
            <a:r>
              <a:rPr lang="ja-JP" altLang="en-US" sz="600" b="1" dirty="0"/>
              <a:t>ハイブリッド型授業とは、対面授業とオンライン授業とを組み合わせた授業システムのこと。</a:t>
            </a:r>
            <a:endParaRPr kumimoji="1" lang="ja-JP" altLang="en-US" sz="600" b="1" dirty="0"/>
          </a:p>
        </p:txBody>
      </p:sp>
      <p:sp>
        <p:nvSpPr>
          <p:cNvPr id="46" name="テキスト ボックス 45"/>
          <p:cNvSpPr txBox="1"/>
          <p:nvPr/>
        </p:nvSpPr>
        <p:spPr>
          <a:xfrm>
            <a:off x="451083" y="1630594"/>
            <a:ext cx="2973180" cy="276999"/>
          </a:xfrm>
          <a:prstGeom prst="rect">
            <a:avLst/>
          </a:prstGeom>
          <a:noFill/>
        </p:spPr>
        <p:txBody>
          <a:bodyPr wrap="square" rtlCol="0">
            <a:spAutoFit/>
          </a:bodyPr>
          <a:lstStyle/>
          <a:p>
            <a:r>
              <a:rPr lang="ja-JP" altLang="en-US" sz="400" dirty="0"/>
              <a:t>反転授業（はんてんじゅぎょう、英語</a:t>
            </a:r>
            <a:r>
              <a:rPr lang="en-US" altLang="ja-JP" sz="400" dirty="0"/>
              <a:t>: flip teaching (or flipped classroom)</a:t>
            </a:r>
            <a:r>
              <a:rPr lang="ja-JP" altLang="en-US" sz="400" dirty="0"/>
              <a:t>）は、ハイブリット型学習の形態のひとつで、学生たちは新たな学習内容を、通常は自宅でオンライン授業を視聴して予習し、教室では講義は行わず、逆に従来であれば宿題とされていた課題について、教師が個々の学生に合わせた指導を与えたり、学生が他の学生と協働しながら取り組む形態の授業。</a:t>
            </a:r>
            <a:endParaRPr kumimoji="1" lang="ja-JP" altLang="en-US" sz="400" dirty="0"/>
          </a:p>
        </p:txBody>
      </p:sp>
      <p:sp>
        <p:nvSpPr>
          <p:cNvPr id="83" name="テキスト ボックス 82"/>
          <p:cNvSpPr txBox="1"/>
          <p:nvPr/>
        </p:nvSpPr>
        <p:spPr>
          <a:xfrm>
            <a:off x="461545" y="3096730"/>
            <a:ext cx="7915142" cy="276999"/>
          </a:xfrm>
          <a:prstGeom prst="rect">
            <a:avLst/>
          </a:prstGeom>
          <a:solidFill>
            <a:schemeClr val="accent1"/>
          </a:solidFill>
        </p:spPr>
        <p:txBody>
          <a:bodyPr wrap="square" rtlCol="0">
            <a:spAutoFit/>
          </a:bodyPr>
          <a:lstStyle/>
          <a:p>
            <a:r>
              <a:rPr kumimoji="1" lang="ja-JP" altLang="en-US" sz="600" b="1" dirty="0">
                <a:solidFill>
                  <a:schemeClr val="bg1"/>
                </a:solidFill>
                <a:latin typeface="+mj-ea"/>
                <a:ea typeface="+mj-ea"/>
              </a:rPr>
              <a:t>■　対面授業と</a:t>
            </a:r>
            <a:r>
              <a:rPr kumimoji="1" lang="en-US" altLang="ja-JP" sz="600" b="1" dirty="0">
                <a:solidFill>
                  <a:schemeClr val="bg1"/>
                </a:solidFill>
                <a:latin typeface="+mj-ea"/>
                <a:ea typeface="+mj-ea"/>
              </a:rPr>
              <a:t>e-Learning </a:t>
            </a:r>
            <a:r>
              <a:rPr kumimoji="1" lang="ja-JP" altLang="en-US" sz="600" b="1" dirty="0">
                <a:solidFill>
                  <a:schemeClr val="bg1"/>
                </a:solidFill>
                <a:latin typeface="+mj-ea"/>
                <a:ea typeface="+mj-ea"/>
              </a:rPr>
              <a:t>を組み合わせて</a:t>
            </a:r>
            <a:r>
              <a:rPr lang="ja-JP" altLang="en-US" sz="600" b="1" dirty="0">
                <a:solidFill>
                  <a:schemeClr val="bg1"/>
                </a:solidFill>
                <a:latin typeface="+mj-ea"/>
                <a:ea typeface="+mj-ea"/>
              </a:rPr>
              <a:t>、最初の対面授業にて授業の目標を明確化し、学習の方法を示したのちに</a:t>
            </a:r>
            <a:r>
              <a:rPr kumimoji="1" lang="en-US" altLang="ja-JP" sz="600" b="1" dirty="0">
                <a:solidFill>
                  <a:schemeClr val="bg1"/>
                </a:solidFill>
                <a:latin typeface="+mj-ea"/>
                <a:ea typeface="+mj-ea"/>
              </a:rPr>
              <a:t>e-Learning</a:t>
            </a:r>
            <a:r>
              <a:rPr kumimoji="1" lang="ja-JP" altLang="en-US" sz="600" b="1" dirty="0">
                <a:solidFill>
                  <a:schemeClr val="bg1"/>
                </a:solidFill>
                <a:latin typeface="+mj-ea"/>
                <a:ea typeface="+mj-ea"/>
              </a:rPr>
              <a:t>によるオンライン授業（オンデマンド学習）に</a:t>
            </a:r>
            <a:r>
              <a:rPr lang="ja-JP" altLang="en-US" sz="600" b="1" dirty="0">
                <a:solidFill>
                  <a:schemeClr val="bg1"/>
                </a:solidFill>
                <a:latin typeface="+mj-ea"/>
                <a:ea typeface="+mj-ea"/>
              </a:rPr>
              <a:t>取り組む。</a:t>
            </a:r>
            <a:r>
              <a:rPr lang="en-US" altLang="ja-JP" sz="600" b="1" dirty="0">
                <a:solidFill>
                  <a:schemeClr val="bg1"/>
                </a:solidFill>
                <a:latin typeface="+mj-ea"/>
                <a:ea typeface="+mj-ea"/>
              </a:rPr>
              <a:t>E-Learning</a:t>
            </a:r>
            <a:r>
              <a:rPr lang="ja-JP" altLang="en-US" sz="600" b="1" dirty="0">
                <a:solidFill>
                  <a:schemeClr val="bg1"/>
                </a:solidFill>
                <a:latin typeface="+mj-ea"/>
                <a:ea typeface="+mj-ea"/>
              </a:rPr>
              <a:t>では、わからなかった内容を繰り返し閲覧し確認することが、自分の理解度やペースに合わせて繰り返し視聴できるため、予習時の理解も高めることができる。また、復習にも活用することができるため、知識を定着させる効率を高めることができる。</a:t>
            </a:r>
            <a:endParaRPr kumimoji="1" lang="ja-JP" altLang="en-US" sz="600" b="1" dirty="0">
              <a:solidFill>
                <a:schemeClr val="bg1"/>
              </a:solidFill>
              <a:latin typeface="+mj-ea"/>
              <a:ea typeface="+mj-ea"/>
            </a:endParaRPr>
          </a:p>
        </p:txBody>
      </p:sp>
      <p:sp>
        <p:nvSpPr>
          <p:cNvPr id="84" name="テキスト ボックス 83"/>
          <p:cNvSpPr txBox="1"/>
          <p:nvPr/>
        </p:nvSpPr>
        <p:spPr>
          <a:xfrm>
            <a:off x="423168" y="4301912"/>
            <a:ext cx="7915142" cy="276999"/>
          </a:xfrm>
          <a:prstGeom prst="rect">
            <a:avLst/>
          </a:prstGeom>
          <a:solidFill>
            <a:schemeClr val="accent1"/>
          </a:solidFill>
        </p:spPr>
        <p:txBody>
          <a:bodyPr wrap="square" rtlCol="0">
            <a:spAutoFit/>
          </a:bodyPr>
          <a:lstStyle/>
          <a:p>
            <a:r>
              <a:rPr kumimoji="1" lang="ja-JP" altLang="en-US" sz="600" b="1" dirty="0">
                <a:solidFill>
                  <a:schemeClr val="bg1"/>
                </a:solidFill>
                <a:latin typeface="+mj-ea"/>
                <a:ea typeface="+mj-ea"/>
              </a:rPr>
              <a:t>■　</a:t>
            </a:r>
            <a:r>
              <a:rPr kumimoji="1" lang="en-US" altLang="ja-JP" sz="600" b="1" dirty="0">
                <a:solidFill>
                  <a:schemeClr val="bg1"/>
                </a:solidFill>
                <a:latin typeface="+mj-ea"/>
                <a:ea typeface="+mj-ea"/>
              </a:rPr>
              <a:t>e-Learning </a:t>
            </a:r>
            <a:r>
              <a:rPr kumimoji="1" lang="ja-JP" altLang="en-US" sz="600" b="1" dirty="0">
                <a:solidFill>
                  <a:schemeClr val="bg1"/>
                </a:solidFill>
                <a:latin typeface="+mj-ea"/>
                <a:ea typeface="+mj-ea"/>
              </a:rPr>
              <a:t>のみでの学修は、</a:t>
            </a:r>
            <a:r>
              <a:rPr lang="ja-JP" altLang="en-US" sz="600" b="1" dirty="0">
                <a:solidFill>
                  <a:schemeClr val="bg1"/>
                </a:solidFill>
                <a:latin typeface="+mj-ea"/>
                <a:ea typeface="+mj-ea"/>
              </a:rPr>
              <a:t>いつでも、どこからでも学修ができ、教えないで学べる完成型として位置付ける。社会には多くのオンラインでの学修機会がある。今後、広く深く学びを継続し、学び続ける教師としてハイブリット型授業</a:t>
            </a:r>
            <a:r>
              <a:rPr lang="en-US" altLang="ja-JP" sz="600" b="1" dirty="0">
                <a:solidFill>
                  <a:schemeClr val="bg1"/>
                </a:solidFill>
                <a:latin typeface="+mj-ea"/>
                <a:ea typeface="+mj-ea"/>
              </a:rPr>
              <a:t>Ⅲ</a:t>
            </a:r>
            <a:r>
              <a:rPr lang="ja-JP" altLang="en-US" sz="600" b="1" dirty="0">
                <a:solidFill>
                  <a:schemeClr val="bg1"/>
                </a:solidFill>
                <a:latin typeface="+mj-ea"/>
                <a:ea typeface="+mj-ea"/>
              </a:rPr>
              <a:t>型は、発展性がある学習方法になる。</a:t>
            </a:r>
            <a:endParaRPr kumimoji="1" lang="ja-JP" altLang="en-US" sz="600" b="1" dirty="0">
              <a:solidFill>
                <a:schemeClr val="bg1"/>
              </a:solidFill>
              <a:latin typeface="+mj-ea"/>
              <a:ea typeface="+mj-ea"/>
            </a:endParaRPr>
          </a:p>
        </p:txBody>
      </p:sp>
      <p:sp>
        <p:nvSpPr>
          <p:cNvPr id="85" name="テキスト ボックス 84"/>
          <p:cNvSpPr txBox="1"/>
          <p:nvPr/>
        </p:nvSpPr>
        <p:spPr>
          <a:xfrm>
            <a:off x="107504" y="6381177"/>
            <a:ext cx="8712967" cy="276999"/>
          </a:xfrm>
          <a:prstGeom prst="rect">
            <a:avLst/>
          </a:prstGeom>
          <a:solidFill>
            <a:schemeClr val="accent1"/>
          </a:solidFill>
        </p:spPr>
        <p:txBody>
          <a:bodyPr wrap="square" rtlCol="0">
            <a:spAutoFit/>
          </a:bodyPr>
          <a:lstStyle/>
          <a:p>
            <a:r>
              <a:rPr kumimoji="1" lang="ja-JP" altLang="en-US" sz="600" b="1" dirty="0">
                <a:solidFill>
                  <a:schemeClr val="bg1"/>
                </a:solidFill>
                <a:latin typeface="+mj-ea"/>
                <a:ea typeface="+mj-ea"/>
              </a:rPr>
              <a:t>■　ハイブリット型授業のためには、テキスト、教材・素材のデジタルアーカイブ、質問・応答の体制が重要である。各教科の学修目標の見直しと学修を深化するための仕掛け、個別に対応した教材・素材のデジタルアーカイブ等学習支援デジタルアーカイブが重要で</a:t>
            </a:r>
            <a:r>
              <a:rPr lang="ja-JP" altLang="en-US" sz="600" b="1" dirty="0">
                <a:solidFill>
                  <a:schemeClr val="bg1"/>
                </a:solidFill>
                <a:latin typeface="+mj-ea"/>
                <a:ea typeface="+mj-ea"/>
              </a:rPr>
              <a:t>ある。また、「自から知識を構成する」学習観である構成主義の学びと創造的に学ぶ</a:t>
            </a:r>
            <a:r>
              <a:rPr lang="en-US" altLang="ja-JP" sz="600" b="1" dirty="0">
                <a:solidFill>
                  <a:schemeClr val="bg1"/>
                </a:solidFill>
                <a:latin typeface="+mj-ea"/>
                <a:ea typeface="+mj-ea"/>
              </a:rPr>
              <a:t>(</a:t>
            </a:r>
            <a:r>
              <a:rPr lang="ja-JP" altLang="en-US" sz="600" b="1" dirty="0">
                <a:solidFill>
                  <a:schemeClr val="bg1"/>
                </a:solidFill>
                <a:latin typeface="+mj-ea"/>
                <a:ea typeface="+mj-ea"/>
              </a:rPr>
              <a:t>クリエイティブ・ラーニング）教育を実現においても、教材のデジタルアーカイブの充実は必要となる。</a:t>
            </a:r>
          </a:p>
        </p:txBody>
      </p:sp>
      <p:sp>
        <p:nvSpPr>
          <p:cNvPr id="54" name="テキスト ボックス 53"/>
          <p:cNvSpPr txBox="1"/>
          <p:nvPr/>
        </p:nvSpPr>
        <p:spPr>
          <a:xfrm>
            <a:off x="5756793" y="1083098"/>
            <a:ext cx="720080" cy="215444"/>
          </a:xfrm>
          <a:prstGeom prst="rect">
            <a:avLst/>
          </a:prstGeom>
          <a:solidFill>
            <a:schemeClr val="accent4">
              <a:lumMod val="60000"/>
              <a:lumOff val="40000"/>
            </a:schemeClr>
          </a:solidFill>
        </p:spPr>
        <p:txBody>
          <a:bodyPr wrap="square" rtlCol="0">
            <a:spAutoFit/>
          </a:bodyPr>
          <a:lstStyle/>
          <a:p>
            <a:pPr algn="ctr"/>
            <a:r>
              <a:rPr kumimoji="1" lang="en-US" altLang="ja-JP" sz="800" dirty="0">
                <a:solidFill>
                  <a:schemeClr val="bg1"/>
                </a:solidFill>
              </a:rPr>
              <a:t>e-Learning</a:t>
            </a:r>
            <a:endParaRPr kumimoji="1" lang="ja-JP" altLang="en-US" sz="800" dirty="0">
              <a:solidFill>
                <a:schemeClr val="bg1"/>
              </a:solidFill>
            </a:endParaRPr>
          </a:p>
        </p:txBody>
      </p:sp>
      <p:sp>
        <p:nvSpPr>
          <p:cNvPr id="5" name="正方形/長方形 4"/>
          <p:cNvSpPr/>
          <p:nvPr/>
        </p:nvSpPr>
        <p:spPr>
          <a:xfrm>
            <a:off x="107504" y="951027"/>
            <a:ext cx="8712968"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7504" y="2454028"/>
            <a:ext cx="8712968" cy="12274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107504" y="3746563"/>
            <a:ext cx="8712968" cy="10002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4642" y="843026"/>
            <a:ext cx="289738" cy="276999"/>
          </a:xfrm>
          <a:prstGeom prst="rect">
            <a:avLst/>
          </a:prstGeom>
          <a:solidFill>
            <a:schemeClr val="tx2">
              <a:lumMod val="50000"/>
            </a:schemeClr>
          </a:solidFill>
        </p:spPr>
        <p:txBody>
          <a:bodyPr wrap="square" rtlCol="0">
            <a:spAutoFit/>
          </a:bodyPr>
          <a:lstStyle/>
          <a:p>
            <a:r>
              <a:rPr kumimoji="1" lang="ja-JP" altLang="en-US" sz="1200" dirty="0">
                <a:solidFill>
                  <a:schemeClr val="bg1"/>
                </a:solidFill>
              </a:rPr>
              <a:t>１</a:t>
            </a:r>
          </a:p>
        </p:txBody>
      </p:sp>
      <p:sp>
        <p:nvSpPr>
          <p:cNvPr id="53" name="テキスト ボックス 52"/>
          <p:cNvSpPr txBox="1"/>
          <p:nvPr/>
        </p:nvSpPr>
        <p:spPr>
          <a:xfrm>
            <a:off x="49639" y="2410887"/>
            <a:ext cx="289738" cy="276999"/>
          </a:xfrm>
          <a:prstGeom prst="rect">
            <a:avLst/>
          </a:prstGeom>
          <a:solidFill>
            <a:schemeClr val="accent2"/>
          </a:solidFill>
        </p:spPr>
        <p:txBody>
          <a:bodyPr wrap="square" rtlCol="0">
            <a:spAutoFit/>
          </a:bodyPr>
          <a:lstStyle/>
          <a:p>
            <a:r>
              <a:rPr kumimoji="1" lang="ja-JP" altLang="en-US" sz="1200" dirty="0">
                <a:solidFill>
                  <a:schemeClr val="bg1"/>
                </a:solidFill>
              </a:rPr>
              <a:t>２</a:t>
            </a:r>
          </a:p>
        </p:txBody>
      </p:sp>
      <p:sp>
        <p:nvSpPr>
          <p:cNvPr id="55" name="テキスト ボックス 54"/>
          <p:cNvSpPr txBox="1"/>
          <p:nvPr/>
        </p:nvSpPr>
        <p:spPr>
          <a:xfrm>
            <a:off x="34747" y="3711557"/>
            <a:ext cx="289738" cy="276999"/>
          </a:xfrm>
          <a:prstGeom prst="rect">
            <a:avLst/>
          </a:prstGeom>
          <a:solidFill>
            <a:schemeClr val="accent3">
              <a:lumMod val="50000"/>
            </a:schemeClr>
          </a:solidFill>
        </p:spPr>
        <p:txBody>
          <a:bodyPr wrap="square" rtlCol="0">
            <a:spAutoFit/>
          </a:bodyPr>
          <a:lstStyle/>
          <a:p>
            <a:r>
              <a:rPr kumimoji="1" lang="ja-JP" altLang="en-US" sz="1200" dirty="0">
                <a:solidFill>
                  <a:schemeClr val="bg1"/>
                </a:solidFill>
              </a:rPr>
              <a:t>３</a:t>
            </a:r>
          </a:p>
        </p:txBody>
      </p:sp>
      <p:sp>
        <p:nvSpPr>
          <p:cNvPr id="56" name="テキスト ボックス 55"/>
          <p:cNvSpPr txBox="1"/>
          <p:nvPr/>
        </p:nvSpPr>
        <p:spPr>
          <a:xfrm>
            <a:off x="107504" y="6027711"/>
            <a:ext cx="8712967" cy="276999"/>
          </a:xfrm>
          <a:prstGeom prst="rect">
            <a:avLst/>
          </a:prstGeom>
          <a:solidFill>
            <a:schemeClr val="accent1"/>
          </a:solidFill>
        </p:spPr>
        <p:txBody>
          <a:bodyPr wrap="square" rtlCol="0">
            <a:spAutoFit/>
          </a:bodyPr>
          <a:lstStyle/>
          <a:p>
            <a:r>
              <a:rPr kumimoji="1" lang="ja-JP" altLang="en-US" sz="600" b="1" dirty="0">
                <a:solidFill>
                  <a:schemeClr val="bg1"/>
                </a:solidFill>
                <a:latin typeface="+mj-ea"/>
                <a:ea typeface="+mj-ea"/>
              </a:rPr>
              <a:t>■　授業の設計に関して「何をどのように教えるか」がカリキュラムである。それに対して、カリキュラムを構築するための方法論が「インストラクショナルデザイン」である。インストラクショナルデザインは、カリキュラムを効率的に教えるために、学習者の特徴や与えられた環境、リソースなどを考慮し、最も効果的で魅力的な教育方法を選択することであり、実行と評価を繰り返すことで、研修の成果を高めることができる。</a:t>
            </a:r>
          </a:p>
        </p:txBody>
      </p:sp>
      <p:sp>
        <p:nvSpPr>
          <p:cNvPr id="57" name="テキスト ボックス 56"/>
          <p:cNvSpPr txBox="1"/>
          <p:nvPr/>
        </p:nvSpPr>
        <p:spPr>
          <a:xfrm>
            <a:off x="24735" y="4811926"/>
            <a:ext cx="289738" cy="276999"/>
          </a:xfrm>
          <a:prstGeom prst="rect">
            <a:avLst/>
          </a:prstGeom>
          <a:solidFill>
            <a:srgbClr val="7030A0"/>
          </a:solidFill>
        </p:spPr>
        <p:txBody>
          <a:bodyPr wrap="square" rtlCol="0">
            <a:spAutoFit/>
          </a:bodyPr>
          <a:lstStyle/>
          <a:p>
            <a:r>
              <a:rPr kumimoji="1" lang="ja-JP" altLang="en-US" sz="1200" dirty="0">
                <a:solidFill>
                  <a:schemeClr val="bg1"/>
                </a:solidFill>
              </a:rPr>
              <a:t>４</a:t>
            </a:r>
          </a:p>
        </p:txBody>
      </p:sp>
      <p:sp>
        <p:nvSpPr>
          <p:cNvPr id="8" name="スライド番号プレースホルダー 7"/>
          <p:cNvSpPr>
            <a:spLocks noGrp="1"/>
          </p:cNvSpPr>
          <p:nvPr>
            <p:ph type="sldNum" sz="quarter" idx="12"/>
          </p:nvPr>
        </p:nvSpPr>
        <p:spPr/>
        <p:txBody>
          <a:bodyPr/>
          <a:lstStyle/>
          <a:p>
            <a:fld id="{CE9FE975-8D2D-47B0-BE21-F4B74D093569}" type="slidenum">
              <a:rPr kumimoji="1" lang="ja-JP" altLang="en-US" smtClean="0"/>
              <a:t>8</a:t>
            </a:fld>
            <a:endParaRPr kumimoji="1" lang="ja-JP" altLang="en-US" dirty="0"/>
          </a:p>
        </p:txBody>
      </p:sp>
    </p:spTree>
    <p:extLst>
      <p:ext uri="{BB962C8B-B14F-4D97-AF65-F5344CB8AC3E}">
        <p14:creationId xmlns:p14="http://schemas.microsoft.com/office/powerpoint/2010/main" val="113577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500"/>
                                        <p:tgtEl>
                                          <p:spTgt spid="8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5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500"/>
                                        <p:tgtEl>
                                          <p:spTgt spid="6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500"/>
                                        <p:tgtEl>
                                          <p:spTgt spid="8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500"/>
                                        <p:tgtEl>
                                          <p:spTgt spid="2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500"/>
                                        <p:tgtEl>
                                          <p:spTgt spid="3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2"/>
                                        </p:tgtEl>
                                        <p:attrNameLst>
                                          <p:attrName>style.visibility</p:attrName>
                                        </p:attrNameLst>
                                      </p:cBhvr>
                                      <p:to>
                                        <p:strVal val="visible"/>
                                      </p:to>
                                    </p:set>
                                    <p:animEffect transition="in" filter="fade">
                                      <p:cBhvr>
                                        <p:cTn id="112" dur="500"/>
                                        <p:tgtEl>
                                          <p:spTgt spid="5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0"/>
                                        </p:tgtEl>
                                        <p:attrNameLst>
                                          <p:attrName>style.visibility</p:attrName>
                                        </p:attrNameLst>
                                      </p:cBhvr>
                                      <p:to>
                                        <p:strVal val="visible"/>
                                      </p:to>
                                    </p:set>
                                    <p:animEffect transition="in" filter="fade">
                                      <p:cBhvr>
                                        <p:cTn id="121" dur="500"/>
                                        <p:tgtEl>
                                          <p:spTgt spid="8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1"/>
                                        </p:tgtEl>
                                        <p:attrNameLst>
                                          <p:attrName>style.visibility</p:attrName>
                                        </p:attrNameLst>
                                      </p:cBhvr>
                                      <p:to>
                                        <p:strVal val="visible"/>
                                      </p:to>
                                    </p:set>
                                    <p:animEffect transition="in" filter="fade">
                                      <p:cBhvr>
                                        <p:cTn id="124" dur="500"/>
                                        <p:tgtEl>
                                          <p:spTgt spid="8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85"/>
                                        </p:tgtEl>
                                        <p:attrNameLst>
                                          <p:attrName>style.visibility</p:attrName>
                                        </p:attrNameLst>
                                      </p:cBhvr>
                                      <p:to>
                                        <p:strVal val="visible"/>
                                      </p:to>
                                    </p:set>
                                    <p:anim calcmode="lin" valueType="num">
                                      <p:cBhvr additive="base">
                                        <p:cTn id="132" dur="500" fill="hold"/>
                                        <p:tgtEl>
                                          <p:spTgt spid="85"/>
                                        </p:tgtEl>
                                        <p:attrNameLst>
                                          <p:attrName>ppt_x</p:attrName>
                                        </p:attrNameLst>
                                      </p:cBhvr>
                                      <p:tavLst>
                                        <p:tav tm="0">
                                          <p:val>
                                            <p:strVal val="#ppt_x"/>
                                          </p:val>
                                        </p:tav>
                                        <p:tav tm="100000">
                                          <p:val>
                                            <p:strVal val="#ppt_x"/>
                                          </p:val>
                                        </p:tav>
                                      </p:tavLst>
                                    </p:anim>
                                    <p:anim calcmode="lin" valueType="num">
                                      <p:cBhvr additive="base">
                                        <p:cTn id="133" dur="500" fill="hold"/>
                                        <p:tgtEl>
                                          <p:spTgt spid="85"/>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additive="base">
                                        <p:cTn id="136" dur="500" fill="hold"/>
                                        <p:tgtEl>
                                          <p:spTgt spid="56"/>
                                        </p:tgtEl>
                                        <p:attrNameLst>
                                          <p:attrName>ppt_x</p:attrName>
                                        </p:attrNameLst>
                                      </p:cBhvr>
                                      <p:tavLst>
                                        <p:tav tm="0">
                                          <p:val>
                                            <p:strVal val="#ppt_x"/>
                                          </p:val>
                                        </p:tav>
                                        <p:tav tm="100000">
                                          <p:val>
                                            <p:strVal val="#ppt_x"/>
                                          </p:val>
                                        </p:tav>
                                      </p:tavLst>
                                    </p:anim>
                                    <p:anim calcmode="lin" valueType="num">
                                      <p:cBhvr additive="base">
                                        <p:cTn id="1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21" grpId="0" animBg="1"/>
      <p:bldP spid="27" grpId="0" animBg="1"/>
      <p:bldP spid="32" grpId="0" animBg="1"/>
      <p:bldP spid="40" grpId="0" animBg="1"/>
      <p:bldP spid="60" grpId="0"/>
      <p:bldP spid="52" grpId="0" animBg="1"/>
      <p:bldP spid="63" grpId="0" animBg="1"/>
      <p:bldP spid="65" grpId="0" animBg="1"/>
      <p:bldP spid="68" grpId="0" animBg="1"/>
      <p:bldP spid="70" grpId="0" animBg="1"/>
      <p:bldP spid="38" grpId="0" animBg="1"/>
      <p:bldP spid="39" grpId="0"/>
      <p:bldP spid="80" grpId="0"/>
      <p:bldP spid="81" grpId="0"/>
      <p:bldP spid="41" grpId="0" animBg="1"/>
      <p:bldP spid="46" grpId="0"/>
      <p:bldP spid="83" grpId="0" animBg="1"/>
      <p:bldP spid="84" grpId="0" animBg="1"/>
      <p:bldP spid="85" grpId="0" animBg="1"/>
      <p:bldP spid="54" grpId="0" animBg="1"/>
      <p:bldP spid="5" grpId="0" animBg="1"/>
      <p:bldP spid="47" grpId="0" animBg="1"/>
      <p:bldP spid="48" grpId="0" animBg="1"/>
      <p:bldP spid="6" grpId="0" animBg="1"/>
      <p:bldP spid="53" grpId="0" animBg="1"/>
      <p:bldP spid="55"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097" y="405496"/>
            <a:ext cx="849694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② キャリアステージに対応した幼稚園教諭に求められる資質能力の構造化　</a:t>
            </a:r>
          </a:p>
        </p:txBody>
      </p:sp>
      <p:cxnSp>
        <p:nvCxnSpPr>
          <p:cNvPr id="4" name="直線コネクタ 3"/>
          <p:cNvCxnSpPr/>
          <p:nvPr/>
        </p:nvCxnSpPr>
        <p:spPr>
          <a:xfrm>
            <a:off x="213097" y="836712"/>
            <a:ext cx="864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364088" y="2106949"/>
            <a:ext cx="3489969" cy="307777"/>
          </a:xfrm>
          <a:prstGeom prst="rect">
            <a:avLst/>
          </a:prstGeom>
          <a:noFill/>
        </p:spPr>
        <p:txBody>
          <a:bodyPr wrap="square" rtlCol="0">
            <a:spAutoFit/>
          </a:bodyPr>
          <a:lstStyle/>
          <a:p>
            <a:r>
              <a:rPr lang="ja-JP" altLang="en-US" sz="700" dirty="0"/>
              <a:t>参考：岐阜県「教員のキャリアステージ」における資質の向上に関する指標</a:t>
            </a:r>
            <a:r>
              <a:rPr lang="en-US" altLang="ja-JP" sz="700" dirty="0"/>
              <a:t>【</a:t>
            </a:r>
            <a:r>
              <a:rPr lang="ja-JP" altLang="en-US" sz="700" dirty="0"/>
              <a:t>幼稚園等</a:t>
            </a:r>
            <a:r>
              <a:rPr lang="en-US" altLang="ja-JP" sz="700" dirty="0"/>
              <a:t>】</a:t>
            </a:r>
          </a:p>
          <a:p>
            <a:r>
              <a:rPr lang="en-US" altLang="ja-JP" sz="700" dirty="0"/>
              <a:t> 【</a:t>
            </a:r>
            <a:r>
              <a:rPr lang="ja-JP" altLang="en-US" sz="700" dirty="0"/>
              <a:t>資質充実期</a:t>
            </a:r>
            <a:r>
              <a:rPr lang="en-US" altLang="ja-JP" sz="700" dirty="0"/>
              <a:t>】</a:t>
            </a:r>
            <a:r>
              <a:rPr lang="ja-JP" altLang="en-US" sz="700" dirty="0"/>
              <a:t>並びに</a:t>
            </a:r>
            <a:r>
              <a:rPr lang="en-US" altLang="ja-JP" sz="700" dirty="0"/>
              <a:t>【</a:t>
            </a:r>
            <a:r>
              <a:rPr lang="ja-JP" altLang="en-US" sz="700" dirty="0"/>
              <a:t>資質貢献期</a:t>
            </a:r>
            <a:r>
              <a:rPr lang="en-US" altLang="ja-JP" sz="700" dirty="0"/>
              <a:t>】</a:t>
            </a:r>
            <a:endParaRPr kumimoji="1" lang="ja-JP" altLang="en-US" sz="700" dirty="0"/>
          </a:p>
        </p:txBody>
      </p:sp>
      <p:graphicFrame>
        <p:nvGraphicFramePr>
          <p:cNvPr id="5" name="図表 4"/>
          <p:cNvGraphicFramePr/>
          <p:nvPr>
            <p:extLst>
              <p:ext uri="{D42A27DB-BD31-4B8C-83A1-F6EECF244321}">
                <p14:modId xmlns:p14="http://schemas.microsoft.com/office/powerpoint/2010/main" val="4138887552"/>
              </p:ext>
            </p:extLst>
          </p:nvPr>
        </p:nvGraphicFramePr>
        <p:xfrm>
          <a:off x="1907704" y="2136367"/>
          <a:ext cx="579098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213097" y="898597"/>
            <a:ext cx="8640960" cy="984885"/>
          </a:xfrm>
          <a:prstGeom prst="rect">
            <a:avLst/>
          </a:prstGeom>
          <a:solidFill>
            <a:schemeClr val="accent1"/>
          </a:solidFill>
        </p:spPr>
        <p:txBody>
          <a:bodyPr wrap="square" rtlCol="0">
            <a:spAutoFit/>
          </a:bodyPr>
          <a:lstStyle/>
          <a:p>
            <a:pPr algn="ctr"/>
            <a:r>
              <a:rPr kumimoji="1" lang="ja-JP" altLang="en-US" sz="1600" dirty="0">
                <a:solidFill>
                  <a:schemeClr val="bg1"/>
                </a:solidFill>
              </a:rPr>
              <a:t>講座の</a:t>
            </a:r>
            <a:r>
              <a:rPr lang="ja-JP" altLang="en-US" sz="1600" dirty="0">
                <a:solidFill>
                  <a:schemeClr val="bg1"/>
                </a:solidFill>
              </a:rPr>
              <a:t>基本的</a:t>
            </a:r>
            <a:r>
              <a:rPr lang="ja-JP" altLang="en-US" sz="1600" dirty="0" smtClean="0">
                <a:solidFill>
                  <a:schemeClr val="bg1"/>
                </a:solidFill>
              </a:rPr>
              <a:t>方針</a:t>
            </a:r>
            <a:r>
              <a:rPr lang="ja-JP" altLang="en-US" sz="1050" dirty="0">
                <a:solidFill>
                  <a:schemeClr val="bg1"/>
                </a:solidFill>
              </a:rPr>
              <a:t>　</a:t>
            </a:r>
            <a:endParaRPr lang="en-US" altLang="ja-JP" sz="1050" dirty="0">
              <a:solidFill>
                <a:schemeClr val="bg1"/>
              </a:solidFill>
            </a:endParaRPr>
          </a:p>
          <a:p>
            <a:pPr algn="ctr"/>
            <a:r>
              <a:rPr lang="ja-JP" altLang="en-US" sz="1050" dirty="0">
                <a:solidFill>
                  <a:schemeClr val="bg1"/>
                </a:solidFill>
              </a:rPr>
              <a:t>　１．学習者自ら学習計画を立て、自ら評価できること。</a:t>
            </a:r>
            <a:endParaRPr lang="en-US" altLang="ja-JP" sz="1050" dirty="0">
              <a:solidFill>
                <a:schemeClr val="bg1"/>
              </a:solidFill>
            </a:endParaRPr>
          </a:p>
          <a:p>
            <a:pPr algn="ctr"/>
            <a:r>
              <a:rPr lang="ja-JP" altLang="en-US" sz="1050" dirty="0">
                <a:solidFill>
                  <a:schemeClr val="bg1"/>
                </a:solidFill>
              </a:rPr>
              <a:t>　２．自身のこれまでの経験が学習の基盤となること。</a:t>
            </a:r>
            <a:endParaRPr lang="en-US" altLang="ja-JP" sz="1050" dirty="0">
              <a:solidFill>
                <a:schemeClr val="bg1"/>
              </a:solidFill>
            </a:endParaRPr>
          </a:p>
          <a:p>
            <a:pPr algn="ctr"/>
            <a:r>
              <a:rPr lang="ja-JP" altLang="en-US" sz="1050" dirty="0">
                <a:solidFill>
                  <a:schemeClr val="bg1"/>
                </a:solidFill>
              </a:rPr>
              <a:t>　３．学習の動機が日常生活や普段の仕事にあること。</a:t>
            </a:r>
          </a:p>
          <a:p>
            <a:pPr algn="ctr"/>
            <a:r>
              <a:rPr lang="ja-JP" altLang="en-US" sz="1050" dirty="0">
                <a:solidFill>
                  <a:schemeClr val="bg1"/>
                </a:solidFill>
              </a:rPr>
              <a:t>　４．学ぶことが目的なのではなく、問題解決が目的であること。</a:t>
            </a:r>
            <a:endParaRPr lang="en-US" altLang="ja-JP" sz="1050" dirty="0">
              <a:solidFill>
                <a:schemeClr val="bg1"/>
              </a:solidFill>
            </a:endParaRPr>
          </a:p>
        </p:txBody>
      </p:sp>
      <p:sp>
        <p:nvSpPr>
          <p:cNvPr id="7" name="テキスト ボックス 6"/>
          <p:cNvSpPr txBox="1"/>
          <p:nvPr/>
        </p:nvSpPr>
        <p:spPr>
          <a:xfrm>
            <a:off x="2339752" y="6309320"/>
            <a:ext cx="5172969" cy="415498"/>
          </a:xfrm>
          <a:prstGeom prst="rect">
            <a:avLst/>
          </a:prstGeom>
          <a:noFill/>
        </p:spPr>
        <p:txBody>
          <a:bodyPr wrap="square" rtlCol="0">
            <a:spAutoFit/>
          </a:bodyPr>
          <a:lstStyle/>
          <a:p>
            <a:r>
              <a:rPr lang="en-US" altLang="ja-JP" sz="700" dirty="0"/>
              <a:t>※</a:t>
            </a:r>
            <a:r>
              <a:rPr lang="ja-JP" altLang="en-US" sz="700" dirty="0"/>
              <a:t>　インストラクショナルデザイン指導力：学習成果のエビデンスに基づく効果的な教育実践を幼児教育に普及できる指導力。</a:t>
            </a:r>
            <a:endParaRPr lang="en-US" altLang="ja-JP" sz="700" dirty="0"/>
          </a:p>
          <a:p>
            <a:r>
              <a:rPr lang="en-US" altLang="ja-JP" sz="700" dirty="0"/>
              <a:t>※</a:t>
            </a:r>
            <a:r>
              <a:rPr lang="ja-JP" altLang="en-US" sz="700" dirty="0"/>
              <a:t>　インストラクショナルデザインとは、「何を（</a:t>
            </a:r>
            <a:r>
              <a:rPr lang="en-US" altLang="ja-JP" sz="700" dirty="0"/>
              <a:t>What</a:t>
            </a:r>
            <a:r>
              <a:rPr lang="ja-JP" altLang="en-US" sz="700" dirty="0"/>
              <a:t>）できるようにするのか？」を明確にしたうえで、「どうやって（</a:t>
            </a:r>
            <a:r>
              <a:rPr lang="en-US" altLang="ja-JP" sz="700" dirty="0"/>
              <a:t>How</a:t>
            </a:r>
            <a:r>
              <a:rPr lang="ja-JP" altLang="en-US" sz="700" dirty="0"/>
              <a:t>）できるようにする</a:t>
            </a:r>
            <a:endParaRPr lang="en-US" altLang="ja-JP" sz="700" dirty="0"/>
          </a:p>
          <a:p>
            <a:r>
              <a:rPr lang="ja-JP" altLang="en-US" sz="700" dirty="0"/>
              <a:t>　　　のか」をルールに基づいて体系的に考えることにより、効果的・効率的・魅力的な教育プログラムを作成するための方法論。</a:t>
            </a:r>
          </a:p>
        </p:txBody>
      </p:sp>
      <p:sp>
        <p:nvSpPr>
          <p:cNvPr id="8" name="テキスト ボックス 7"/>
          <p:cNvSpPr txBox="1"/>
          <p:nvPr/>
        </p:nvSpPr>
        <p:spPr>
          <a:xfrm>
            <a:off x="5724128" y="3839588"/>
            <a:ext cx="2736304" cy="461665"/>
          </a:xfrm>
          <a:prstGeom prst="rect">
            <a:avLst/>
          </a:prstGeom>
          <a:noFill/>
        </p:spPr>
        <p:txBody>
          <a:bodyPr wrap="square" rtlCol="0">
            <a:spAutoFit/>
          </a:bodyPr>
          <a:lstStyle/>
          <a:p>
            <a:r>
              <a:rPr lang="ja-JP" altLang="en-US" sz="1200" dirty="0"/>
              <a:t>オンライン教育での実践的な課題解決型授業（オンラインワークショップ）</a:t>
            </a:r>
            <a:endParaRPr kumimoji="1" lang="ja-JP" altLang="en-US" sz="1200" dirty="0"/>
          </a:p>
        </p:txBody>
      </p:sp>
      <p:sp>
        <p:nvSpPr>
          <p:cNvPr id="9" name="テキスト ボックス 8"/>
          <p:cNvSpPr txBox="1"/>
          <p:nvPr/>
        </p:nvSpPr>
        <p:spPr>
          <a:xfrm>
            <a:off x="1629034" y="3835386"/>
            <a:ext cx="2046566" cy="646331"/>
          </a:xfrm>
          <a:prstGeom prst="rect">
            <a:avLst/>
          </a:prstGeom>
          <a:noFill/>
        </p:spPr>
        <p:txBody>
          <a:bodyPr wrap="square" rtlCol="0">
            <a:spAutoFit/>
          </a:bodyPr>
          <a:lstStyle/>
          <a:p>
            <a:r>
              <a:rPr lang="ja-JP" altLang="en-US" sz="1200" dirty="0"/>
              <a:t>オンライン教育における効果的・効率的・魅力的な教育プログラム</a:t>
            </a:r>
            <a:endParaRPr kumimoji="1" lang="ja-JP" altLang="en-US" sz="1200" dirty="0"/>
          </a:p>
        </p:txBody>
      </p:sp>
      <p:sp>
        <p:nvSpPr>
          <p:cNvPr id="10" name="テキスト ボックス 9"/>
          <p:cNvSpPr txBox="1"/>
          <p:nvPr/>
        </p:nvSpPr>
        <p:spPr>
          <a:xfrm>
            <a:off x="3642790" y="5741398"/>
            <a:ext cx="2566891" cy="461665"/>
          </a:xfrm>
          <a:prstGeom prst="rect">
            <a:avLst/>
          </a:prstGeom>
          <a:noFill/>
        </p:spPr>
        <p:txBody>
          <a:bodyPr wrap="square" rtlCol="0">
            <a:spAutoFit/>
          </a:bodyPr>
          <a:lstStyle/>
          <a:p>
            <a:r>
              <a:rPr lang="ja-JP" altLang="en-US" sz="1200" dirty="0"/>
              <a:t>学習成果のエビデンスに基づく教育実践を幼児教育に普及できる指導力</a:t>
            </a:r>
            <a:endParaRPr kumimoji="1" lang="ja-JP" altLang="en-US" sz="1200" dirty="0"/>
          </a:p>
        </p:txBody>
      </p:sp>
      <p:sp>
        <p:nvSpPr>
          <p:cNvPr id="12" name="スライド番号プレースホルダー 11"/>
          <p:cNvSpPr>
            <a:spLocks noGrp="1"/>
          </p:cNvSpPr>
          <p:nvPr>
            <p:ph type="sldNum" sz="quarter" idx="12"/>
          </p:nvPr>
        </p:nvSpPr>
        <p:spPr/>
        <p:txBody>
          <a:bodyPr/>
          <a:lstStyle/>
          <a:p>
            <a:fld id="{CE9FE975-8D2D-47B0-BE21-F4B74D093569}" type="slidenum">
              <a:rPr kumimoji="1" lang="ja-JP" altLang="en-US" smtClean="0"/>
              <a:t>9</a:t>
            </a:fld>
            <a:endParaRPr kumimoji="1" lang="ja-JP" altLang="en-US" dirty="0"/>
          </a:p>
        </p:txBody>
      </p:sp>
      <p:sp>
        <p:nvSpPr>
          <p:cNvPr id="11" name="テキスト ボックス 10"/>
          <p:cNvSpPr txBox="1"/>
          <p:nvPr/>
        </p:nvSpPr>
        <p:spPr>
          <a:xfrm>
            <a:off x="291516" y="2700034"/>
            <a:ext cx="2777970" cy="523220"/>
          </a:xfrm>
          <a:prstGeom prst="rect">
            <a:avLst/>
          </a:prstGeom>
          <a:solidFill>
            <a:srgbClr val="00B0F0"/>
          </a:solidFill>
        </p:spPr>
        <p:txBody>
          <a:bodyPr wrap="square" rtlCol="0">
            <a:spAutoFit/>
          </a:bodyPr>
          <a:lstStyle/>
          <a:p>
            <a:pPr marL="285750" indent="-285750">
              <a:buFont typeface="Wingdings" panose="05000000000000000000" pitchFamily="2" charset="2"/>
              <a:buChar char="n"/>
            </a:pPr>
            <a:r>
              <a:rPr lang="ja-JP" altLang="en-US" sz="1400" dirty="0">
                <a:solidFill>
                  <a:schemeClr val="bg1"/>
                </a:solidFill>
                <a:latin typeface="メイリオ" panose="020B0604030504040204" pitchFamily="50" charset="-128"/>
                <a:ea typeface="メイリオ" panose="020B0604030504040204" pitchFamily="50" charset="-128"/>
              </a:rPr>
              <a:t>デジタル変革に対応した</a:t>
            </a:r>
            <a:r>
              <a:rPr lang="en-US" altLang="ja-JP" sz="1400" dirty="0">
                <a:solidFill>
                  <a:schemeClr val="bg1"/>
                </a:solidFill>
                <a:latin typeface="メイリオ" panose="020B0604030504040204" pitchFamily="50" charset="-128"/>
                <a:ea typeface="メイリオ" panose="020B0604030504040204" pitchFamily="50" charset="-128"/>
              </a:rPr>
              <a:t>skill up</a:t>
            </a:r>
            <a:r>
              <a:rPr lang="ja-JP" altLang="en-US" sz="1400" dirty="0">
                <a:solidFill>
                  <a:schemeClr val="bg1"/>
                </a:solidFill>
                <a:latin typeface="メイリオ" panose="020B0604030504040204" pitchFamily="50" charset="-128"/>
                <a:ea typeface="メイリオ" panose="020B0604030504040204" pitchFamily="50" charset="-128"/>
              </a:rPr>
              <a:t>から</a:t>
            </a:r>
            <a:r>
              <a:rPr lang="en-US" altLang="ja-JP" sz="1400" dirty="0">
                <a:solidFill>
                  <a:schemeClr val="bg1"/>
                </a:solidFill>
                <a:latin typeface="メイリオ" panose="020B0604030504040204" pitchFamily="50" charset="-128"/>
                <a:ea typeface="メイリオ" panose="020B0604030504040204" pitchFamily="50" charset="-128"/>
              </a:rPr>
              <a:t>Skill change</a:t>
            </a:r>
            <a:r>
              <a:rPr lang="ja-JP" altLang="en-US" sz="1400" dirty="0">
                <a:solidFill>
                  <a:schemeClr val="bg1"/>
                </a:solidFill>
                <a:latin typeface="メイリオ" panose="020B0604030504040204" pitchFamily="50" charset="-128"/>
                <a:ea typeface="メイリオ" panose="020B0604030504040204" pitchFamily="50" charset="-128"/>
              </a:rPr>
              <a:t>研修　</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361366" y="2700034"/>
            <a:ext cx="2674640" cy="523220"/>
          </a:xfrm>
          <a:prstGeom prst="rect">
            <a:avLst/>
          </a:prstGeom>
          <a:solidFill>
            <a:srgbClr val="00B0F0"/>
          </a:solidFill>
        </p:spPr>
        <p:txBody>
          <a:bodyPr wrap="square" rtlCol="0">
            <a:spAutoFit/>
          </a:bodyPr>
          <a:lstStyle/>
          <a:p>
            <a:pPr marL="285750" indent="-285750">
              <a:buFont typeface="Wingdings" panose="05000000000000000000" pitchFamily="2" charset="2"/>
              <a:buChar char="n"/>
            </a:pPr>
            <a:r>
              <a:rPr lang="ja-JP" altLang="en-US" sz="1400" dirty="0">
                <a:solidFill>
                  <a:schemeClr val="bg1"/>
                </a:solidFill>
                <a:latin typeface="メイリオ" panose="020B0604030504040204" pitchFamily="50" charset="-128"/>
                <a:ea typeface="メイリオ" panose="020B0604030504040204" pitchFamily="50" charset="-128"/>
              </a:rPr>
              <a:t>自律的なオンライン研修とデジタル変革への意識改革</a:t>
            </a:r>
            <a:r>
              <a:rPr lang="ja-JP" altLang="en-US" sz="1400" dirty="0">
                <a:solidFill>
                  <a:schemeClr val="bg1"/>
                </a:solidFill>
              </a:rPr>
              <a:t>　</a:t>
            </a:r>
            <a:endParaRPr lang="en-US" altLang="ja-JP" sz="1400" dirty="0">
              <a:solidFill>
                <a:schemeClr val="bg1"/>
              </a:solidFill>
            </a:endParaRPr>
          </a:p>
        </p:txBody>
      </p:sp>
      <p:sp>
        <p:nvSpPr>
          <p:cNvPr id="14" name="テキスト ボックス 13"/>
          <p:cNvSpPr txBox="1"/>
          <p:nvPr/>
        </p:nvSpPr>
        <p:spPr>
          <a:xfrm>
            <a:off x="291516" y="5157192"/>
            <a:ext cx="1955128" cy="523220"/>
          </a:xfrm>
          <a:prstGeom prst="rect">
            <a:avLst/>
          </a:prstGeom>
          <a:solidFill>
            <a:srgbClr val="00B0F0"/>
          </a:solidFill>
        </p:spPr>
        <p:txBody>
          <a:bodyPr wrap="square" rtlCol="0">
            <a:spAutoFit/>
          </a:bodyPr>
          <a:lstStyle/>
          <a:p>
            <a:pPr marL="285750" indent="-285750">
              <a:buFont typeface="Wingdings" panose="05000000000000000000" pitchFamily="2" charset="2"/>
              <a:buChar char="n"/>
            </a:pPr>
            <a:r>
              <a:rPr lang="ja-JP" altLang="en-US" sz="1400" dirty="0" smtClean="0">
                <a:solidFill>
                  <a:schemeClr val="bg1"/>
                </a:solidFill>
                <a:latin typeface="メイリオ" panose="020B0604030504040204" pitchFamily="50" charset="-128"/>
                <a:ea typeface="メイリオ" panose="020B0604030504040204" pitchFamily="50" charset="-128"/>
              </a:rPr>
              <a:t>知識・技能から資質能力への転換</a:t>
            </a:r>
            <a:r>
              <a:rPr lang="ja-JP" altLang="en-US" sz="1400" dirty="0">
                <a:solidFill>
                  <a:schemeClr val="bg1"/>
                </a:solidFill>
                <a:latin typeface="メイリオ" panose="020B0604030504040204" pitchFamily="50" charset="-128"/>
                <a:ea typeface="メイリオ" panose="020B0604030504040204" pitchFamily="50" charset="-128"/>
              </a:rPr>
              <a:t>　</a:t>
            </a:r>
            <a:endParaRPr lang="en-US" altLang="ja-JP" sz="1400"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7452320" y="5202797"/>
            <a:ext cx="1584176" cy="523220"/>
          </a:xfrm>
          <a:prstGeom prst="rect">
            <a:avLst/>
          </a:prstGeom>
          <a:solidFill>
            <a:srgbClr val="00B0F0"/>
          </a:solidFill>
        </p:spPr>
        <p:txBody>
          <a:bodyPr wrap="square" rtlCol="0">
            <a:spAutoFit/>
          </a:bodyPr>
          <a:lstStyle/>
          <a:p>
            <a:pPr marL="285750" indent="-285750">
              <a:buFont typeface="Wingdings" panose="05000000000000000000" pitchFamily="2" charset="2"/>
              <a:buChar char="n"/>
            </a:pPr>
            <a:r>
              <a:rPr lang="ja-JP" altLang="en-US" sz="1400" dirty="0">
                <a:solidFill>
                  <a:schemeClr val="bg1"/>
                </a:solidFill>
                <a:latin typeface="メイリオ" panose="020B0604030504040204" pitchFamily="50" charset="-128"/>
                <a:ea typeface="メイリオ" panose="020B0604030504040204" pitchFamily="50" charset="-128"/>
              </a:rPr>
              <a:t>保幼こ</a:t>
            </a:r>
            <a:r>
              <a:rPr lang="ja-JP" altLang="en-US" sz="1400" dirty="0" smtClean="0">
                <a:solidFill>
                  <a:schemeClr val="bg1"/>
                </a:solidFill>
                <a:latin typeface="メイリオ" panose="020B0604030504040204" pitchFamily="50" charset="-128"/>
                <a:ea typeface="メイリオ" panose="020B0604030504040204" pitchFamily="50" charset="-128"/>
              </a:rPr>
              <a:t>小連携手法の確立</a:t>
            </a:r>
            <a:r>
              <a:rPr lang="ja-JP" altLang="en-US" sz="1400" dirty="0">
                <a:solidFill>
                  <a:schemeClr val="bg1"/>
                </a:solidFill>
              </a:rPr>
              <a:t>　</a:t>
            </a:r>
            <a:endParaRPr lang="en-US" altLang="ja-JP" sz="1400" dirty="0">
              <a:solidFill>
                <a:schemeClr val="bg1"/>
              </a:solidFill>
            </a:endParaRPr>
          </a:p>
        </p:txBody>
      </p:sp>
    </p:spTree>
    <p:extLst>
      <p:ext uri="{BB962C8B-B14F-4D97-AF65-F5344CB8AC3E}">
        <p14:creationId xmlns:p14="http://schemas.microsoft.com/office/powerpoint/2010/main" val="170573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3290</TotalTime>
  <Words>10930</Words>
  <Application>Microsoft Office PowerPoint</Application>
  <PresentationFormat>画面に合わせる (4:3)</PresentationFormat>
  <Paragraphs>1140</Paragraphs>
  <Slides>39</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39</vt:i4>
      </vt:variant>
    </vt:vector>
  </HeadingPairs>
  <TitlesOfParts>
    <vt:vector size="53" baseType="lpstr">
      <vt:lpstr>AR P隷書体M04</vt:lpstr>
      <vt:lpstr>HGS行書体</vt:lpstr>
      <vt:lpstr>ＭＳ Ｐゴシック</vt:lpstr>
      <vt:lpstr>ＭＳ 明朝</vt:lpstr>
      <vt:lpstr>新細明體</vt:lpstr>
      <vt:lpstr>メイリオ</vt:lpstr>
      <vt:lpstr>小塚ゴシック Pr6N B</vt:lpstr>
      <vt:lpstr>小塚ゴシック Pro B</vt:lpstr>
      <vt:lpstr>小塚ゴシック Pro H</vt:lpstr>
      <vt:lpstr>游ゴシック</vt:lpstr>
      <vt:lpstr>Arial</vt:lpstr>
      <vt:lpstr>Calibri</vt:lpstr>
      <vt:lpstr>Wingdings</vt:lpstr>
      <vt:lpstr>Office ​​テーマ</vt:lpstr>
      <vt:lpstr>幼稚園教諭免許法認定講習等の在り方に関する調査研究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kuze</dc:creator>
  <cp:lastModifiedBy>久世 均</cp:lastModifiedBy>
  <cp:revision>298</cp:revision>
  <cp:lastPrinted>2021-10-06T01:06:45Z</cp:lastPrinted>
  <dcterms:created xsi:type="dcterms:W3CDTF">2014-01-05T08:38:16Z</dcterms:created>
  <dcterms:modified xsi:type="dcterms:W3CDTF">2021-12-21T05:06:58Z</dcterms:modified>
</cp:coreProperties>
</file>