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98" r:id="rId2"/>
    <p:sldId id="299" r:id="rId3"/>
    <p:sldId id="301" r:id="rId4"/>
    <p:sldId id="302" r:id="rId5"/>
    <p:sldId id="315" r:id="rId6"/>
    <p:sldId id="316" r:id="rId7"/>
    <p:sldId id="317" r:id="rId8"/>
    <p:sldId id="318" r:id="rId9"/>
    <p:sldId id="319" r:id="rId10"/>
    <p:sldId id="320" r:id="rId11"/>
    <p:sldId id="321" r:id="rId12"/>
  </p:sldIdLst>
  <p:sldSz cx="9144000" cy="6858000" type="screen4x3"/>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54" autoAdjust="0"/>
  </p:normalViewPr>
  <p:slideViewPr>
    <p:cSldViewPr>
      <p:cViewPr varScale="1">
        <p:scale>
          <a:sx n="54" d="100"/>
          <a:sy n="54" d="100"/>
        </p:scale>
        <p:origin x="1434" y="6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a:defRPr sz="1200"/>
            </a:lvl1pPr>
          </a:lstStyle>
          <a:p>
            <a:fld id="{663A91B6-5778-44DB-85CD-D6EDC21A74A0}" type="datetimeFigureOut">
              <a:rPr kumimoji="1" lang="ja-JP" altLang="en-US" smtClean="0"/>
              <a:t>2016/3/15</a:t>
            </a:fld>
            <a:endParaRPr kumimoji="1" lang="ja-JP" altLang="en-US"/>
          </a:p>
        </p:txBody>
      </p:sp>
      <p:sp>
        <p:nvSpPr>
          <p:cNvPr id="4" name="フッター プレースホルダー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a:defRPr sz="1200"/>
            </a:lvl1pPr>
          </a:lstStyle>
          <a:p>
            <a:fld id="{9FE442DD-BD48-4934-8850-B90925D503BE}" type="slidenum">
              <a:rPr kumimoji="1" lang="ja-JP" altLang="en-US" smtClean="0"/>
              <a:t>‹#›</a:t>
            </a:fld>
            <a:endParaRPr kumimoji="1" lang="ja-JP" altLang="en-US"/>
          </a:p>
        </p:txBody>
      </p:sp>
    </p:spTree>
    <p:extLst>
      <p:ext uri="{BB962C8B-B14F-4D97-AF65-F5344CB8AC3E}">
        <p14:creationId xmlns:p14="http://schemas.microsoft.com/office/powerpoint/2010/main" val="13258594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714AB2CB-A67F-4534-BD6C-8048C4A1260C}" type="datetimeFigureOut">
              <a:rPr kumimoji="1" lang="ja-JP" altLang="en-US" smtClean="0"/>
              <a:t>2016/3/15</a:t>
            </a:fld>
            <a:endParaRPr kumimoji="1" lang="ja-JP" altLang="en-US"/>
          </a:p>
        </p:txBody>
      </p:sp>
      <p:sp>
        <p:nvSpPr>
          <p:cNvPr id="4" name="スライド イメージ プレースホルダー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4F51CB52-48AF-418C-B47D-61075CD2F5CD}" type="slidenum">
              <a:rPr kumimoji="1" lang="ja-JP" altLang="en-US" smtClean="0"/>
              <a:t>‹#›</a:t>
            </a:fld>
            <a:endParaRPr kumimoji="1" lang="ja-JP" altLang="en-US"/>
          </a:p>
        </p:txBody>
      </p:sp>
    </p:spTree>
    <p:extLst>
      <p:ext uri="{BB962C8B-B14F-4D97-AF65-F5344CB8AC3E}">
        <p14:creationId xmlns:p14="http://schemas.microsoft.com/office/powerpoint/2010/main" val="317798377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F51CB52-48AF-418C-B47D-61075CD2F5CD}" type="slidenum">
              <a:rPr kumimoji="1" lang="ja-JP" altLang="en-US" smtClean="0"/>
              <a:t>2</a:t>
            </a:fld>
            <a:endParaRPr kumimoji="1" lang="ja-JP" altLang="en-US"/>
          </a:p>
        </p:txBody>
      </p:sp>
    </p:spTree>
    <p:extLst>
      <p:ext uri="{BB962C8B-B14F-4D97-AF65-F5344CB8AC3E}">
        <p14:creationId xmlns:p14="http://schemas.microsoft.com/office/powerpoint/2010/main" val="1426627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F51CB52-48AF-418C-B47D-61075CD2F5CD}" type="slidenum">
              <a:rPr kumimoji="1" lang="ja-JP" altLang="en-US" smtClean="0"/>
              <a:t>3</a:t>
            </a:fld>
            <a:endParaRPr kumimoji="1" lang="ja-JP" altLang="en-US"/>
          </a:p>
        </p:txBody>
      </p:sp>
    </p:spTree>
    <p:extLst>
      <p:ext uri="{BB962C8B-B14F-4D97-AF65-F5344CB8AC3E}">
        <p14:creationId xmlns:p14="http://schemas.microsoft.com/office/powerpoint/2010/main" val="305126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F51CB52-48AF-418C-B47D-61075CD2F5CD}" type="slidenum">
              <a:rPr kumimoji="1" lang="ja-JP" altLang="en-US" smtClean="0"/>
              <a:t>4</a:t>
            </a:fld>
            <a:endParaRPr kumimoji="1" lang="ja-JP" altLang="en-US"/>
          </a:p>
        </p:txBody>
      </p:sp>
    </p:spTree>
    <p:extLst>
      <p:ext uri="{BB962C8B-B14F-4D97-AF65-F5344CB8AC3E}">
        <p14:creationId xmlns:p14="http://schemas.microsoft.com/office/powerpoint/2010/main" val="3014504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7AF4CD3-8C8A-4B5D-8E6F-1A57B59D2E11}" type="datetimeFigureOut">
              <a:rPr kumimoji="1" lang="ja-JP" altLang="en-US" smtClean="0"/>
              <a:t>2016/3/15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55468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AF4CD3-8C8A-4B5D-8E6F-1A57B59D2E11}" type="datetimeFigureOut">
              <a:rPr kumimoji="1" lang="ja-JP" altLang="en-US" smtClean="0"/>
              <a:t>2016/3/15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997423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AF4CD3-8C8A-4B5D-8E6F-1A57B59D2E11}" type="datetimeFigureOut">
              <a:rPr kumimoji="1" lang="ja-JP" altLang="en-US" smtClean="0"/>
              <a:t>2016/3/15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272025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7AF4CD3-8C8A-4B5D-8E6F-1A57B59D2E11}" type="datetimeFigureOut">
              <a:rPr kumimoji="1" lang="ja-JP" altLang="en-US" smtClean="0"/>
              <a:t>2016/3/15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2852048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7AF4CD3-8C8A-4B5D-8E6F-1A57B59D2E11}" type="datetimeFigureOut">
              <a:rPr kumimoji="1" lang="ja-JP" altLang="en-US" smtClean="0"/>
              <a:t>2016/3/15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2981008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7AF4CD3-8C8A-4B5D-8E6F-1A57B59D2E11}" type="datetimeFigureOut">
              <a:rPr kumimoji="1" lang="ja-JP" altLang="en-US" smtClean="0"/>
              <a:t>2016/3/15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1882954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7AF4CD3-8C8A-4B5D-8E6F-1A57B59D2E11}" type="datetimeFigureOut">
              <a:rPr kumimoji="1" lang="ja-JP" altLang="en-US" smtClean="0"/>
              <a:t>2016/3/15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104500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7AF4CD3-8C8A-4B5D-8E6F-1A57B59D2E11}" type="datetimeFigureOut">
              <a:rPr kumimoji="1" lang="ja-JP" altLang="en-US" smtClean="0"/>
              <a:t>2016/3/15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295649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7AF4CD3-8C8A-4B5D-8E6F-1A57B59D2E11}" type="datetimeFigureOut">
              <a:rPr kumimoji="1" lang="ja-JP" altLang="en-US" smtClean="0"/>
              <a:t>2016/3/15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4139610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7AF4CD3-8C8A-4B5D-8E6F-1A57B59D2E11}" type="datetimeFigureOut">
              <a:rPr kumimoji="1" lang="ja-JP" altLang="en-US" smtClean="0"/>
              <a:t>2016/3/15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87369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7AF4CD3-8C8A-4B5D-8E6F-1A57B59D2E11}" type="datetimeFigureOut">
              <a:rPr kumimoji="1" lang="ja-JP" altLang="en-US" smtClean="0"/>
              <a:t>2016/3/15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2516481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F4CD3-8C8A-4B5D-8E6F-1A57B59D2E11}" type="datetimeFigureOut">
              <a:rPr kumimoji="1" lang="ja-JP" altLang="en-US" smtClean="0"/>
              <a:t>2016/3/15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3141E-6E07-424A-B19D-96C4533D4F49}" type="slidenum">
              <a:rPr kumimoji="1" lang="ja-JP" altLang="en-US" smtClean="0"/>
              <a:t>‹#›</a:t>
            </a:fld>
            <a:endParaRPr kumimoji="1" lang="ja-JP" altLang="en-US"/>
          </a:p>
        </p:txBody>
      </p:sp>
    </p:spTree>
    <p:extLst>
      <p:ext uri="{BB962C8B-B14F-4D97-AF65-F5344CB8AC3E}">
        <p14:creationId xmlns:p14="http://schemas.microsoft.com/office/powerpoint/2010/main" val="6776973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43608" y="836712"/>
            <a:ext cx="7704856" cy="1800200"/>
          </a:xfrm>
        </p:spPr>
        <p:txBody>
          <a:bodyPr>
            <a:normAutofit/>
          </a:bodyPr>
          <a:lstStyle/>
          <a:p>
            <a:r>
              <a:rPr lang="ja-JP" altLang="en-US" sz="4000" b="1" dirty="0">
                <a:latin typeface="+mj-ea"/>
              </a:rPr>
              <a:t>現職教員の新たな免許状取得を</a:t>
            </a:r>
            <a:br>
              <a:rPr lang="ja-JP" altLang="en-US" sz="4000" b="1" dirty="0">
                <a:latin typeface="+mj-ea"/>
              </a:rPr>
            </a:br>
            <a:r>
              <a:rPr lang="ja-JP" altLang="en-US" sz="4000" b="1" dirty="0">
                <a:latin typeface="+mj-ea"/>
              </a:rPr>
              <a:t>促進する講習等開発事業</a:t>
            </a:r>
          </a:p>
        </p:txBody>
      </p:sp>
      <p:sp>
        <p:nvSpPr>
          <p:cNvPr id="3" name="サブタイトル 2"/>
          <p:cNvSpPr>
            <a:spLocks noGrp="1"/>
          </p:cNvSpPr>
          <p:nvPr>
            <p:ph type="subTitle" idx="1"/>
          </p:nvPr>
        </p:nvSpPr>
        <p:spPr>
          <a:xfrm>
            <a:off x="467544" y="5301208"/>
            <a:ext cx="7972400" cy="685800"/>
          </a:xfrm>
        </p:spPr>
        <p:txBody>
          <a:bodyPr>
            <a:normAutofit/>
          </a:bodyPr>
          <a:lstStyle/>
          <a:p>
            <a:pPr algn="ctr"/>
            <a:r>
              <a:rPr lang="ja-JP" altLang="en-US" b="1" dirty="0" smtClean="0">
                <a:solidFill>
                  <a:schemeClr val="tx1"/>
                </a:solidFill>
                <a:effectLst/>
                <a:latin typeface="+mn-ea"/>
              </a:rPr>
              <a:t>岐阜女子大学</a:t>
            </a:r>
            <a:endParaRPr kumimoji="1" lang="ja-JP" altLang="en-US" b="1" dirty="0">
              <a:solidFill>
                <a:schemeClr val="tx1"/>
              </a:solidFill>
              <a:effectLst/>
              <a:latin typeface="+mn-ea"/>
            </a:endParaRPr>
          </a:p>
        </p:txBody>
      </p:sp>
      <p:sp>
        <p:nvSpPr>
          <p:cNvPr id="4" name="テキスト ボックス 3"/>
          <p:cNvSpPr txBox="1"/>
          <p:nvPr/>
        </p:nvSpPr>
        <p:spPr>
          <a:xfrm>
            <a:off x="2051720" y="3068960"/>
            <a:ext cx="5832648" cy="1446550"/>
          </a:xfrm>
          <a:prstGeom prst="rect">
            <a:avLst/>
          </a:prstGeom>
          <a:noFill/>
        </p:spPr>
        <p:txBody>
          <a:bodyPr wrap="square" rtlCol="0">
            <a:spAutoFit/>
          </a:bodyPr>
          <a:lstStyle/>
          <a:p>
            <a:r>
              <a:rPr kumimoji="1" lang="ja-JP" altLang="en-US" sz="3200" b="1" dirty="0" smtClean="0">
                <a:latin typeface="+mj-ea"/>
                <a:ea typeface="+mj-ea"/>
              </a:rPr>
              <a:t>第</a:t>
            </a:r>
            <a:r>
              <a:rPr kumimoji="1" lang="en-US" altLang="ja-JP" sz="3200" b="1" dirty="0" smtClean="0">
                <a:latin typeface="+mj-ea"/>
                <a:ea typeface="+mj-ea"/>
              </a:rPr>
              <a:t>3</a:t>
            </a:r>
            <a:r>
              <a:rPr kumimoji="1" lang="ja-JP" altLang="en-US" sz="3200" b="1" dirty="0" smtClean="0">
                <a:latin typeface="+mj-ea"/>
                <a:ea typeface="+mj-ea"/>
              </a:rPr>
              <a:t>回　外部検討委員会</a:t>
            </a:r>
            <a:endParaRPr kumimoji="1" lang="en-US" altLang="ja-JP" sz="3200" b="1" dirty="0" smtClean="0">
              <a:latin typeface="+mj-ea"/>
              <a:ea typeface="+mj-ea"/>
            </a:endParaRPr>
          </a:p>
          <a:p>
            <a:endParaRPr lang="en-US" altLang="ja-JP" sz="3200" b="1" dirty="0">
              <a:latin typeface="+mj-ea"/>
              <a:ea typeface="+mj-ea"/>
            </a:endParaRPr>
          </a:p>
          <a:p>
            <a:pPr algn="ctr"/>
            <a:r>
              <a:rPr kumimoji="1" lang="ja-JP" altLang="en-US" sz="2400" b="1" dirty="0" smtClean="0">
                <a:latin typeface="+mj-ea"/>
                <a:ea typeface="+mj-ea"/>
              </a:rPr>
              <a:t>平成</a:t>
            </a:r>
            <a:r>
              <a:rPr kumimoji="1" lang="en-US" altLang="ja-JP" sz="2400" b="1" dirty="0" smtClean="0">
                <a:latin typeface="+mj-ea"/>
                <a:ea typeface="+mj-ea"/>
              </a:rPr>
              <a:t>28</a:t>
            </a:r>
            <a:r>
              <a:rPr kumimoji="1" lang="ja-JP" altLang="en-US" sz="2400" b="1" dirty="0" smtClean="0">
                <a:latin typeface="+mj-ea"/>
                <a:ea typeface="+mj-ea"/>
              </a:rPr>
              <a:t>年</a:t>
            </a:r>
            <a:r>
              <a:rPr kumimoji="1" lang="en-US" altLang="ja-JP" sz="2400" b="1" dirty="0" smtClean="0">
                <a:latin typeface="+mj-ea"/>
                <a:ea typeface="+mj-ea"/>
              </a:rPr>
              <a:t>3</a:t>
            </a:r>
            <a:r>
              <a:rPr kumimoji="1" lang="ja-JP" altLang="en-US" sz="2400" b="1" dirty="0" smtClean="0">
                <a:latin typeface="+mj-ea"/>
                <a:ea typeface="+mj-ea"/>
              </a:rPr>
              <a:t>月</a:t>
            </a:r>
            <a:r>
              <a:rPr kumimoji="1" lang="en-US" altLang="ja-JP" sz="2400" b="1" dirty="0" smtClean="0">
                <a:latin typeface="+mj-ea"/>
                <a:ea typeface="+mj-ea"/>
              </a:rPr>
              <a:t>15</a:t>
            </a:r>
            <a:r>
              <a:rPr kumimoji="1" lang="ja-JP" altLang="en-US" sz="2400" b="1" dirty="0" smtClean="0">
                <a:latin typeface="+mj-ea"/>
                <a:ea typeface="+mj-ea"/>
              </a:rPr>
              <a:t>日</a:t>
            </a:r>
            <a:endParaRPr kumimoji="1" lang="ja-JP" altLang="en-US" sz="2400" b="1" dirty="0">
              <a:latin typeface="+mj-ea"/>
              <a:ea typeface="+mj-ea"/>
            </a:endParaRPr>
          </a:p>
        </p:txBody>
      </p:sp>
    </p:spTree>
    <p:extLst>
      <p:ext uri="{BB962C8B-B14F-4D97-AF65-F5344CB8AC3E}">
        <p14:creationId xmlns:p14="http://schemas.microsoft.com/office/powerpoint/2010/main" val="3539680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lang="ja-JP" altLang="en-US" dirty="0"/>
              <a:t>教員免許状更新講習による文部科学省免許法認定講座の単位認定</a:t>
            </a:r>
            <a:endParaRPr kumimoji="1" lang="ja-JP" altLang="en-US" dirty="0"/>
          </a:p>
        </p:txBody>
      </p:sp>
      <p:sp>
        <p:nvSpPr>
          <p:cNvPr id="3" name="テキスト ボックス 2"/>
          <p:cNvSpPr txBox="1"/>
          <p:nvPr/>
        </p:nvSpPr>
        <p:spPr>
          <a:xfrm>
            <a:off x="755576" y="1844824"/>
            <a:ext cx="6984776" cy="1384995"/>
          </a:xfrm>
          <a:prstGeom prst="rect">
            <a:avLst/>
          </a:prstGeom>
          <a:noFill/>
        </p:spPr>
        <p:txBody>
          <a:bodyPr wrap="square" rtlCol="0">
            <a:spAutoFit/>
          </a:bodyPr>
          <a:lstStyle/>
          <a:p>
            <a:r>
              <a:rPr lang="ja-JP" altLang="en-US" dirty="0"/>
              <a:t>教育モデルプログラムでは、</a:t>
            </a:r>
            <a:r>
              <a:rPr lang="en-US" altLang="ja-JP" sz="2400" b="1" u="sng" dirty="0"/>
              <a:t>11</a:t>
            </a:r>
            <a:r>
              <a:rPr lang="ja-JP" altLang="en-US" sz="2400" b="1" u="sng" dirty="0"/>
              <a:t>名</a:t>
            </a:r>
            <a:r>
              <a:rPr lang="ja-JP" altLang="en-US" dirty="0"/>
              <a:t>（</a:t>
            </a:r>
            <a:r>
              <a:rPr lang="en-US" altLang="ja-JP" dirty="0"/>
              <a:t>30</a:t>
            </a:r>
            <a:r>
              <a:rPr lang="ja-JP" altLang="en-US" dirty="0"/>
              <a:t>時間の免許法認定講習を受講した対象者３０３人：３</a:t>
            </a:r>
            <a:r>
              <a:rPr lang="en-US" altLang="ja-JP" dirty="0"/>
              <a:t>.</a:t>
            </a:r>
            <a:r>
              <a:rPr lang="ja-JP" altLang="en-US" dirty="0"/>
              <a:t>６％）の文部科学省免許法認定講座の単位認定の申し込みがあり、</a:t>
            </a:r>
            <a:r>
              <a:rPr lang="ja-JP" altLang="en-US" dirty="0" smtClean="0"/>
              <a:t>その内</a:t>
            </a:r>
            <a:r>
              <a:rPr lang="ja-JP" altLang="en-US" sz="2400" b="1" u="sng" dirty="0" smtClean="0"/>
              <a:t>９人</a:t>
            </a:r>
            <a:r>
              <a:rPr lang="ja-JP" altLang="en-US" dirty="0"/>
              <a:t>（２</a:t>
            </a:r>
            <a:r>
              <a:rPr lang="en-US" altLang="ja-JP" dirty="0"/>
              <a:t>.</a:t>
            </a:r>
            <a:r>
              <a:rPr lang="ja-JP" altLang="en-US" dirty="0"/>
              <a:t>９％）に教育実践特講の単位認定を行った。</a:t>
            </a:r>
            <a:endParaRPr kumimoji="1" lang="ja-JP" altLang="en-US" dirty="0"/>
          </a:p>
        </p:txBody>
      </p:sp>
      <p:sp>
        <p:nvSpPr>
          <p:cNvPr id="5" name="上矢印 4"/>
          <p:cNvSpPr/>
          <p:nvPr/>
        </p:nvSpPr>
        <p:spPr>
          <a:xfrm>
            <a:off x="3419872" y="3321901"/>
            <a:ext cx="1944216" cy="792088"/>
          </a:xfrm>
          <a:prstGeom prst="up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115616" y="4725144"/>
            <a:ext cx="7056784" cy="1200329"/>
          </a:xfrm>
          <a:prstGeom prst="rect">
            <a:avLst/>
          </a:prstGeom>
          <a:noFill/>
        </p:spPr>
        <p:txBody>
          <a:bodyPr wrap="square" rtlCol="0">
            <a:spAutoFit/>
          </a:bodyPr>
          <a:lstStyle/>
          <a:p>
            <a:r>
              <a:rPr lang="ja-JP" altLang="en-US" b="1" dirty="0">
                <a:latin typeface="+mj-ea"/>
                <a:ea typeface="+mj-ea"/>
              </a:rPr>
              <a:t>教員免許状更新講座</a:t>
            </a:r>
            <a:r>
              <a:rPr lang="en-US" altLang="ja-JP" b="1" dirty="0">
                <a:latin typeface="+mj-ea"/>
                <a:ea typeface="+mj-ea"/>
              </a:rPr>
              <a:t>【</a:t>
            </a:r>
            <a:r>
              <a:rPr lang="ja-JP" altLang="en-US" b="1" dirty="0">
                <a:latin typeface="+mj-ea"/>
                <a:ea typeface="+mj-ea"/>
              </a:rPr>
              <a:t>対面授業・通信教育</a:t>
            </a:r>
            <a:r>
              <a:rPr lang="en-US" altLang="ja-JP" b="1" dirty="0">
                <a:latin typeface="+mj-ea"/>
                <a:ea typeface="+mj-ea"/>
              </a:rPr>
              <a:t>】</a:t>
            </a:r>
            <a:r>
              <a:rPr lang="ja-JP" altLang="en-US" b="1" dirty="0">
                <a:latin typeface="+mj-ea"/>
                <a:ea typeface="+mj-ea"/>
              </a:rPr>
              <a:t>を受講した教員を対象に、課題の提出により文部科学省免許法認定講座の単位認定を行うという、課題の提出を義務付けたことが大きな原因であると考えられる。</a:t>
            </a:r>
            <a:endParaRPr kumimoji="1" lang="ja-JP" altLang="en-US" b="1" dirty="0">
              <a:latin typeface="+mj-ea"/>
              <a:ea typeface="+mj-ea"/>
            </a:endParaRPr>
          </a:p>
        </p:txBody>
      </p:sp>
    </p:spTree>
    <p:extLst>
      <p:ext uri="{BB962C8B-B14F-4D97-AF65-F5344CB8AC3E}">
        <p14:creationId xmlns:p14="http://schemas.microsoft.com/office/powerpoint/2010/main" val="29526156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Autofit/>
          </a:bodyPr>
          <a:lstStyle/>
          <a:p>
            <a:r>
              <a:rPr lang="ja-JP" altLang="en-US" sz="3600" dirty="0"/>
              <a:t>通信制の文部科学省免許法認定講座の単位認定における本人確認について</a:t>
            </a:r>
            <a:endParaRPr kumimoji="1" lang="ja-JP" altLang="en-US" sz="3600" dirty="0"/>
          </a:p>
        </p:txBody>
      </p:sp>
      <p:sp>
        <p:nvSpPr>
          <p:cNvPr id="3" name="テキスト ボックス 2"/>
          <p:cNvSpPr txBox="1"/>
          <p:nvPr/>
        </p:nvSpPr>
        <p:spPr>
          <a:xfrm>
            <a:off x="755576" y="1844824"/>
            <a:ext cx="7632848" cy="1200329"/>
          </a:xfrm>
          <a:prstGeom prst="rect">
            <a:avLst/>
          </a:prstGeom>
          <a:noFill/>
        </p:spPr>
        <p:txBody>
          <a:bodyPr wrap="square" rtlCol="0">
            <a:spAutoFit/>
          </a:bodyPr>
          <a:lstStyle/>
          <a:p>
            <a:r>
              <a:rPr lang="ja-JP" altLang="en-US" sz="2400" dirty="0"/>
              <a:t>（１）受講申込時における本人確認</a:t>
            </a:r>
          </a:p>
          <a:p>
            <a:r>
              <a:rPr lang="ja-JP" altLang="en-US" sz="2400" dirty="0" smtClean="0"/>
              <a:t>（</a:t>
            </a:r>
            <a:r>
              <a:rPr lang="ja-JP" altLang="en-US" sz="2400" dirty="0"/>
              <a:t>２）課題提出並びに科目修得試験</a:t>
            </a:r>
            <a:r>
              <a:rPr lang="ja-JP" altLang="en-US" sz="2400" dirty="0" smtClean="0"/>
              <a:t>課題</a:t>
            </a:r>
            <a:endParaRPr lang="en-US" altLang="ja-JP" sz="2400" dirty="0" smtClean="0"/>
          </a:p>
          <a:p>
            <a:r>
              <a:rPr lang="ja-JP" altLang="en-US" sz="2400" dirty="0"/>
              <a:t>　</a:t>
            </a:r>
            <a:r>
              <a:rPr lang="ja-JP" altLang="en-US" sz="2400" dirty="0" smtClean="0"/>
              <a:t>　　に</a:t>
            </a:r>
            <a:r>
              <a:rPr lang="ja-JP" altLang="en-US" sz="2400" dirty="0"/>
              <a:t>おける本人</a:t>
            </a:r>
            <a:r>
              <a:rPr lang="ja-JP" altLang="en-US" sz="2400" dirty="0" smtClean="0"/>
              <a:t>確認</a:t>
            </a:r>
            <a:endParaRPr lang="ja-JP" altLang="en-US" sz="2400" dirty="0"/>
          </a:p>
        </p:txBody>
      </p:sp>
      <p:sp>
        <p:nvSpPr>
          <p:cNvPr id="5" name="上矢印 4"/>
          <p:cNvSpPr/>
          <p:nvPr/>
        </p:nvSpPr>
        <p:spPr>
          <a:xfrm>
            <a:off x="3419872" y="3321901"/>
            <a:ext cx="1944216" cy="792088"/>
          </a:xfrm>
          <a:prstGeom prst="up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6" name="テキスト ボックス 5"/>
          <p:cNvSpPr txBox="1"/>
          <p:nvPr/>
        </p:nvSpPr>
        <p:spPr>
          <a:xfrm>
            <a:off x="1115616" y="4725144"/>
            <a:ext cx="7056784" cy="1384995"/>
          </a:xfrm>
          <a:prstGeom prst="rect">
            <a:avLst/>
          </a:prstGeom>
          <a:noFill/>
        </p:spPr>
        <p:txBody>
          <a:bodyPr wrap="square" rtlCol="0">
            <a:spAutoFit/>
          </a:bodyPr>
          <a:lstStyle/>
          <a:p>
            <a:r>
              <a:rPr lang="ja-JP" altLang="en-US" sz="2800" b="1" dirty="0"/>
              <a:t>通信の課題レポート（最終）については、本学に来ていただき、試験を行う方法に変更する。</a:t>
            </a:r>
            <a:endParaRPr kumimoji="1" lang="ja-JP" altLang="en-US" sz="2800" b="1" dirty="0"/>
          </a:p>
        </p:txBody>
      </p:sp>
    </p:spTree>
    <p:extLst>
      <p:ext uri="{BB962C8B-B14F-4D97-AF65-F5344CB8AC3E}">
        <p14:creationId xmlns:p14="http://schemas.microsoft.com/office/powerpoint/2010/main" val="34796841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39552" y="692696"/>
            <a:ext cx="8280920" cy="648072"/>
          </a:xfrm>
        </p:spPr>
        <p:txBody>
          <a:bodyPr>
            <a:normAutofit/>
          </a:bodyPr>
          <a:lstStyle/>
          <a:p>
            <a:pPr algn="ctr"/>
            <a:r>
              <a:rPr kumimoji="1" lang="ja-JP" altLang="en-US" sz="3200" b="1" dirty="0" smtClean="0">
                <a:effectLst/>
                <a:latin typeface="+mj-ea"/>
              </a:rPr>
              <a:t>平成２７年度　公開講座実績</a:t>
            </a:r>
            <a:endParaRPr kumimoji="1" lang="ja-JP" altLang="en-US" sz="3200" b="1" dirty="0">
              <a:effectLst/>
              <a:latin typeface="+mj-ea"/>
            </a:endParaRPr>
          </a:p>
        </p:txBody>
      </p:sp>
      <p:graphicFrame>
        <p:nvGraphicFramePr>
          <p:cNvPr id="5" name="表 4"/>
          <p:cNvGraphicFramePr>
            <a:graphicFrameLocks noGrp="1"/>
          </p:cNvGraphicFramePr>
          <p:nvPr>
            <p:extLst>
              <p:ext uri="{D42A27DB-BD31-4B8C-83A1-F6EECF244321}">
                <p14:modId xmlns:p14="http://schemas.microsoft.com/office/powerpoint/2010/main" val="2889409748"/>
              </p:ext>
            </p:extLst>
          </p:nvPr>
        </p:nvGraphicFramePr>
        <p:xfrm>
          <a:off x="539552" y="1412776"/>
          <a:ext cx="8136903" cy="4801907"/>
        </p:xfrm>
        <a:graphic>
          <a:graphicData uri="http://schemas.openxmlformats.org/drawingml/2006/table">
            <a:tbl>
              <a:tblPr firstRow="1" bandRow="1">
                <a:tableStyleId>{7DF18680-E054-41AD-8BC1-D1AEF772440D}</a:tableStyleId>
              </a:tblPr>
              <a:tblGrid>
                <a:gridCol w="5125726"/>
                <a:gridCol w="1537853"/>
                <a:gridCol w="1473324"/>
              </a:tblGrid>
              <a:tr h="425403">
                <a:tc>
                  <a:txBody>
                    <a:bodyPr/>
                    <a:lstStyle/>
                    <a:p>
                      <a:pPr algn="ctr"/>
                      <a:r>
                        <a:rPr kumimoji="1" lang="ja-JP" altLang="en-US" sz="2400" b="0" dirty="0" smtClean="0"/>
                        <a:t>公開講座名称</a:t>
                      </a:r>
                      <a:endParaRPr kumimoji="1" lang="ja-JP" altLang="en-US" sz="2400" b="0" dirty="0">
                        <a:latin typeface="+mn-ea"/>
                        <a:ea typeface="+mn-ea"/>
                      </a:endParaRPr>
                    </a:p>
                  </a:txBody>
                  <a:tcPr anchor="ctr"/>
                </a:tc>
                <a:tc>
                  <a:txBody>
                    <a:bodyPr/>
                    <a:lstStyle/>
                    <a:p>
                      <a:pPr algn="ctr"/>
                      <a:r>
                        <a:rPr kumimoji="1" lang="ja-JP" altLang="en-US" sz="2400" b="0" dirty="0" smtClean="0"/>
                        <a:t>講座数</a:t>
                      </a:r>
                      <a:endParaRPr kumimoji="1" lang="ja-JP" altLang="en-US" sz="2400" b="0" dirty="0">
                        <a:latin typeface="+mn-ea"/>
                        <a:ea typeface="+mn-ea"/>
                      </a:endParaRPr>
                    </a:p>
                  </a:txBody>
                  <a:tcPr anchor="ctr"/>
                </a:tc>
                <a:tc>
                  <a:txBody>
                    <a:bodyPr/>
                    <a:lstStyle/>
                    <a:p>
                      <a:pPr algn="ctr"/>
                      <a:r>
                        <a:rPr kumimoji="1" lang="ja-JP" altLang="en-US" sz="2400" b="0" dirty="0" smtClean="0"/>
                        <a:t>受講者数</a:t>
                      </a:r>
                      <a:endParaRPr kumimoji="1" lang="ja-JP" altLang="en-US" sz="2400" b="0" dirty="0">
                        <a:latin typeface="+mn-ea"/>
                        <a:ea typeface="+mn-ea"/>
                      </a:endParaRPr>
                    </a:p>
                  </a:txBody>
                  <a:tcPr anchor="ctr"/>
                </a:tc>
              </a:tr>
              <a:tr h="654717">
                <a:tc>
                  <a:txBody>
                    <a:bodyPr/>
                    <a:lstStyle/>
                    <a:p>
                      <a:r>
                        <a:rPr kumimoji="1" lang="zh-TW" altLang="en-US" sz="2000" dirty="0" smtClean="0"/>
                        <a:t>文部科学省認定</a:t>
                      </a:r>
                      <a:endParaRPr kumimoji="1" lang="en-US" altLang="zh-TW" sz="2000" dirty="0" smtClean="0"/>
                    </a:p>
                    <a:p>
                      <a:r>
                        <a:rPr kumimoji="1" lang="zh-TW" altLang="en-US" sz="2000" dirty="0" smtClean="0"/>
                        <a:t>大学院免許法認定公開講座</a:t>
                      </a:r>
                      <a:r>
                        <a:rPr kumimoji="1" lang="en-US" altLang="zh-TW" sz="2000" dirty="0" smtClean="0"/>
                        <a:t>【</a:t>
                      </a:r>
                      <a:r>
                        <a:rPr kumimoji="1" lang="zh-TW" altLang="en-US" sz="2000" dirty="0" smtClean="0"/>
                        <a:t>対面</a:t>
                      </a:r>
                      <a:r>
                        <a:rPr kumimoji="1" lang="en-US" altLang="zh-TW" sz="2000" dirty="0" smtClean="0"/>
                        <a:t>】</a:t>
                      </a:r>
                      <a:endParaRPr kumimoji="1" lang="en-US" altLang="zh-TW" sz="2000" dirty="0" smtClean="0">
                        <a:latin typeface="+mn-ea"/>
                        <a:ea typeface="+mn-ea"/>
                      </a:endParaRPr>
                    </a:p>
                  </a:txBody>
                  <a:tcPr anchor="ctr"/>
                </a:tc>
                <a:tc>
                  <a:txBody>
                    <a:bodyPr/>
                    <a:lstStyle/>
                    <a:p>
                      <a:pPr algn="ctr"/>
                      <a:r>
                        <a:rPr kumimoji="1" lang="ja-JP" altLang="en-US" sz="2000" dirty="0" smtClean="0"/>
                        <a:t>８講座</a:t>
                      </a:r>
                      <a:endParaRPr kumimoji="1" lang="ja-JP" altLang="en-US" sz="2000" dirty="0">
                        <a:latin typeface="+mn-ea"/>
                        <a:ea typeface="+mn-ea"/>
                      </a:endParaRPr>
                    </a:p>
                  </a:txBody>
                  <a:tcPr anchor="ctr"/>
                </a:tc>
                <a:tc>
                  <a:txBody>
                    <a:bodyPr/>
                    <a:lstStyle/>
                    <a:p>
                      <a:pPr algn="r"/>
                      <a:r>
                        <a:rPr kumimoji="1" lang="ja-JP" altLang="en-US" sz="2000" dirty="0" smtClean="0"/>
                        <a:t>２２６名</a:t>
                      </a:r>
                      <a:endParaRPr kumimoji="1" lang="ja-JP" altLang="en-US" sz="2000" dirty="0">
                        <a:latin typeface="+mn-ea"/>
                        <a:ea typeface="+mn-ea"/>
                      </a:endParaRPr>
                    </a:p>
                  </a:txBody>
                  <a:tcPr anchor="ctr"/>
                </a:tc>
              </a:tr>
              <a:tr h="576064">
                <a:tc>
                  <a:txBody>
                    <a:bodyPr/>
                    <a:lstStyle/>
                    <a:p>
                      <a:r>
                        <a:rPr kumimoji="1" lang="zh-TW" altLang="en-US" sz="2000" dirty="0" smtClean="0"/>
                        <a:t>文部科学省認定</a:t>
                      </a:r>
                      <a:endParaRPr kumimoji="1" lang="en-US" altLang="zh-TW" sz="2000" dirty="0" smtClean="0"/>
                    </a:p>
                    <a:p>
                      <a:r>
                        <a:rPr kumimoji="1" lang="zh-TW" altLang="en-US" sz="2000" dirty="0" smtClean="0"/>
                        <a:t>大学院免許法認定公開講座</a:t>
                      </a:r>
                      <a:r>
                        <a:rPr kumimoji="1" lang="en-US" altLang="zh-TW" sz="2000" dirty="0" smtClean="0"/>
                        <a:t>【</a:t>
                      </a:r>
                      <a:r>
                        <a:rPr kumimoji="1" lang="zh-TW" altLang="en-US" sz="2000" dirty="0" smtClean="0"/>
                        <a:t>通信</a:t>
                      </a:r>
                      <a:r>
                        <a:rPr kumimoji="1" lang="en-US" altLang="zh-TW" sz="2000" dirty="0" smtClean="0"/>
                        <a:t>】</a:t>
                      </a:r>
                      <a:endParaRPr kumimoji="1" lang="ja-JP" altLang="en-US" sz="2000" dirty="0">
                        <a:latin typeface="+mn-ea"/>
                        <a:ea typeface="+mn-ea"/>
                      </a:endParaRPr>
                    </a:p>
                  </a:txBody>
                  <a:tcPr anchor="ctr"/>
                </a:tc>
                <a:tc>
                  <a:txBody>
                    <a:bodyPr/>
                    <a:lstStyle/>
                    <a:p>
                      <a:pPr algn="ctr"/>
                      <a:r>
                        <a:rPr kumimoji="1" lang="ja-JP" altLang="en-US" sz="2000" dirty="0" smtClean="0"/>
                        <a:t>８講座</a:t>
                      </a:r>
                      <a:endParaRPr kumimoji="1" lang="ja-JP" altLang="en-US" sz="2000" dirty="0">
                        <a:latin typeface="+mn-ea"/>
                        <a:ea typeface="+mn-ea"/>
                      </a:endParaRPr>
                    </a:p>
                  </a:txBody>
                  <a:tcPr anchor="ctr"/>
                </a:tc>
                <a:tc>
                  <a:txBody>
                    <a:bodyPr/>
                    <a:lstStyle/>
                    <a:p>
                      <a:pPr algn="r"/>
                      <a:r>
                        <a:rPr kumimoji="1" lang="ja-JP" altLang="en-US" sz="2000" dirty="0" smtClean="0"/>
                        <a:t>３４名</a:t>
                      </a:r>
                      <a:endParaRPr kumimoji="1" lang="ja-JP" altLang="en-US" sz="2000" dirty="0">
                        <a:latin typeface="+mn-ea"/>
                        <a:ea typeface="+mn-ea"/>
                      </a:endParaRPr>
                    </a:p>
                  </a:txBody>
                  <a:tcPr anchor="ctr"/>
                </a:tc>
              </a:tr>
              <a:tr h="501000">
                <a:tc>
                  <a:txBody>
                    <a:bodyPr/>
                    <a:lstStyle/>
                    <a:p>
                      <a:r>
                        <a:rPr kumimoji="1" lang="zh-TW" altLang="en-US" sz="2000" dirty="0" smtClean="0"/>
                        <a:t>小学校教諭免許科目履修講座</a:t>
                      </a:r>
                      <a:endParaRPr kumimoji="1" lang="en-US" altLang="zh-TW" sz="2000" dirty="0" smtClean="0">
                        <a:latin typeface="+mn-ea"/>
                        <a:ea typeface="+mn-ea"/>
                      </a:endParaRPr>
                    </a:p>
                  </a:txBody>
                  <a:tcPr anchor="ctr"/>
                </a:tc>
                <a:tc>
                  <a:txBody>
                    <a:bodyPr/>
                    <a:lstStyle/>
                    <a:p>
                      <a:pPr algn="ctr"/>
                      <a:r>
                        <a:rPr kumimoji="1" lang="ja-JP" altLang="en-US" sz="2000" dirty="0" smtClean="0"/>
                        <a:t>１１講座</a:t>
                      </a:r>
                      <a:endParaRPr kumimoji="1" lang="ja-JP" altLang="en-US" sz="2000" dirty="0">
                        <a:latin typeface="+mn-ea"/>
                        <a:ea typeface="+mn-ea"/>
                      </a:endParaRPr>
                    </a:p>
                  </a:txBody>
                  <a:tcPr anchor="ctr"/>
                </a:tc>
                <a:tc>
                  <a:txBody>
                    <a:bodyPr/>
                    <a:lstStyle/>
                    <a:p>
                      <a:pPr algn="r"/>
                      <a:r>
                        <a:rPr kumimoji="1" lang="ja-JP" altLang="en-US" sz="2000" dirty="0" smtClean="0"/>
                        <a:t>２２６名</a:t>
                      </a:r>
                      <a:endParaRPr kumimoji="1" lang="ja-JP" altLang="en-US" sz="2000" dirty="0">
                        <a:latin typeface="+mn-ea"/>
                        <a:ea typeface="+mn-ea"/>
                      </a:endParaRPr>
                    </a:p>
                  </a:txBody>
                  <a:tcPr anchor="ctr"/>
                </a:tc>
              </a:tr>
              <a:tr h="432048">
                <a:tc>
                  <a:txBody>
                    <a:bodyPr/>
                    <a:lstStyle/>
                    <a:p>
                      <a:r>
                        <a:rPr kumimoji="1" lang="ja-JP" altLang="en-US" sz="2000" dirty="0" smtClean="0"/>
                        <a:t>幼稚園教諭免許科目履修講座</a:t>
                      </a:r>
                      <a:endParaRPr kumimoji="1" lang="en-US" altLang="ja-JP" sz="2000" dirty="0" smtClean="0">
                        <a:latin typeface="+mn-ea"/>
                        <a:ea typeface="+mn-ea"/>
                      </a:endParaRPr>
                    </a:p>
                  </a:txBody>
                  <a:tcPr anchor="ctr"/>
                </a:tc>
                <a:tc>
                  <a:txBody>
                    <a:bodyPr/>
                    <a:lstStyle/>
                    <a:p>
                      <a:pPr algn="ctr"/>
                      <a:r>
                        <a:rPr kumimoji="1" lang="ja-JP" altLang="en-US" sz="2000" dirty="0" smtClean="0"/>
                        <a:t>５講座</a:t>
                      </a:r>
                      <a:endParaRPr kumimoji="1" lang="ja-JP" altLang="en-US" sz="2000" dirty="0">
                        <a:latin typeface="+mn-ea"/>
                        <a:ea typeface="+mn-ea"/>
                      </a:endParaRPr>
                    </a:p>
                  </a:txBody>
                  <a:tcPr anchor="ctr"/>
                </a:tc>
                <a:tc>
                  <a:txBody>
                    <a:bodyPr/>
                    <a:lstStyle/>
                    <a:p>
                      <a:pPr algn="r"/>
                      <a:r>
                        <a:rPr kumimoji="1" lang="ja-JP" altLang="en-US" sz="2000" dirty="0" smtClean="0"/>
                        <a:t>７３名</a:t>
                      </a:r>
                      <a:endParaRPr kumimoji="1" lang="ja-JP" altLang="en-US" sz="2000" dirty="0">
                        <a:latin typeface="+mn-ea"/>
                        <a:ea typeface="+mn-ea"/>
                      </a:endParaRPr>
                    </a:p>
                  </a:txBody>
                  <a:tcPr anchor="ctr"/>
                </a:tc>
              </a:tr>
              <a:tr h="504056">
                <a:tc>
                  <a:txBody>
                    <a:bodyPr/>
                    <a:lstStyle/>
                    <a:p>
                      <a:r>
                        <a:rPr kumimoji="1" lang="ja-JP" altLang="en-US" sz="2000" dirty="0" smtClean="0"/>
                        <a:t>保育士資格科目履修講座</a:t>
                      </a:r>
                      <a:endParaRPr kumimoji="1" lang="ja-JP" altLang="en-US" sz="2000" dirty="0" smtClean="0">
                        <a:latin typeface="+mn-ea"/>
                        <a:ea typeface="+mn-ea"/>
                      </a:endParaRPr>
                    </a:p>
                  </a:txBody>
                  <a:tcPr anchor="ctr"/>
                </a:tc>
                <a:tc>
                  <a:txBody>
                    <a:bodyPr/>
                    <a:lstStyle/>
                    <a:p>
                      <a:pPr algn="ctr"/>
                      <a:r>
                        <a:rPr kumimoji="1" lang="ja-JP" altLang="en-US" sz="2000" dirty="0" smtClean="0"/>
                        <a:t>４講座</a:t>
                      </a:r>
                      <a:endParaRPr kumimoji="1" lang="ja-JP" altLang="en-US" sz="2000" dirty="0">
                        <a:latin typeface="+mn-ea"/>
                        <a:ea typeface="+mn-ea"/>
                      </a:endParaRPr>
                    </a:p>
                  </a:txBody>
                  <a:tcPr anchor="ctr"/>
                </a:tc>
                <a:tc>
                  <a:txBody>
                    <a:bodyPr/>
                    <a:lstStyle/>
                    <a:p>
                      <a:pPr algn="r"/>
                      <a:r>
                        <a:rPr kumimoji="1" lang="ja-JP" altLang="en-US" sz="2000" dirty="0" smtClean="0"/>
                        <a:t>１０３名</a:t>
                      </a:r>
                      <a:endParaRPr kumimoji="1" lang="ja-JP" altLang="en-US" sz="2000" dirty="0">
                        <a:latin typeface="+mn-ea"/>
                        <a:ea typeface="+mn-ea"/>
                      </a:endParaRPr>
                    </a:p>
                  </a:txBody>
                  <a:tcPr anchor="ctr"/>
                </a:tc>
              </a:tr>
              <a:tr h="432048">
                <a:tc>
                  <a:txBody>
                    <a:bodyPr/>
                    <a:lstStyle/>
                    <a:p>
                      <a:r>
                        <a:rPr kumimoji="1" lang="zh-TW" altLang="en-US" sz="2000" dirty="0" smtClean="0"/>
                        <a:t>学芸員資格取得講座</a:t>
                      </a:r>
                      <a:endParaRPr kumimoji="1" lang="zh-TW" altLang="en-US" sz="2000" dirty="0" smtClean="0">
                        <a:latin typeface="+mn-ea"/>
                        <a:ea typeface="+mn-ea"/>
                      </a:endParaRPr>
                    </a:p>
                  </a:txBody>
                  <a:tcPr anchor="ctr"/>
                </a:tc>
                <a:tc>
                  <a:txBody>
                    <a:bodyPr/>
                    <a:lstStyle/>
                    <a:p>
                      <a:pPr algn="ctr"/>
                      <a:r>
                        <a:rPr kumimoji="1" lang="ja-JP" altLang="en-US" sz="2000" dirty="0" smtClean="0"/>
                        <a:t>５講座</a:t>
                      </a:r>
                      <a:endParaRPr kumimoji="1" lang="ja-JP" altLang="en-US" sz="2000" dirty="0">
                        <a:latin typeface="+mn-ea"/>
                        <a:ea typeface="+mn-ea"/>
                      </a:endParaRPr>
                    </a:p>
                  </a:txBody>
                  <a:tcPr anchor="ctr"/>
                </a:tc>
                <a:tc>
                  <a:txBody>
                    <a:bodyPr/>
                    <a:lstStyle/>
                    <a:p>
                      <a:pPr algn="r"/>
                      <a:r>
                        <a:rPr kumimoji="1" lang="ja-JP" altLang="en-US" sz="2000" dirty="0" smtClean="0"/>
                        <a:t>６９名</a:t>
                      </a:r>
                      <a:endParaRPr kumimoji="1" lang="ja-JP" altLang="en-US" sz="2000" dirty="0">
                        <a:latin typeface="+mn-ea"/>
                        <a:ea typeface="+mn-ea"/>
                      </a:endParaRPr>
                    </a:p>
                  </a:txBody>
                  <a:tcPr anchor="ctr"/>
                </a:tc>
              </a:tr>
              <a:tr h="504056">
                <a:tc>
                  <a:txBody>
                    <a:bodyPr/>
                    <a:lstStyle/>
                    <a:p>
                      <a:r>
                        <a:rPr kumimoji="1" lang="zh-TW" altLang="en-US" sz="2000" dirty="0" smtClean="0"/>
                        <a:t>中学校２種（英語）科目履修講座</a:t>
                      </a:r>
                      <a:endParaRPr kumimoji="1" lang="en-US" altLang="zh-TW" sz="2000" dirty="0" smtClean="0">
                        <a:latin typeface="+mn-ea"/>
                        <a:ea typeface="+mn-ea"/>
                      </a:endParaRPr>
                    </a:p>
                  </a:txBody>
                  <a:tcPr anchor="ctr"/>
                </a:tc>
                <a:tc>
                  <a:txBody>
                    <a:bodyPr/>
                    <a:lstStyle/>
                    <a:p>
                      <a:pPr algn="ctr"/>
                      <a:r>
                        <a:rPr kumimoji="1" lang="ja-JP" altLang="en-US" sz="2000" dirty="0" smtClean="0"/>
                        <a:t>６講座</a:t>
                      </a:r>
                      <a:endParaRPr kumimoji="1" lang="ja-JP" altLang="en-US" sz="2000" dirty="0">
                        <a:latin typeface="+mn-ea"/>
                        <a:ea typeface="+mn-ea"/>
                      </a:endParaRPr>
                    </a:p>
                  </a:txBody>
                  <a:tcPr anchor="ctr"/>
                </a:tc>
                <a:tc>
                  <a:txBody>
                    <a:bodyPr/>
                    <a:lstStyle/>
                    <a:p>
                      <a:pPr algn="r"/>
                      <a:r>
                        <a:rPr kumimoji="1" lang="ja-JP" altLang="en-US" sz="2000" dirty="0" smtClean="0"/>
                        <a:t>２１名</a:t>
                      </a:r>
                      <a:endParaRPr kumimoji="1" lang="ja-JP" altLang="en-US" sz="2000" dirty="0">
                        <a:latin typeface="+mn-ea"/>
                        <a:ea typeface="+mn-ea"/>
                      </a:endParaRPr>
                    </a:p>
                  </a:txBody>
                  <a:tcPr anchor="ctr"/>
                </a:tc>
              </a:tr>
              <a:tr h="569419">
                <a:tc>
                  <a:txBody>
                    <a:bodyPr/>
                    <a:lstStyle/>
                    <a:p>
                      <a:r>
                        <a:rPr kumimoji="1" lang="ja-JP" altLang="en-US" sz="2000" dirty="0" smtClean="0"/>
                        <a:t>エクステンション講座</a:t>
                      </a:r>
                      <a:endParaRPr kumimoji="1" lang="en-US" altLang="zh-TW" sz="2000" dirty="0" smtClean="0">
                        <a:latin typeface="+mn-ea"/>
                        <a:ea typeface="+mn-ea"/>
                      </a:endParaRPr>
                    </a:p>
                  </a:txBody>
                  <a:tcPr anchor="ctr"/>
                </a:tc>
                <a:tc>
                  <a:txBody>
                    <a:bodyPr/>
                    <a:lstStyle/>
                    <a:p>
                      <a:pPr algn="ctr"/>
                      <a:r>
                        <a:rPr kumimoji="1" lang="en-US" altLang="ja-JP" sz="2000" dirty="0" smtClean="0"/>
                        <a:t>4</a:t>
                      </a:r>
                      <a:r>
                        <a:rPr kumimoji="1" lang="ja-JP" altLang="en-US" sz="2000" dirty="0" smtClean="0"/>
                        <a:t>講座</a:t>
                      </a:r>
                      <a:endParaRPr kumimoji="1" lang="ja-JP" altLang="en-US" sz="2000" dirty="0">
                        <a:latin typeface="+mn-ea"/>
                        <a:ea typeface="+mn-ea"/>
                      </a:endParaRPr>
                    </a:p>
                  </a:txBody>
                  <a:tcPr anchor="ctr"/>
                </a:tc>
                <a:tc>
                  <a:txBody>
                    <a:bodyPr/>
                    <a:lstStyle/>
                    <a:p>
                      <a:pPr algn="r"/>
                      <a:r>
                        <a:rPr kumimoji="1" lang="ja-JP" altLang="en-US" sz="2000" dirty="0" smtClean="0"/>
                        <a:t>６４名</a:t>
                      </a:r>
                      <a:endParaRPr kumimoji="1" lang="ja-JP" altLang="en-US" sz="2000" dirty="0">
                        <a:latin typeface="+mn-ea"/>
                        <a:ea typeface="+mn-ea"/>
                      </a:endParaRPr>
                    </a:p>
                  </a:txBody>
                  <a:tcPr anchor="ctr"/>
                </a:tc>
              </a:tr>
            </a:tbl>
          </a:graphicData>
        </a:graphic>
      </p:graphicFrame>
      <p:sp>
        <p:nvSpPr>
          <p:cNvPr id="2" name="テキスト ボックス 1"/>
          <p:cNvSpPr txBox="1"/>
          <p:nvPr/>
        </p:nvSpPr>
        <p:spPr>
          <a:xfrm>
            <a:off x="3851920" y="6321694"/>
            <a:ext cx="4968552" cy="369332"/>
          </a:xfrm>
          <a:prstGeom prst="rect">
            <a:avLst/>
          </a:prstGeom>
          <a:noFill/>
        </p:spPr>
        <p:txBody>
          <a:bodyPr wrap="square" rtlCol="0">
            <a:spAutoFit/>
          </a:bodyPr>
          <a:lstStyle/>
          <a:p>
            <a:r>
              <a:rPr kumimoji="1" lang="ja-JP" altLang="en-US" b="1" dirty="0" smtClean="0"/>
              <a:t>　　　　　合計　　　　　　　　　８１６名</a:t>
            </a:r>
            <a:endParaRPr kumimoji="1" lang="ja-JP" altLang="en-US" b="1" dirty="0"/>
          </a:p>
        </p:txBody>
      </p:sp>
    </p:spTree>
    <p:extLst>
      <p:ext uri="{BB962C8B-B14F-4D97-AF65-F5344CB8AC3E}">
        <p14:creationId xmlns:p14="http://schemas.microsoft.com/office/powerpoint/2010/main" val="1825451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75799" y="836712"/>
            <a:ext cx="8280920" cy="648072"/>
          </a:xfrm>
        </p:spPr>
        <p:txBody>
          <a:bodyPr>
            <a:normAutofit/>
          </a:bodyPr>
          <a:lstStyle/>
          <a:p>
            <a:pPr algn="ctr"/>
            <a:r>
              <a:rPr kumimoji="1" lang="ja-JP" altLang="en-US" sz="3200" b="1" dirty="0" smtClean="0">
                <a:effectLst/>
              </a:rPr>
              <a:t>平成</a:t>
            </a:r>
            <a:r>
              <a:rPr kumimoji="1" lang="en-US" altLang="ja-JP" sz="3200" b="1" dirty="0" smtClean="0">
                <a:effectLst/>
              </a:rPr>
              <a:t>27</a:t>
            </a:r>
            <a:r>
              <a:rPr kumimoji="1" lang="ja-JP" altLang="en-US" sz="3200" b="1" dirty="0" smtClean="0">
                <a:effectLst/>
              </a:rPr>
              <a:t>年度</a:t>
            </a:r>
            <a:r>
              <a:rPr lang="ja-JP" altLang="en-US" sz="3200" b="1" dirty="0"/>
              <a:t>　</a:t>
            </a:r>
            <a:r>
              <a:rPr kumimoji="1" lang="ja-JP" altLang="en-US" sz="3200" b="1" dirty="0" smtClean="0">
                <a:effectLst/>
              </a:rPr>
              <a:t>教員免許状更新講習実績</a:t>
            </a:r>
            <a:endParaRPr kumimoji="1" lang="ja-JP" altLang="en-US" sz="3200" b="1" dirty="0">
              <a:effectLst/>
            </a:endParaRPr>
          </a:p>
        </p:txBody>
      </p:sp>
      <p:graphicFrame>
        <p:nvGraphicFramePr>
          <p:cNvPr id="5" name="表 4"/>
          <p:cNvGraphicFramePr>
            <a:graphicFrameLocks noGrp="1"/>
          </p:cNvGraphicFramePr>
          <p:nvPr>
            <p:extLst>
              <p:ext uri="{D42A27DB-BD31-4B8C-83A1-F6EECF244321}">
                <p14:modId xmlns:p14="http://schemas.microsoft.com/office/powerpoint/2010/main" val="2253195735"/>
              </p:ext>
            </p:extLst>
          </p:nvPr>
        </p:nvGraphicFramePr>
        <p:xfrm>
          <a:off x="611560" y="1988840"/>
          <a:ext cx="8136903" cy="2880320"/>
        </p:xfrm>
        <a:graphic>
          <a:graphicData uri="http://schemas.openxmlformats.org/drawingml/2006/table">
            <a:tbl>
              <a:tblPr firstRow="1" bandRow="1">
                <a:tableStyleId>{BDBED569-4797-4DF1-A0F4-6AAB3CD982D8}</a:tableStyleId>
              </a:tblPr>
              <a:tblGrid>
                <a:gridCol w="5125726"/>
                <a:gridCol w="1537853"/>
                <a:gridCol w="1473324"/>
              </a:tblGrid>
              <a:tr h="425403">
                <a:tc>
                  <a:txBody>
                    <a:bodyPr/>
                    <a:lstStyle/>
                    <a:p>
                      <a:pPr algn="ctr"/>
                      <a:r>
                        <a:rPr kumimoji="1" lang="ja-JP" altLang="en-US" dirty="0" smtClean="0"/>
                        <a:t>免許状更新講習</a:t>
                      </a:r>
                      <a:endParaRPr kumimoji="1" lang="ja-JP" altLang="en-US" dirty="0"/>
                    </a:p>
                  </a:txBody>
                  <a:tcPr anchor="ctr"/>
                </a:tc>
                <a:tc>
                  <a:txBody>
                    <a:bodyPr/>
                    <a:lstStyle/>
                    <a:p>
                      <a:pPr algn="ctr"/>
                      <a:r>
                        <a:rPr kumimoji="1" lang="ja-JP" altLang="en-US" dirty="0" smtClean="0"/>
                        <a:t>講座数</a:t>
                      </a:r>
                      <a:endParaRPr kumimoji="1" lang="ja-JP" altLang="en-US" dirty="0"/>
                    </a:p>
                  </a:txBody>
                  <a:tcPr anchor="ctr"/>
                </a:tc>
                <a:tc>
                  <a:txBody>
                    <a:bodyPr/>
                    <a:lstStyle/>
                    <a:p>
                      <a:pPr algn="ctr"/>
                      <a:r>
                        <a:rPr kumimoji="1" lang="ja-JP" altLang="en-US" dirty="0" smtClean="0"/>
                        <a:t>受講者数（延べ）</a:t>
                      </a:r>
                      <a:endParaRPr kumimoji="1" lang="ja-JP" altLang="en-US" dirty="0"/>
                    </a:p>
                  </a:txBody>
                  <a:tcPr anchor="ctr"/>
                </a:tc>
              </a:tr>
              <a:tr h="1016104">
                <a:tc>
                  <a:txBody>
                    <a:bodyPr/>
                    <a:lstStyle/>
                    <a:p>
                      <a:r>
                        <a:rPr kumimoji="1" lang="zh-TW" altLang="en-US" dirty="0" smtClean="0"/>
                        <a:t>文部科学省認定</a:t>
                      </a:r>
                      <a:endParaRPr kumimoji="1" lang="en-US" altLang="zh-TW" dirty="0" smtClean="0"/>
                    </a:p>
                    <a:p>
                      <a:r>
                        <a:rPr kumimoji="1" lang="zh-TW" altLang="en-US" dirty="0" smtClean="0"/>
                        <a:t>教員免許状更新講習</a:t>
                      </a:r>
                      <a:r>
                        <a:rPr kumimoji="1" lang="en-US" altLang="zh-TW" dirty="0" smtClean="0"/>
                        <a:t>【</a:t>
                      </a:r>
                      <a:r>
                        <a:rPr kumimoji="1" lang="zh-TW" altLang="en-US" dirty="0" smtClean="0"/>
                        <a:t>対面</a:t>
                      </a:r>
                      <a:r>
                        <a:rPr kumimoji="1" lang="en-US" altLang="zh-TW" dirty="0" smtClean="0"/>
                        <a:t>】</a:t>
                      </a:r>
                      <a:r>
                        <a:rPr kumimoji="1" lang="en-US" altLang="ja-JP" dirty="0" smtClean="0"/>
                        <a:t>【</a:t>
                      </a:r>
                      <a:r>
                        <a:rPr kumimoji="1" lang="ja-JP" altLang="en-US" dirty="0" smtClean="0"/>
                        <a:t>遠隔</a:t>
                      </a:r>
                      <a:r>
                        <a:rPr kumimoji="1" lang="en-US" altLang="ja-JP" dirty="0" smtClean="0"/>
                        <a:t>】</a:t>
                      </a:r>
                      <a:endParaRPr kumimoji="1" lang="en-US" altLang="zh-TW" dirty="0" smtClean="0"/>
                    </a:p>
                  </a:txBody>
                  <a:tcPr anchor="ctr"/>
                </a:tc>
                <a:tc>
                  <a:txBody>
                    <a:bodyPr/>
                    <a:lstStyle/>
                    <a:p>
                      <a:pPr algn="ctr"/>
                      <a:r>
                        <a:rPr kumimoji="1" lang="ja-JP" altLang="en-US" dirty="0" smtClean="0"/>
                        <a:t>４講座</a:t>
                      </a:r>
                      <a:endParaRPr kumimoji="1" lang="ja-JP" altLang="en-US" dirty="0"/>
                    </a:p>
                  </a:txBody>
                  <a:tcPr anchor="ctr"/>
                </a:tc>
                <a:tc>
                  <a:txBody>
                    <a:bodyPr/>
                    <a:lstStyle/>
                    <a:p>
                      <a:pPr algn="r"/>
                      <a:r>
                        <a:rPr kumimoji="1" lang="ja-JP" altLang="en-US" dirty="0" smtClean="0"/>
                        <a:t>３７９</a:t>
                      </a:r>
                      <a:endParaRPr kumimoji="1" lang="ja-JP" altLang="en-US" dirty="0"/>
                    </a:p>
                  </a:txBody>
                  <a:tcPr anchor="ctr"/>
                </a:tc>
              </a:tr>
              <a:tr h="1224136">
                <a:tc>
                  <a:txBody>
                    <a:bodyPr/>
                    <a:lstStyle/>
                    <a:p>
                      <a:r>
                        <a:rPr kumimoji="1" lang="zh-TW" altLang="en-US" dirty="0" smtClean="0"/>
                        <a:t>文部科学省認定</a:t>
                      </a:r>
                      <a:endParaRPr kumimoji="1" lang="en-US" altLang="zh-TW" dirty="0" smtClean="0"/>
                    </a:p>
                    <a:p>
                      <a:r>
                        <a:rPr kumimoji="1" lang="zh-TW" altLang="en-US" dirty="0" smtClean="0"/>
                        <a:t>教員免許状更新講習</a:t>
                      </a:r>
                      <a:r>
                        <a:rPr kumimoji="1" lang="en-US" altLang="zh-TW" dirty="0" smtClean="0"/>
                        <a:t>【</a:t>
                      </a:r>
                      <a:r>
                        <a:rPr kumimoji="1" lang="zh-TW" altLang="en-US" dirty="0" smtClean="0"/>
                        <a:t>通信</a:t>
                      </a:r>
                      <a:r>
                        <a:rPr kumimoji="1" lang="en-US" altLang="zh-TW" dirty="0" smtClean="0"/>
                        <a:t>】</a:t>
                      </a:r>
                      <a:endParaRPr kumimoji="1" lang="ja-JP" altLang="en-US" dirty="0"/>
                    </a:p>
                  </a:txBody>
                  <a:tcPr anchor="ctr"/>
                </a:tc>
                <a:tc>
                  <a:txBody>
                    <a:bodyPr/>
                    <a:lstStyle/>
                    <a:p>
                      <a:pPr algn="ctr"/>
                      <a:r>
                        <a:rPr kumimoji="1" lang="ja-JP" altLang="en-US" dirty="0" smtClean="0"/>
                        <a:t>４講座</a:t>
                      </a:r>
                      <a:endParaRPr kumimoji="1" lang="ja-JP" altLang="en-US" dirty="0"/>
                    </a:p>
                  </a:txBody>
                  <a:tcPr anchor="ctr"/>
                </a:tc>
                <a:tc>
                  <a:txBody>
                    <a:bodyPr/>
                    <a:lstStyle/>
                    <a:p>
                      <a:pPr algn="r"/>
                      <a:r>
                        <a:rPr kumimoji="1" lang="ja-JP" altLang="en-US" dirty="0" smtClean="0"/>
                        <a:t>３４５</a:t>
                      </a:r>
                      <a:endParaRPr kumimoji="1" lang="ja-JP" altLang="en-US" dirty="0"/>
                    </a:p>
                  </a:txBody>
                  <a:tcPr anchor="ctr"/>
                </a:tc>
              </a:tr>
            </a:tbl>
          </a:graphicData>
        </a:graphic>
      </p:graphicFrame>
      <p:sp>
        <p:nvSpPr>
          <p:cNvPr id="4" name="テキスト ボックス 3"/>
          <p:cNvSpPr txBox="1"/>
          <p:nvPr/>
        </p:nvSpPr>
        <p:spPr>
          <a:xfrm>
            <a:off x="4594413" y="5242598"/>
            <a:ext cx="4248472" cy="369332"/>
          </a:xfrm>
          <a:prstGeom prst="rect">
            <a:avLst/>
          </a:prstGeom>
          <a:noFill/>
        </p:spPr>
        <p:txBody>
          <a:bodyPr wrap="square" rtlCol="0">
            <a:spAutoFit/>
          </a:bodyPr>
          <a:lstStyle/>
          <a:p>
            <a:r>
              <a:rPr kumimoji="1" lang="ja-JP" altLang="en-US" b="1" dirty="0" smtClean="0"/>
              <a:t>　　　　　合計　　　　　　</a:t>
            </a:r>
            <a:r>
              <a:rPr kumimoji="1" lang="ja-JP" altLang="en-US" b="1" dirty="0" smtClean="0"/>
              <a:t>７２４名</a:t>
            </a:r>
            <a:endParaRPr kumimoji="1" lang="ja-JP" altLang="en-US" b="1" dirty="0"/>
          </a:p>
        </p:txBody>
      </p:sp>
    </p:spTree>
    <p:extLst>
      <p:ext uri="{BB962C8B-B14F-4D97-AF65-F5344CB8AC3E}">
        <p14:creationId xmlns:p14="http://schemas.microsoft.com/office/powerpoint/2010/main" val="2222349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247775" y="1208991"/>
            <a:ext cx="6852616" cy="4452257"/>
          </a:xfrm>
          <a:prstGeom prst="rect">
            <a:avLst/>
          </a:prstGeom>
          <a:noFill/>
          <a:ln>
            <a:solidFill>
              <a:schemeClr val="accent5"/>
            </a:solidFill>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7" name="正方形/長方形 6"/>
          <p:cNvSpPr/>
          <p:nvPr/>
        </p:nvSpPr>
        <p:spPr>
          <a:xfrm>
            <a:off x="1247775" y="260649"/>
            <a:ext cx="6852617" cy="864096"/>
          </a:xfrm>
          <a:prstGeom prst="rect">
            <a:avLst/>
          </a:prstGeom>
        </p:spPr>
        <p:style>
          <a:lnRef idx="1">
            <a:schemeClr val="accent5"/>
          </a:lnRef>
          <a:fillRef idx="3">
            <a:schemeClr val="accent5"/>
          </a:fillRef>
          <a:effectRef idx="2">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400" kern="100">
                <a:effectLst/>
                <a:latin typeface="小塚ゴシック Pro B"/>
                <a:ea typeface="ＭＳ 明朝"/>
                <a:cs typeface="Times New Roman"/>
              </a:rPr>
              <a:t> </a:t>
            </a:r>
            <a:endParaRPr lang="ja-JP" sz="1050" kern="100">
              <a:effectLst/>
              <a:ea typeface="ＭＳ 明朝"/>
              <a:cs typeface="Times New Roman"/>
            </a:endParaRPr>
          </a:p>
        </p:txBody>
      </p:sp>
      <p:sp>
        <p:nvSpPr>
          <p:cNvPr id="8" name="テキスト ボックス 66"/>
          <p:cNvSpPr txBox="1"/>
          <p:nvPr/>
        </p:nvSpPr>
        <p:spPr>
          <a:xfrm>
            <a:off x="1244020" y="465246"/>
            <a:ext cx="6852617" cy="743745"/>
          </a:xfrm>
          <a:prstGeom prst="rect">
            <a:avLst/>
          </a:prstGeom>
          <a:noFill/>
          <a:ln w="6350">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algn="ctr">
              <a:spcAft>
                <a:spcPts val="0"/>
              </a:spcAft>
            </a:pPr>
            <a:r>
              <a:rPr lang="ja-JP" altLang="en-US" sz="4000" b="1" kern="100" dirty="0" smtClean="0">
                <a:solidFill>
                  <a:schemeClr val="bg1"/>
                </a:solidFill>
                <a:effectLst/>
                <a:latin typeface="+mj-ea"/>
                <a:ea typeface="+mj-ea"/>
                <a:cs typeface="Times New Roman"/>
              </a:rPr>
              <a:t>文部科学省委託事業</a:t>
            </a:r>
            <a:endParaRPr lang="ja-JP" sz="4000" b="1" kern="100" dirty="0">
              <a:solidFill>
                <a:schemeClr val="bg1"/>
              </a:solidFill>
              <a:effectLst/>
              <a:latin typeface="+mj-ea"/>
              <a:ea typeface="+mj-ea"/>
              <a:cs typeface="Times New Roman"/>
            </a:endParaRPr>
          </a:p>
        </p:txBody>
      </p:sp>
      <p:sp>
        <p:nvSpPr>
          <p:cNvPr id="2"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 name="Rectangle 9"/>
          <p:cNvSpPr>
            <a:spLocks noChangeArrowheads="1"/>
          </p:cNvSpPr>
          <p:nvPr/>
        </p:nvSpPr>
        <p:spPr bwMode="auto">
          <a:xfrm>
            <a:off x="1526726" y="1997551"/>
            <a:ext cx="6336704" cy="2985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eaLnBrk="0" hangingPunct="0"/>
            <a:r>
              <a:rPr lang="ja-JP" altLang="en-US" sz="3600" b="1" dirty="0">
                <a:latin typeface="+mn-ea"/>
                <a:ea typeface="+mn-ea"/>
                <a:cs typeface="Times New Roman" pitchFamily="18" charset="0"/>
              </a:rPr>
              <a:t>現職教員の新たな免許状取得を促進する講習等開発</a:t>
            </a:r>
            <a:r>
              <a:rPr lang="ja-JP" altLang="en-US" sz="3600" b="1" dirty="0" smtClean="0">
                <a:latin typeface="+mn-ea"/>
                <a:ea typeface="+mn-ea"/>
                <a:cs typeface="Times New Roman" pitchFamily="18" charset="0"/>
              </a:rPr>
              <a:t>事業</a:t>
            </a:r>
            <a:endParaRPr lang="en-US" altLang="ja-JP" sz="3600" b="1" dirty="0" smtClean="0">
              <a:latin typeface="+mn-ea"/>
              <a:ea typeface="+mn-ea"/>
              <a:cs typeface="Times New Roman" pitchFamily="18" charset="0"/>
            </a:endParaRPr>
          </a:p>
          <a:p>
            <a:pPr lvl="0" eaLnBrk="0" hangingPunct="0"/>
            <a:r>
              <a:rPr lang="ja-JP" altLang="en-US" sz="3600" b="1" dirty="0">
                <a:latin typeface="+mn-ea"/>
                <a:ea typeface="+mn-ea"/>
                <a:cs typeface="Times New Roman" pitchFamily="18" charset="0"/>
              </a:rPr>
              <a:t>　</a:t>
            </a:r>
            <a:r>
              <a:rPr lang="ja-JP" altLang="en-US" sz="3600" b="1" dirty="0" smtClean="0">
                <a:latin typeface="+mn-ea"/>
                <a:ea typeface="+mn-ea"/>
                <a:cs typeface="Times New Roman" pitchFamily="18" charset="0"/>
              </a:rPr>
              <a:t>　　</a:t>
            </a:r>
            <a:endParaRPr lang="en-US" altLang="ja-JP" sz="2000" b="1" dirty="0" smtClean="0">
              <a:latin typeface="+mn-ea"/>
              <a:ea typeface="+mn-ea"/>
              <a:cs typeface="Times New Roman" pitchFamily="18" charset="0"/>
            </a:endParaRPr>
          </a:p>
          <a:p>
            <a:pPr lvl="0" eaLnBrk="0" hangingPunct="0"/>
            <a:r>
              <a:rPr lang="ja-JP" altLang="en-US" sz="2000" b="1" dirty="0" smtClean="0">
                <a:latin typeface="+mn-ea"/>
                <a:ea typeface="+mn-ea"/>
                <a:cs typeface="Times New Roman" pitchFamily="18" charset="0"/>
              </a:rPr>
              <a:t>目　的</a:t>
            </a:r>
            <a:endParaRPr lang="en-US" altLang="ja-JP" sz="2000" b="1" dirty="0" smtClean="0">
              <a:latin typeface="+mn-ea"/>
              <a:ea typeface="+mn-ea"/>
              <a:cs typeface="Times New Roman" pitchFamily="18" charset="0"/>
            </a:endParaRPr>
          </a:p>
          <a:p>
            <a:pPr lvl="0" eaLnBrk="0" hangingPunct="0"/>
            <a:r>
              <a:rPr lang="ja-JP" altLang="en-US" sz="2000" b="1" dirty="0" smtClean="0">
                <a:latin typeface="+mn-ea"/>
                <a:ea typeface="+mn-ea"/>
                <a:cs typeface="Times New Roman" pitchFamily="18" charset="0"/>
              </a:rPr>
              <a:t>　免許法</a:t>
            </a:r>
            <a:r>
              <a:rPr lang="ja-JP" altLang="en-US" sz="2000" b="1" dirty="0">
                <a:latin typeface="+mn-ea"/>
                <a:ea typeface="+mn-ea"/>
                <a:cs typeface="Times New Roman" pitchFamily="18" charset="0"/>
              </a:rPr>
              <a:t>認定講習と免許状更新講習、あるいは研修制度との相互作用により、現職教員の研修環境の充実を図るとともに、隣接校種等の新たな免許状取得を促進する</a:t>
            </a:r>
            <a:r>
              <a:rPr lang="ja-JP" altLang="en-US" sz="2000" b="1" dirty="0" smtClean="0">
                <a:latin typeface="+mn-ea"/>
                <a:ea typeface="+mn-ea"/>
                <a:cs typeface="Times New Roman" pitchFamily="18" charset="0"/>
              </a:rPr>
              <a:t>。</a:t>
            </a:r>
            <a:endParaRPr lang="ja-JP" altLang="en-US" sz="3600" b="1" dirty="0">
              <a:latin typeface="+mn-ea"/>
              <a:ea typeface="+mn-ea"/>
              <a:cs typeface="Times New Roman" pitchFamily="18" charset="0"/>
            </a:endParaRPr>
          </a:p>
        </p:txBody>
      </p:sp>
    </p:spTree>
    <p:extLst>
      <p:ext uri="{BB962C8B-B14F-4D97-AF65-F5344CB8AC3E}">
        <p14:creationId xmlns:p14="http://schemas.microsoft.com/office/powerpoint/2010/main" val="2893233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247775" y="260649"/>
            <a:ext cx="6852617" cy="864096"/>
          </a:xfrm>
          <a:prstGeom prst="rect">
            <a:avLst/>
          </a:prstGeom>
        </p:spPr>
        <p:style>
          <a:lnRef idx="1">
            <a:schemeClr val="accent5"/>
          </a:lnRef>
          <a:fillRef idx="3">
            <a:schemeClr val="accent5"/>
          </a:fillRef>
          <a:effectRef idx="2">
            <a:schemeClr val="accent5"/>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r>
              <a:rPr lang="en-US" sz="1400" kern="100">
                <a:effectLst/>
                <a:latin typeface="小塚ゴシック Pro B"/>
                <a:ea typeface="ＭＳ 明朝"/>
                <a:cs typeface="Times New Roman"/>
              </a:rPr>
              <a:t> </a:t>
            </a:r>
            <a:endParaRPr lang="ja-JP" sz="1050" kern="100">
              <a:effectLst/>
              <a:ea typeface="ＭＳ 明朝"/>
              <a:cs typeface="Times New Roman"/>
            </a:endParaRPr>
          </a:p>
        </p:txBody>
      </p:sp>
      <p:sp>
        <p:nvSpPr>
          <p:cNvPr id="8" name="テキスト ボックス 66"/>
          <p:cNvSpPr txBox="1"/>
          <p:nvPr/>
        </p:nvSpPr>
        <p:spPr>
          <a:xfrm>
            <a:off x="1244020" y="465246"/>
            <a:ext cx="6852617" cy="743745"/>
          </a:xfrm>
          <a:prstGeom prst="rect">
            <a:avLst/>
          </a:prstGeom>
          <a:noFill/>
          <a:ln w="6350">
            <a:noFill/>
          </a:ln>
          <a:effectLst/>
        </p:spPr>
        <p:txBody>
          <a:bodyPr rot="0" spcFirstLastPara="0" vert="horz" wrap="square" lIns="74295" tIns="8890" rIns="74295" bIns="8890" numCol="1" spcCol="0" rtlCol="0" fromWordArt="0" anchor="t" anchorCtr="0" forceAA="0" compatLnSpc="1">
            <a:prstTxWarp prst="textNoShape">
              <a:avLst/>
            </a:prstTxWarp>
            <a:noAutofit/>
          </a:bodyPr>
          <a:lstStyle/>
          <a:p>
            <a:pPr algn="ctr">
              <a:spcAft>
                <a:spcPts val="0"/>
              </a:spcAft>
            </a:pPr>
            <a:r>
              <a:rPr lang="ja-JP" altLang="en-US" sz="4000" b="1" kern="100" dirty="0" smtClean="0">
                <a:solidFill>
                  <a:schemeClr val="bg1"/>
                </a:solidFill>
                <a:effectLst/>
                <a:latin typeface="+mj-ea"/>
                <a:ea typeface="+mj-ea"/>
                <a:cs typeface="Times New Roman"/>
              </a:rPr>
              <a:t>文部科学省委託事業</a:t>
            </a:r>
            <a:endParaRPr lang="ja-JP" sz="4000" b="1" kern="100" dirty="0">
              <a:solidFill>
                <a:schemeClr val="bg1"/>
              </a:solidFill>
              <a:effectLst/>
              <a:latin typeface="+mj-ea"/>
              <a:ea typeface="+mj-ea"/>
              <a:cs typeface="Times New Roman"/>
            </a:endParaRPr>
          </a:p>
        </p:txBody>
      </p:sp>
      <p:sp>
        <p:nvSpPr>
          <p:cNvPr id="2" name="Rectangle 5"/>
          <p:cNvSpPr>
            <a:spLocks noChangeArrowheads="1"/>
          </p:cNvSpPr>
          <p:nvPr/>
        </p:nvSpPr>
        <p:spPr bwMode="auto">
          <a:xfrm>
            <a:off x="152400" y="152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0" name="Rectangle 9"/>
          <p:cNvSpPr>
            <a:spLocks noChangeArrowheads="1"/>
          </p:cNvSpPr>
          <p:nvPr/>
        </p:nvSpPr>
        <p:spPr bwMode="auto">
          <a:xfrm>
            <a:off x="1403648" y="1234596"/>
            <a:ext cx="633670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lvl="0" eaLnBrk="0" hangingPunct="0"/>
            <a:r>
              <a:rPr lang="ja-JP" altLang="en-US" sz="3600" dirty="0">
                <a:latin typeface="+mn-ea"/>
                <a:ea typeface="+mn-ea"/>
                <a:cs typeface="Times New Roman" pitchFamily="18" charset="0"/>
              </a:rPr>
              <a:t>現職教員の新たな免許状取得を促進する講習等開発</a:t>
            </a:r>
            <a:r>
              <a:rPr lang="ja-JP" altLang="en-US" sz="3600" dirty="0" smtClean="0">
                <a:latin typeface="+mn-ea"/>
                <a:ea typeface="+mn-ea"/>
                <a:cs typeface="Times New Roman" pitchFamily="18" charset="0"/>
              </a:rPr>
              <a:t>事業</a:t>
            </a:r>
            <a:endParaRPr lang="en-US" altLang="ja-JP" sz="3600" dirty="0" smtClean="0">
              <a:latin typeface="+mn-ea"/>
              <a:ea typeface="+mn-ea"/>
              <a:cs typeface="Times New Roman" pitchFamily="18" charset="0"/>
            </a:endParaRPr>
          </a:p>
        </p:txBody>
      </p:sp>
      <p:sp>
        <p:nvSpPr>
          <p:cNvPr id="4" name="正方形/長方形 3"/>
          <p:cNvSpPr/>
          <p:nvPr/>
        </p:nvSpPr>
        <p:spPr>
          <a:xfrm>
            <a:off x="1268016" y="2924944"/>
            <a:ext cx="6912768" cy="2308324"/>
          </a:xfrm>
          <a:prstGeom prst="rect">
            <a:avLst/>
          </a:prstGeom>
        </p:spPr>
        <p:txBody>
          <a:bodyPr wrap="square">
            <a:spAutoFit/>
          </a:bodyPr>
          <a:lstStyle/>
          <a:p>
            <a:r>
              <a:rPr lang="ja-JP" altLang="en-US" sz="2400" dirty="0" smtClean="0">
                <a:latin typeface="+mn-ea"/>
              </a:rPr>
              <a:t>○</a:t>
            </a:r>
            <a:r>
              <a:rPr lang="ja-JP" altLang="en-US" sz="2400" dirty="0">
                <a:latin typeface="+mn-ea"/>
              </a:rPr>
              <a:t>更新講習との相互活用による講習の開発・</a:t>
            </a:r>
            <a:r>
              <a:rPr lang="ja-JP" altLang="en-US" sz="2400" dirty="0" smtClean="0">
                <a:latin typeface="+mn-ea"/>
              </a:rPr>
              <a:t>実施</a:t>
            </a:r>
            <a:endParaRPr lang="en-US" altLang="ja-JP" sz="2400" dirty="0" smtClean="0">
              <a:latin typeface="+mn-ea"/>
            </a:endParaRPr>
          </a:p>
          <a:p>
            <a:endParaRPr lang="ja-JP" altLang="en-US" sz="2400" dirty="0">
              <a:latin typeface="+mn-ea"/>
            </a:endParaRPr>
          </a:p>
          <a:p>
            <a:r>
              <a:rPr lang="ja-JP" altLang="en-US" sz="2400" dirty="0">
                <a:latin typeface="+mn-ea"/>
              </a:rPr>
              <a:t>○通信・放送・インターネット等を活用した講習の開発・</a:t>
            </a:r>
            <a:r>
              <a:rPr lang="ja-JP" altLang="en-US" sz="2400" dirty="0" smtClean="0">
                <a:latin typeface="+mn-ea"/>
              </a:rPr>
              <a:t>実施</a:t>
            </a:r>
            <a:endParaRPr lang="en-US" altLang="ja-JP" sz="2400" dirty="0" smtClean="0">
              <a:latin typeface="+mn-ea"/>
            </a:endParaRPr>
          </a:p>
          <a:p>
            <a:endParaRPr lang="ja-JP" altLang="en-US" sz="2400" dirty="0">
              <a:latin typeface="+mn-ea"/>
            </a:endParaRPr>
          </a:p>
          <a:p>
            <a:r>
              <a:rPr lang="ja-JP" altLang="en-US" sz="2400" dirty="0">
                <a:latin typeface="+mn-ea"/>
              </a:rPr>
              <a:t>○小中学校免許状併有のための講習の開発・実施</a:t>
            </a:r>
          </a:p>
        </p:txBody>
      </p:sp>
    </p:spTree>
    <p:extLst>
      <p:ext uri="{BB962C8B-B14F-4D97-AF65-F5344CB8AC3E}">
        <p14:creationId xmlns:p14="http://schemas.microsoft.com/office/powerpoint/2010/main" val="890199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188640"/>
            <a:ext cx="8229600" cy="1143000"/>
          </a:xfrm>
        </p:spPr>
        <p:txBody>
          <a:bodyPr>
            <a:noAutofit/>
          </a:bodyPr>
          <a:lstStyle/>
          <a:p>
            <a:r>
              <a:rPr lang="ja-JP" altLang="en-US" sz="3200" dirty="0"/>
              <a:t>免許状更新講習の対面講習の県別受講者表</a:t>
            </a:r>
            <a:endParaRPr kumimoji="1" lang="ja-JP" altLang="en-US" sz="3200"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941168"/>
            <a:ext cx="8761044" cy="1171047"/>
          </a:xfrm>
          <a:prstGeom prst="rect">
            <a:avLst/>
          </a:prstGeom>
          <a:solidFill>
            <a:schemeClr val="accent1">
              <a:lumMod val="20000"/>
              <a:lumOff val="80000"/>
            </a:schemeClr>
          </a:solidFill>
          <a:ln w="9525">
            <a:solidFill>
              <a:schemeClr val="accent5"/>
            </a:solidFill>
            <a:miter lim="800000"/>
            <a:headEnd/>
            <a:tailEnd/>
          </a:ln>
          <a:effectLst/>
          <a:extLst/>
        </p:spPr>
      </p:pic>
      <p:sp>
        <p:nvSpPr>
          <p:cNvPr id="3" name="テキスト ボックス 2"/>
          <p:cNvSpPr txBox="1"/>
          <p:nvPr/>
        </p:nvSpPr>
        <p:spPr>
          <a:xfrm>
            <a:off x="755576" y="1628800"/>
            <a:ext cx="7344816" cy="646331"/>
          </a:xfrm>
          <a:prstGeom prst="rect">
            <a:avLst/>
          </a:prstGeom>
          <a:noFill/>
        </p:spPr>
        <p:txBody>
          <a:bodyPr wrap="square" rtlCol="0">
            <a:spAutoFit/>
          </a:bodyPr>
          <a:lstStyle/>
          <a:p>
            <a:r>
              <a:rPr kumimoji="1" lang="ja-JP" altLang="en-US" dirty="0" smtClean="0"/>
              <a:t>◇　対面での県別受講者の表より、岐阜、愛知の近隣の受講生が多い。</a:t>
            </a:r>
            <a:endParaRPr kumimoji="1" lang="en-US" altLang="ja-JP" dirty="0" smtClean="0"/>
          </a:p>
          <a:p>
            <a:r>
              <a:rPr lang="ja-JP" altLang="en-US" dirty="0" smtClean="0"/>
              <a:t>◇　遠隔で、沖縄に配信しているが、沖縄の受講生も比較的多い状況</a:t>
            </a:r>
            <a:endParaRPr kumimoji="1" lang="ja-JP" altLang="en-US" dirty="0"/>
          </a:p>
        </p:txBody>
      </p:sp>
    </p:spTree>
    <p:extLst>
      <p:ext uri="{BB962C8B-B14F-4D97-AF65-F5344CB8AC3E}">
        <p14:creationId xmlns:p14="http://schemas.microsoft.com/office/powerpoint/2010/main" val="38200606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アンケート調査結果</a:t>
            </a: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2287634704"/>
              </p:ext>
            </p:extLst>
          </p:nvPr>
        </p:nvGraphicFramePr>
        <p:xfrm>
          <a:off x="827584" y="1196752"/>
          <a:ext cx="7632848" cy="5328592"/>
        </p:xfrm>
        <a:graphic>
          <a:graphicData uri="http://schemas.openxmlformats.org/drawingml/2006/table">
            <a:tbl>
              <a:tblPr firstRow="1" firstCol="1" bandRow="1">
                <a:tableStyleId>{7DF18680-E054-41AD-8BC1-D1AEF772440D}</a:tableStyleId>
              </a:tblPr>
              <a:tblGrid>
                <a:gridCol w="559193"/>
                <a:gridCol w="5943749"/>
                <a:gridCol w="1129906"/>
              </a:tblGrid>
              <a:tr h="1286490">
                <a:tc>
                  <a:txBody>
                    <a:bodyPr/>
                    <a:lstStyle/>
                    <a:p>
                      <a:pPr algn="l">
                        <a:spcAft>
                          <a:spcPts val="0"/>
                        </a:spcAft>
                      </a:pPr>
                      <a:r>
                        <a:rPr lang="en-US" sz="1400" b="1" kern="100" dirty="0" smtClean="0">
                          <a:effectLst/>
                        </a:rPr>
                        <a:t>NO</a:t>
                      </a:r>
                      <a:endParaRPr lang="ja-JP" sz="1800" b="1" kern="100" dirty="0">
                        <a:effectLst/>
                        <a:latin typeface="Century"/>
                        <a:ea typeface="ＭＳ 明朝"/>
                        <a:cs typeface="Times New Roman"/>
                      </a:endParaRPr>
                    </a:p>
                  </a:txBody>
                  <a:tcPr marL="68580" marR="68580" marT="0" marB="0" anchor="ctr"/>
                </a:tc>
                <a:tc>
                  <a:txBody>
                    <a:bodyPr/>
                    <a:lstStyle/>
                    <a:p>
                      <a:pPr algn="ctr">
                        <a:spcAft>
                          <a:spcPts val="0"/>
                        </a:spcAft>
                      </a:pPr>
                      <a:r>
                        <a:rPr lang="ja-JP" sz="1400" b="1" kern="100">
                          <a:effectLst/>
                        </a:rPr>
                        <a:t>現職教員の新たな免許状取得を促進する講習等開発事業</a:t>
                      </a:r>
                      <a:endParaRPr lang="ja-JP" sz="1800" b="1" kern="100">
                        <a:effectLst/>
                        <a:latin typeface="Century"/>
                        <a:ea typeface="ＭＳ 明朝"/>
                        <a:cs typeface="Times New Roman"/>
                      </a:endParaRPr>
                    </a:p>
                  </a:txBody>
                  <a:tcPr marL="68580" marR="68580" marT="0" marB="0" anchor="ctr"/>
                </a:tc>
                <a:tc>
                  <a:txBody>
                    <a:bodyPr/>
                    <a:lstStyle/>
                    <a:p>
                      <a:pPr algn="ctr">
                        <a:spcAft>
                          <a:spcPts val="0"/>
                        </a:spcAft>
                      </a:pPr>
                      <a:r>
                        <a:rPr lang="ja-JP" sz="1400" b="1" kern="100" dirty="0">
                          <a:effectLst/>
                        </a:rPr>
                        <a:t>必　要・やや必要の割合</a:t>
                      </a:r>
                      <a:r>
                        <a:rPr lang="en-US" sz="1400" b="1" kern="100" dirty="0">
                          <a:effectLst/>
                        </a:rPr>
                        <a:t>(%)</a:t>
                      </a:r>
                      <a:endParaRPr lang="ja-JP" sz="1400" b="1" kern="100" dirty="0">
                        <a:effectLst/>
                        <a:latin typeface="Century"/>
                        <a:ea typeface="ＭＳ 明朝"/>
                        <a:cs typeface="Times New Roman"/>
                      </a:endParaRPr>
                    </a:p>
                  </a:txBody>
                  <a:tcPr marL="68580" marR="68580" marT="0" marB="0" anchor="ctr"/>
                </a:tc>
              </a:tr>
              <a:tr h="538947">
                <a:tc>
                  <a:txBody>
                    <a:bodyPr/>
                    <a:lstStyle/>
                    <a:p>
                      <a:pPr algn="l">
                        <a:spcAft>
                          <a:spcPts val="0"/>
                        </a:spcAft>
                      </a:pPr>
                      <a:r>
                        <a:rPr lang="en-US" sz="1400" b="1" kern="100" dirty="0">
                          <a:effectLst/>
                        </a:rPr>
                        <a:t>B1</a:t>
                      </a:r>
                      <a:endParaRPr lang="ja-JP" sz="1800" b="1" kern="100" dirty="0">
                        <a:effectLst/>
                        <a:latin typeface="Century"/>
                        <a:ea typeface="ＭＳ 明朝"/>
                        <a:cs typeface="Times New Roman"/>
                      </a:endParaRPr>
                    </a:p>
                  </a:txBody>
                  <a:tcPr marL="68580" marR="68580" marT="0" marB="0" anchor="ctr"/>
                </a:tc>
                <a:tc>
                  <a:txBody>
                    <a:bodyPr/>
                    <a:lstStyle/>
                    <a:p>
                      <a:pPr algn="l">
                        <a:spcAft>
                          <a:spcPts val="0"/>
                        </a:spcAft>
                      </a:pPr>
                      <a:r>
                        <a:rPr lang="ja-JP" sz="1400" b="0" u="sng" kern="100" dirty="0" smtClean="0">
                          <a:effectLst/>
                        </a:rPr>
                        <a:t>大学院</a:t>
                      </a:r>
                      <a:r>
                        <a:rPr lang="ja-JP" sz="1400" b="0" u="sng" kern="100" dirty="0">
                          <a:effectLst/>
                        </a:rPr>
                        <a:t>レベルの「教員免許状更新講習」</a:t>
                      </a:r>
                      <a:r>
                        <a:rPr lang="ja-JP" sz="1400" b="0" kern="100" dirty="0">
                          <a:effectLst/>
                        </a:rPr>
                        <a:t>は必要だと思いますか。</a:t>
                      </a:r>
                      <a:endParaRPr lang="ja-JP" sz="1800" b="0" kern="100" dirty="0">
                        <a:effectLst/>
                        <a:latin typeface="Century"/>
                        <a:ea typeface="ＭＳ 明朝"/>
                        <a:cs typeface="Times New Roman"/>
                      </a:endParaRPr>
                    </a:p>
                  </a:txBody>
                  <a:tcPr marL="68580" marR="68580" marT="0" marB="0" anchor="ctr"/>
                </a:tc>
                <a:tc>
                  <a:txBody>
                    <a:bodyPr/>
                    <a:lstStyle/>
                    <a:p>
                      <a:pPr algn="ctr">
                        <a:spcAft>
                          <a:spcPts val="0"/>
                        </a:spcAft>
                      </a:pPr>
                      <a:r>
                        <a:rPr lang="en-US" sz="2000" b="0" kern="100" dirty="0">
                          <a:effectLst/>
                        </a:rPr>
                        <a:t>71.9</a:t>
                      </a:r>
                      <a:endParaRPr lang="ja-JP" sz="2000" b="0" kern="100" dirty="0">
                        <a:effectLst/>
                        <a:latin typeface="Century"/>
                        <a:ea typeface="ＭＳ 明朝"/>
                        <a:cs typeface="Times New Roman"/>
                      </a:endParaRPr>
                    </a:p>
                  </a:txBody>
                  <a:tcPr marL="68580" marR="68580" marT="0" marB="0" anchor="ctr"/>
                </a:tc>
              </a:tr>
              <a:tr h="359298">
                <a:tc>
                  <a:txBody>
                    <a:bodyPr/>
                    <a:lstStyle/>
                    <a:p>
                      <a:pPr algn="l">
                        <a:spcAft>
                          <a:spcPts val="0"/>
                        </a:spcAft>
                      </a:pPr>
                      <a:r>
                        <a:rPr lang="en-US" sz="1400" b="1" kern="100" dirty="0">
                          <a:effectLst/>
                        </a:rPr>
                        <a:t>B2</a:t>
                      </a:r>
                      <a:endParaRPr lang="ja-JP" sz="1800" b="1" kern="100" dirty="0">
                        <a:effectLst/>
                        <a:latin typeface="Century"/>
                        <a:ea typeface="ＭＳ 明朝"/>
                        <a:cs typeface="Times New Roman"/>
                      </a:endParaRPr>
                    </a:p>
                  </a:txBody>
                  <a:tcPr marL="68580" marR="68580" marT="0" marB="0" anchor="ctr"/>
                </a:tc>
                <a:tc>
                  <a:txBody>
                    <a:bodyPr/>
                    <a:lstStyle/>
                    <a:p>
                      <a:pPr algn="l">
                        <a:spcAft>
                          <a:spcPts val="0"/>
                        </a:spcAft>
                      </a:pPr>
                      <a:r>
                        <a:rPr lang="ja-JP" sz="1400" b="0" kern="100" dirty="0" smtClean="0">
                          <a:solidFill>
                            <a:srgbClr val="FF0000"/>
                          </a:solidFill>
                          <a:effectLst/>
                        </a:rPr>
                        <a:t>「</a:t>
                      </a:r>
                      <a:r>
                        <a:rPr lang="ja-JP" sz="1400" b="0" u="sng" kern="100" dirty="0">
                          <a:solidFill>
                            <a:srgbClr val="FF0000"/>
                          </a:solidFill>
                          <a:effectLst/>
                        </a:rPr>
                        <a:t>教員免許状更新講習</a:t>
                      </a:r>
                      <a:r>
                        <a:rPr lang="ja-JP" sz="1400" b="0" kern="100" dirty="0">
                          <a:solidFill>
                            <a:srgbClr val="FF0000"/>
                          </a:solidFill>
                          <a:effectLst/>
                        </a:rPr>
                        <a:t>」について必要だと思いますか。</a:t>
                      </a:r>
                      <a:endParaRPr lang="ja-JP" sz="1800" b="0" kern="100" dirty="0">
                        <a:solidFill>
                          <a:srgbClr val="FF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b="0" kern="100" dirty="0">
                          <a:solidFill>
                            <a:srgbClr val="FF0000"/>
                          </a:solidFill>
                          <a:effectLst/>
                        </a:rPr>
                        <a:t>92.9</a:t>
                      </a:r>
                      <a:endParaRPr lang="ja-JP" sz="2000" b="0" kern="100" dirty="0">
                        <a:solidFill>
                          <a:srgbClr val="FF0000"/>
                        </a:solidFill>
                        <a:effectLst/>
                        <a:latin typeface="Century"/>
                        <a:ea typeface="ＭＳ 明朝"/>
                        <a:cs typeface="Times New Roman"/>
                      </a:endParaRPr>
                    </a:p>
                  </a:txBody>
                  <a:tcPr marL="68580" marR="68580" marT="0" marB="0" anchor="ctr"/>
                </a:tc>
              </a:tr>
              <a:tr h="359298">
                <a:tc>
                  <a:txBody>
                    <a:bodyPr/>
                    <a:lstStyle/>
                    <a:p>
                      <a:pPr algn="l">
                        <a:spcAft>
                          <a:spcPts val="0"/>
                        </a:spcAft>
                      </a:pPr>
                      <a:r>
                        <a:rPr lang="en-US" sz="1400" b="1" kern="100" dirty="0">
                          <a:effectLst/>
                        </a:rPr>
                        <a:t>B3</a:t>
                      </a:r>
                      <a:endParaRPr lang="ja-JP" sz="1800" b="1" kern="100" dirty="0">
                        <a:effectLst/>
                        <a:latin typeface="Century"/>
                        <a:ea typeface="ＭＳ 明朝"/>
                        <a:cs typeface="Times New Roman"/>
                      </a:endParaRPr>
                    </a:p>
                  </a:txBody>
                  <a:tcPr marL="68580" marR="68580" marT="0" marB="0" anchor="ctr"/>
                </a:tc>
                <a:tc>
                  <a:txBody>
                    <a:bodyPr/>
                    <a:lstStyle/>
                    <a:p>
                      <a:pPr algn="l">
                        <a:spcAft>
                          <a:spcPts val="0"/>
                        </a:spcAft>
                      </a:pPr>
                      <a:r>
                        <a:rPr lang="ja-JP" sz="1400" b="0" kern="100" dirty="0" smtClean="0">
                          <a:solidFill>
                            <a:srgbClr val="FF0000"/>
                          </a:solidFill>
                          <a:effectLst/>
                        </a:rPr>
                        <a:t>「</a:t>
                      </a:r>
                      <a:r>
                        <a:rPr lang="ja-JP" sz="1400" b="0" kern="100" dirty="0">
                          <a:solidFill>
                            <a:srgbClr val="FF0000"/>
                          </a:solidFill>
                          <a:effectLst/>
                        </a:rPr>
                        <a:t>対面」での「</a:t>
                      </a:r>
                      <a:r>
                        <a:rPr lang="ja-JP" sz="1400" b="0" u="sng" kern="100" dirty="0">
                          <a:solidFill>
                            <a:srgbClr val="FF0000"/>
                          </a:solidFill>
                          <a:effectLst/>
                        </a:rPr>
                        <a:t>教員免許状更新講習</a:t>
                      </a:r>
                      <a:r>
                        <a:rPr lang="ja-JP" sz="1400" b="0" kern="100" dirty="0">
                          <a:solidFill>
                            <a:srgbClr val="FF0000"/>
                          </a:solidFill>
                          <a:effectLst/>
                        </a:rPr>
                        <a:t>」について必要だと思いますか。</a:t>
                      </a:r>
                      <a:endParaRPr lang="ja-JP" sz="1800" b="0" kern="100" dirty="0">
                        <a:solidFill>
                          <a:srgbClr val="FF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b="0" kern="100" dirty="0">
                          <a:solidFill>
                            <a:srgbClr val="FF0000"/>
                          </a:solidFill>
                          <a:effectLst/>
                        </a:rPr>
                        <a:t>91.3</a:t>
                      </a:r>
                      <a:endParaRPr lang="ja-JP" sz="2000" b="0" kern="100" dirty="0">
                        <a:solidFill>
                          <a:srgbClr val="FF0000"/>
                        </a:solidFill>
                        <a:effectLst/>
                        <a:latin typeface="Century"/>
                        <a:ea typeface="ＭＳ 明朝"/>
                        <a:cs typeface="Times New Roman"/>
                      </a:endParaRPr>
                    </a:p>
                  </a:txBody>
                  <a:tcPr marL="68580" marR="68580" marT="0" marB="0" anchor="ctr"/>
                </a:tc>
              </a:tr>
              <a:tr h="359298">
                <a:tc>
                  <a:txBody>
                    <a:bodyPr/>
                    <a:lstStyle/>
                    <a:p>
                      <a:pPr algn="l">
                        <a:spcAft>
                          <a:spcPts val="0"/>
                        </a:spcAft>
                      </a:pPr>
                      <a:r>
                        <a:rPr lang="en-US" sz="1400" b="1" kern="100" dirty="0">
                          <a:effectLst/>
                        </a:rPr>
                        <a:t>B4</a:t>
                      </a:r>
                      <a:endParaRPr lang="ja-JP" sz="1800" b="1" kern="100" dirty="0">
                        <a:effectLst/>
                        <a:latin typeface="Century"/>
                        <a:ea typeface="ＭＳ 明朝"/>
                        <a:cs typeface="Times New Roman"/>
                      </a:endParaRPr>
                    </a:p>
                  </a:txBody>
                  <a:tcPr marL="68580" marR="68580" marT="0" marB="0" anchor="ctr"/>
                </a:tc>
                <a:tc>
                  <a:txBody>
                    <a:bodyPr/>
                    <a:lstStyle/>
                    <a:p>
                      <a:pPr algn="l">
                        <a:spcAft>
                          <a:spcPts val="0"/>
                        </a:spcAft>
                      </a:pPr>
                      <a:r>
                        <a:rPr lang="ja-JP" sz="1400" b="0" kern="100" dirty="0" smtClean="0">
                          <a:effectLst/>
                        </a:rPr>
                        <a:t>「</a:t>
                      </a:r>
                      <a:r>
                        <a:rPr lang="ja-JP" sz="1400" b="0" kern="100" dirty="0">
                          <a:effectLst/>
                        </a:rPr>
                        <a:t>遠隔」での「</a:t>
                      </a:r>
                      <a:r>
                        <a:rPr lang="ja-JP" sz="1400" b="0" u="sng" kern="100" dirty="0">
                          <a:effectLst/>
                        </a:rPr>
                        <a:t>教員免許状更新講習</a:t>
                      </a:r>
                      <a:r>
                        <a:rPr lang="ja-JP" sz="1400" b="0" kern="100" dirty="0">
                          <a:effectLst/>
                        </a:rPr>
                        <a:t>」について必要だと思いますか。</a:t>
                      </a:r>
                      <a:endParaRPr lang="ja-JP" sz="1800" b="0" kern="100" dirty="0">
                        <a:effectLst/>
                        <a:latin typeface="Century"/>
                        <a:ea typeface="ＭＳ 明朝"/>
                        <a:cs typeface="Times New Roman"/>
                      </a:endParaRPr>
                    </a:p>
                  </a:txBody>
                  <a:tcPr marL="68580" marR="68580" marT="0" marB="0" anchor="ctr"/>
                </a:tc>
                <a:tc>
                  <a:txBody>
                    <a:bodyPr/>
                    <a:lstStyle/>
                    <a:p>
                      <a:pPr algn="ctr">
                        <a:spcAft>
                          <a:spcPts val="0"/>
                        </a:spcAft>
                      </a:pPr>
                      <a:r>
                        <a:rPr lang="en-US" sz="2000" b="0" kern="100" dirty="0">
                          <a:effectLst/>
                        </a:rPr>
                        <a:t>89.3</a:t>
                      </a:r>
                      <a:endParaRPr lang="ja-JP" sz="2000" b="0" kern="100" dirty="0">
                        <a:effectLst/>
                        <a:latin typeface="Century"/>
                        <a:ea typeface="ＭＳ 明朝"/>
                        <a:cs typeface="Times New Roman"/>
                      </a:endParaRPr>
                    </a:p>
                  </a:txBody>
                  <a:tcPr marL="68580" marR="68580" marT="0" marB="0" anchor="ctr"/>
                </a:tc>
              </a:tr>
              <a:tr h="359298">
                <a:tc>
                  <a:txBody>
                    <a:bodyPr/>
                    <a:lstStyle/>
                    <a:p>
                      <a:pPr algn="l">
                        <a:spcAft>
                          <a:spcPts val="0"/>
                        </a:spcAft>
                      </a:pPr>
                      <a:r>
                        <a:rPr lang="en-US" sz="1400" b="1" kern="100" dirty="0">
                          <a:effectLst/>
                        </a:rPr>
                        <a:t>B5</a:t>
                      </a:r>
                      <a:endParaRPr lang="ja-JP" sz="1800" b="1" kern="100" dirty="0">
                        <a:effectLst/>
                        <a:latin typeface="Century"/>
                        <a:ea typeface="ＭＳ 明朝"/>
                        <a:cs typeface="Times New Roman"/>
                      </a:endParaRPr>
                    </a:p>
                  </a:txBody>
                  <a:tcPr marL="68580" marR="68580" marT="0" marB="0" anchor="ctr"/>
                </a:tc>
                <a:tc>
                  <a:txBody>
                    <a:bodyPr/>
                    <a:lstStyle/>
                    <a:p>
                      <a:pPr algn="l">
                        <a:spcAft>
                          <a:spcPts val="0"/>
                        </a:spcAft>
                      </a:pPr>
                      <a:r>
                        <a:rPr lang="ja-JP" sz="1400" b="0" kern="100" dirty="0" smtClean="0">
                          <a:solidFill>
                            <a:srgbClr val="FF0000"/>
                          </a:solidFill>
                          <a:effectLst/>
                        </a:rPr>
                        <a:t>「</a:t>
                      </a:r>
                      <a:r>
                        <a:rPr lang="ja-JP" sz="1400" b="0" kern="100" dirty="0">
                          <a:solidFill>
                            <a:srgbClr val="FF0000"/>
                          </a:solidFill>
                          <a:effectLst/>
                        </a:rPr>
                        <a:t>通信」での「</a:t>
                      </a:r>
                      <a:r>
                        <a:rPr lang="ja-JP" sz="1400" b="0" u="sng" kern="100" dirty="0">
                          <a:solidFill>
                            <a:srgbClr val="FF0000"/>
                          </a:solidFill>
                          <a:effectLst/>
                        </a:rPr>
                        <a:t>免許法認定公開講座</a:t>
                      </a:r>
                      <a:r>
                        <a:rPr lang="ja-JP" sz="1400" b="0" kern="100" dirty="0">
                          <a:solidFill>
                            <a:srgbClr val="FF0000"/>
                          </a:solidFill>
                          <a:effectLst/>
                        </a:rPr>
                        <a:t>」について必要だと思いますか。</a:t>
                      </a:r>
                      <a:endParaRPr lang="ja-JP" sz="1800" b="0" kern="100" dirty="0">
                        <a:solidFill>
                          <a:srgbClr val="FF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b="0" kern="100" dirty="0">
                          <a:solidFill>
                            <a:srgbClr val="FF0000"/>
                          </a:solidFill>
                          <a:effectLst/>
                        </a:rPr>
                        <a:t>90.5</a:t>
                      </a:r>
                      <a:endParaRPr lang="ja-JP" sz="2000" b="0" kern="100" dirty="0">
                        <a:solidFill>
                          <a:srgbClr val="FF0000"/>
                        </a:solidFill>
                        <a:effectLst/>
                        <a:latin typeface="Century"/>
                        <a:ea typeface="ＭＳ 明朝"/>
                        <a:cs typeface="Times New Roman"/>
                      </a:endParaRPr>
                    </a:p>
                  </a:txBody>
                  <a:tcPr marL="68580" marR="68580" marT="0" marB="0" anchor="ctr"/>
                </a:tc>
              </a:tr>
              <a:tr h="359298">
                <a:tc>
                  <a:txBody>
                    <a:bodyPr/>
                    <a:lstStyle/>
                    <a:p>
                      <a:pPr algn="l">
                        <a:spcAft>
                          <a:spcPts val="0"/>
                        </a:spcAft>
                      </a:pPr>
                      <a:r>
                        <a:rPr lang="en-US" sz="1400" b="1" kern="100">
                          <a:effectLst/>
                        </a:rPr>
                        <a:t>B6</a:t>
                      </a:r>
                      <a:endParaRPr lang="ja-JP" sz="1800" b="1" kern="100">
                        <a:effectLst/>
                        <a:latin typeface="Century"/>
                        <a:ea typeface="ＭＳ 明朝"/>
                        <a:cs typeface="Times New Roman"/>
                      </a:endParaRPr>
                    </a:p>
                  </a:txBody>
                  <a:tcPr marL="68580" marR="68580" marT="0" marB="0" anchor="ctr"/>
                </a:tc>
                <a:tc>
                  <a:txBody>
                    <a:bodyPr/>
                    <a:lstStyle/>
                    <a:p>
                      <a:pPr algn="l">
                        <a:spcAft>
                          <a:spcPts val="0"/>
                        </a:spcAft>
                      </a:pPr>
                      <a:r>
                        <a:rPr lang="ja-JP" sz="1400" b="0" kern="100" dirty="0" smtClean="0">
                          <a:effectLst/>
                        </a:rPr>
                        <a:t>「</a:t>
                      </a:r>
                      <a:r>
                        <a:rPr lang="ja-JP" sz="1400" b="0" kern="100" dirty="0">
                          <a:effectLst/>
                        </a:rPr>
                        <a:t>対面」での「</a:t>
                      </a:r>
                      <a:r>
                        <a:rPr lang="ja-JP" sz="1400" b="0" u="sng" kern="100" dirty="0">
                          <a:effectLst/>
                        </a:rPr>
                        <a:t>免許法認定公開講座</a:t>
                      </a:r>
                      <a:r>
                        <a:rPr lang="ja-JP" sz="1400" b="0" kern="100" dirty="0">
                          <a:effectLst/>
                        </a:rPr>
                        <a:t>」について必要だと思いますか。</a:t>
                      </a:r>
                      <a:endParaRPr lang="ja-JP" sz="1800" b="0" kern="100" dirty="0">
                        <a:effectLst/>
                        <a:latin typeface="Century"/>
                        <a:ea typeface="ＭＳ 明朝"/>
                        <a:cs typeface="Times New Roman"/>
                      </a:endParaRPr>
                    </a:p>
                  </a:txBody>
                  <a:tcPr marL="68580" marR="68580" marT="0" marB="0" anchor="ctr"/>
                </a:tc>
                <a:tc>
                  <a:txBody>
                    <a:bodyPr/>
                    <a:lstStyle/>
                    <a:p>
                      <a:pPr algn="ctr">
                        <a:spcAft>
                          <a:spcPts val="0"/>
                        </a:spcAft>
                      </a:pPr>
                      <a:r>
                        <a:rPr lang="en-US" sz="2000" b="0" kern="100" dirty="0">
                          <a:effectLst/>
                        </a:rPr>
                        <a:t>88.9</a:t>
                      </a:r>
                      <a:endParaRPr lang="ja-JP" sz="2000" b="0" kern="100" dirty="0">
                        <a:effectLst/>
                        <a:latin typeface="Century"/>
                        <a:ea typeface="ＭＳ 明朝"/>
                        <a:cs typeface="Times New Roman"/>
                      </a:endParaRPr>
                    </a:p>
                  </a:txBody>
                  <a:tcPr marL="68580" marR="68580" marT="0" marB="0" anchor="ctr"/>
                </a:tc>
              </a:tr>
              <a:tr h="449122">
                <a:tc>
                  <a:txBody>
                    <a:bodyPr/>
                    <a:lstStyle/>
                    <a:p>
                      <a:pPr algn="just">
                        <a:spcAft>
                          <a:spcPts val="0"/>
                        </a:spcAft>
                      </a:pPr>
                      <a:r>
                        <a:rPr lang="en-US" sz="1400" b="1" kern="100">
                          <a:effectLst/>
                        </a:rPr>
                        <a:t>B7</a:t>
                      </a:r>
                      <a:endParaRPr lang="ja-JP" sz="1800" b="1" kern="100">
                        <a:effectLst/>
                        <a:latin typeface="Century"/>
                        <a:ea typeface="ＭＳ 明朝"/>
                        <a:cs typeface="Times New Roman"/>
                      </a:endParaRPr>
                    </a:p>
                  </a:txBody>
                  <a:tcPr marL="68580" marR="68580" marT="0" marB="0" anchor="ctr"/>
                </a:tc>
                <a:tc>
                  <a:txBody>
                    <a:bodyPr/>
                    <a:lstStyle/>
                    <a:p>
                      <a:pPr algn="l">
                        <a:spcAft>
                          <a:spcPts val="0"/>
                        </a:spcAft>
                      </a:pPr>
                      <a:r>
                        <a:rPr lang="ja-JP" sz="1400" b="0" kern="100" dirty="0" smtClean="0">
                          <a:effectLst/>
                        </a:rPr>
                        <a:t>「</a:t>
                      </a:r>
                      <a:r>
                        <a:rPr lang="ja-JP" sz="1400" b="0" kern="100" dirty="0">
                          <a:effectLst/>
                        </a:rPr>
                        <a:t>遠隔」での「</a:t>
                      </a:r>
                      <a:r>
                        <a:rPr lang="ja-JP" sz="1400" b="0" u="sng" kern="100" dirty="0">
                          <a:effectLst/>
                        </a:rPr>
                        <a:t>免許法認定公開講座</a:t>
                      </a:r>
                      <a:r>
                        <a:rPr lang="ja-JP" sz="1400" b="0" kern="100" dirty="0">
                          <a:effectLst/>
                        </a:rPr>
                        <a:t>」について必要だと思いますか。</a:t>
                      </a:r>
                      <a:endParaRPr lang="ja-JP" sz="1800" b="0" kern="100" dirty="0">
                        <a:effectLst/>
                        <a:latin typeface="Century"/>
                        <a:ea typeface="ＭＳ 明朝"/>
                        <a:cs typeface="Times New Roman"/>
                      </a:endParaRPr>
                    </a:p>
                  </a:txBody>
                  <a:tcPr marL="68580" marR="68580" marT="0" marB="0" anchor="ctr"/>
                </a:tc>
                <a:tc>
                  <a:txBody>
                    <a:bodyPr/>
                    <a:lstStyle/>
                    <a:p>
                      <a:pPr algn="ctr">
                        <a:spcAft>
                          <a:spcPts val="0"/>
                        </a:spcAft>
                      </a:pPr>
                      <a:r>
                        <a:rPr lang="en-US" sz="2000" b="0" kern="100" dirty="0">
                          <a:effectLst/>
                        </a:rPr>
                        <a:t>87.0</a:t>
                      </a:r>
                      <a:endParaRPr lang="ja-JP" sz="2000" b="0" kern="100" dirty="0">
                        <a:effectLst/>
                        <a:latin typeface="Century"/>
                        <a:ea typeface="ＭＳ 明朝"/>
                        <a:cs typeface="Times New Roman"/>
                      </a:endParaRPr>
                    </a:p>
                  </a:txBody>
                  <a:tcPr marL="68580" marR="68580" marT="0" marB="0" anchor="ctr"/>
                </a:tc>
              </a:tr>
              <a:tr h="359298">
                <a:tc>
                  <a:txBody>
                    <a:bodyPr/>
                    <a:lstStyle/>
                    <a:p>
                      <a:pPr algn="l">
                        <a:spcAft>
                          <a:spcPts val="0"/>
                        </a:spcAft>
                      </a:pPr>
                      <a:r>
                        <a:rPr lang="en-US" sz="1400" b="1" kern="100">
                          <a:effectLst/>
                        </a:rPr>
                        <a:t>B8</a:t>
                      </a:r>
                      <a:endParaRPr lang="ja-JP" sz="1800" b="1" kern="100">
                        <a:effectLst/>
                        <a:latin typeface="Century"/>
                        <a:ea typeface="ＭＳ 明朝"/>
                        <a:cs typeface="Times New Roman"/>
                      </a:endParaRPr>
                    </a:p>
                  </a:txBody>
                  <a:tcPr marL="68580" marR="68580" marT="0" marB="0" anchor="ctr"/>
                </a:tc>
                <a:tc>
                  <a:txBody>
                    <a:bodyPr/>
                    <a:lstStyle/>
                    <a:p>
                      <a:pPr algn="l">
                        <a:spcAft>
                          <a:spcPts val="0"/>
                        </a:spcAft>
                      </a:pPr>
                      <a:r>
                        <a:rPr lang="ja-JP" sz="1400" b="0" kern="100" dirty="0" smtClean="0">
                          <a:effectLst/>
                        </a:rPr>
                        <a:t>単位</a:t>
                      </a:r>
                      <a:r>
                        <a:rPr lang="ja-JP" sz="1400" b="0" kern="100" dirty="0">
                          <a:effectLst/>
                        </a:rPr>
                        <a:t>認定について必要だと思いますか。</a:t>
                      </a:r>
                      <a:endParaRPr lang="ja-JP" sz="1800" b="0" kern="100" dirty="0">
                        <a:effectLst/>
                        <a:latin typeface="Century"/>
                        <a:ea typeface="ＭＳ 明朝"/>
                        <a:cs typeface="Times New Roman"/>
                      </a:endParaRPr>
                    </a:p>
                  </a:txBody>
                  <a:tcPr marL="68580" marR="68580" marT="0" marB="0" anchor="ctr"/>
                </a:tc>
                <a:tc>
                  <a:txBody>
                    <a:bodyPr/>
                    <a:lstStyle/>
                    <a:p>
                      <a:pPr algn="ctr">
                        <a:spcAft>
                          <a:spcPts val="0"/>
                        </a:spcAft>
                      </a:pPr>
                      <a:r>
                        <a:rPr lang="en-US" sz="2000" b="0" kern="100" dirty="0">
                          <a:effectLst/>
                        </a:rPr>
                        <a:t>69.3</a:t>
                      </a:r>
                      <a:endParaRPr lang="ja-JP" sz="2000" b="0" kern="100" dirty="0">
                        <a:effectLst/>
                        <a:latin typeface="Century"/>
                        <a:ea typeface="ＭＳ 明朝"/>
                        <a:cs typeface="Times New Roman"/>
                      </a:endParaRPr>
                    </a:p>
                  </a:txBody>
                  <a:tcPr marL="68580" marR="68580" marT="0" marB="0" anchor="ctr"/>
                </a:tc>
              </a:tr>
              <a:tr h="538947">
                <a:tc>
                  <a:txBody>
                    <a:bodyPr/>
                    <a:lstStyle/>
                    <a:p>
                      <a:pPr algn="l">
                        <a:spcAft>
                          <a:spcPts val="0"/>
                        </a:spcAft>
                      </a:pPr>
                      <a:r>
                        <a:rPr lang="en-US" sz="1400" b="1" kern="100">
                          <a:effectLst/>
                        </a:rPr>
                        <a:t>B9</a:t>
                      </a:r>
                      <a:endParaRPr lang="ja-JP" sz="1800" b="1" kern="100">
                        <a:effectLst/>
                        <a:latin typeface="Century"/>
                        <a:ea typeface="ＭＳ 明朝"/>
                        <a:cs typeface="Times New Roman"/>
                      </a:endParaRPr>
                    </a:p>
                  </a:txBody>
                  <a:tcPr marL="68580" marR="68580" marT="0" marB="0" anchor="ctr"/>
                </a:tc>
                <a:tc>
                  <a:txBody>
                    <a:bodyPr/>
                    <a:lstStyle/>
                    <a:p>
                      <a:pPr algn="l">
                        <a:spcAft>
                          <a:spcPts val="0"/>
                        </a:spcAft>
                      </a:pPr>
                      <a:r>
                        <a:rPr lang="ja-JP" sz="1400" b="0" kern="100" dirty="0" smtClean="0">
                          <a:effectLst/>
                        </a:rPr>
                        <a:t>小学校</a:t>
                      </a:r>
                      <a:r>
                        <a:rPr lang="ja-JP" sz="1400" b="0" kern="100" dirty="0">
                          <a:effectLst/>
                        </a:rPr>
                        <a:t>の教員に中学校「英語」の教員免許状は必要だと思いますか。</a:t>
                      </a:r>
                      <a:endParaRPr lang="ja-JP" sz="1800" b="0" kern="100" dirty="0">
                        <a:effectLst/>
                        <a:latin typeface="Century"/>
                        <a:ea typeface="ＭＳ 明朝"/>
                        <a:cs typeface="Times New Roman"/>
                      </a:endParaRPr>
                    </a:p>
                  </a:txBody>
                  <a:tcPr marL="68580" marR="68580" marT="0" marB="0" anchor="ctr"/>
                </a:tc>
                <a:tc>
                  <a:txBody>
                    <a:bodyPr/>
                    <a:lstStyle/>
                    <a:p>
                      <a:pPr algn="ctr">
                        <a:spcAft>
                          <a:spcPts val="0"/>
                        </a:spcAft>
                      </a:pPr>
                      <a:r>
                        <a:rPr lang="en-US" sz="2000" b="0" kern="100" dirty="0">
                          <a:effectLst/>
                        </a:rPr>
                        <a:t>81.0</a:t>
                      </a:r>
                      <a:endParaRPr lang="ja-JP" sz="2000" b="0" kern="100" dirty="0">
                        <a:effectLst/>
                        <a:latin typeface="Century"/>
                        <a:ea typeface="ＭＳ 明朝"/>
                        <a:cs typeface="Times New Roman"/>
                      </a:endParaRPr>
                    </a:p>
                  </a:txBody>
                  <a:tcPr marL="68580" marR="68580" marT="0" marB="0" anchor="ctr"/>
                </a:tc>
              </a:tr>
              <a:tr h="359298">
                <a:tc>
                  <a:txBody>
                    <a:bodyPr/>
                    <a:lstStyle/>
                    <a:p>
                      <a:pPr algn="l">
                        <a:spcAft>
                          <a:spcPts val="0"/>
                        </a:spcAft>
                      </a:pPr>
                      <a:r>
                        <a:rPr lang="en-US" sz="1400" b="1" kern="100">
                          <a:effectLst/>
                        </a:rPr>
                        <a:t>B10</a:t>
                      </a:r>
                      <a:endParaRPr lang="ja-JP" sz="1800" b="1" kern="100">
                        <a:effectLst/>
                        <a:latin typeface="Century"/>
                        <a:ea typeface="ＭＳ 明朝"/>
                        <a:cs typeface="Times New Roman"/>
                      </a:endParaRPr>
                    </a:p>
                  </a:txBody>
                  <a:tcPr marL="68580" marR="68580" marT="0" marB="0" anchor="ctr"/>
                </a:tc>
                <a:tc>
                  <a:txBody>
                    <a:bodyPr/>
                    <a:lstStyle/>
                    <a:p>
                      <a:pPr algn="l">
                        <a:spcAft>
                          <a:spcPts val="0"/>
                        </a:spcAft>
                      </a:pPr>
                      <a:r>
                        <a:rPr lang="ja-JP" sz="1400" b="0" kern="100" dirty="0" smtClean="0">
                          <a:solidFill>
                            <a:srgbClr val="FF0000"/>
                          </a:solidFill>
                          <a:effectLst/>
                        </a:rPr>
                        <a:t>大学</a:t>
                      </a:r>
                      <a:r>
                        <a:rPr lang="ja-JP" sz="1400" b="0" kern="100" dirty="0">
                          <a:solidFill>
                            <a:srgbClr val="FF0000"/>
                          </a:solidFill>
                          <a:effectLst/>
                        </a:rPr>
                        <a:t>での公開講座の拡大は必要だと思いますか。</a:t>
                      </a:r>
                      <a:endParaRPr lang="ja-JP" sz="1800" b="0" kern="100" dirty="0">
                        <a:solidFill>
                          <a:srgbClr val="FF0000"/>
                        </a:solidFill>
                        <a:effectLst/>
                        <a:latin typeface="Century"/>
                        <a:ea typeface="ＭＳ 明朝"/>
                        <a:cs typeface="Times New Roman"/>
                      </a:endParaRPr>
                    </a:p>
                  </a:txBody>
                  <a:tcPr marL="68580" marR="68580" marT="0" marB="0" anchor="ctr"/>
                </a:tc>
                <a:tc>
                  <a:txBody>
                    <a:bodyPr/>
                    <a:lstStyle/>
                    <a:p>
                      <a:pPr algn="ctr">
                        <a:spcAft>
                          <a:spcPts val="0"/>
                        </a:spcAft>
                      </a:pPr>
                      <a:r>
                        <a:rPr lang="en-US" sz="2000" b="0" kern="100" dirty="0">
                          <a:solidFill>
                            <a:srgbClr val="FF0000"/>
                          </a:solidFill>
                          <a:effectLst/>
                        </a:rPr>
                        <a:t>92.9</a:t>
                      </a:r>
                      <a:endParaRPr lang="ja-JP" sz="2000" b="0" kern="100" dirty="0">
                        <a:solidFill>
                          <a:srgbClr val="FF0000"/>
                        </a:solidFill>
                        <a:effectLst/>
                        <a:latin typeface="Century"/>
                        <a:ea typeface="ＭＳ 明朝"/>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816777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アンケート調査結果</a:t>
            </a:r>
            <a:endParaRPr kumimoji="1" lang="ja-JP" altLang="en-US" dirty="0"/>
          </a:p>
        </p:txBody>
      </p:sp>
      <p:pic>
        <p:nvPicPr>
          <p:cNvPr id="5" name="図 4"/>
          <p:cNvPicPr/>
          <p:nvPr/>
        </p:nvPicPr>
        <p:blipFill>
          <a:blip r:embed="rId2">
            <a:extLst>
              <a:ext uri="{28A0092B-C50C-407E-A947-70E740481C1C}">
                <a14:useLocalDpi xmlns:a14="http://schemas.microsoft.com/office/drawing/2010/main" val="0"/>
              </a:ext>
            </a:extLst>
          </a:blip>
          <a:srcRect/>
          <a:stretch>
            <a:fillRect/>
          </a:stretch>
        </p:blipFill>
        <p:spPr bwMode="auto">
          <a:xfrm>
            <a:off x="1907704" y="4509120"/>
            <a:ext cx="4797153" cy="1944216"/>
          </a:xfrm>
          <a:prstGeom prst="rect">
            <a:avLst/>
          </a:prstGeom>
          <a:noFill/>
          <a:ln>
            <a:noFill/>
          </a:ln>
        </p:spPr>
      </p:pic>
      <p:sp>
        <p:nvSpPr>
          <p:cNvPr id="2" name="テキスト ボックス 1"/>
          <p:cNvSpPr txBox="1"/>
          <p:nvPr/>
        </p:nvSpPr>
        <p:spPr>
          <a:xfrm>
            <a:off x="971600" y="1484784"/>
            <a:ext cx="7488832" cy="2585323"/>
          </a:xfrm>
          <a:prstGeom prst="rect">
            <a:avLst/>
          </a:prstGeom>
          <a:noFill/>
        </p:spPr>
        <p:txBody>
          <a:bodyPr wrap="square" rtlCol="0">
            <a:spAutoFit/>
          </a:bodyPr>
          <a:lstStyle/>
          <a:p>
            <a:r>
              <a:rPr kumimoji="1" lang="ja-JP" altLang="en-US" dirty="0" smtClean="0"/>
              <a:t>◇対面・遠隔・通信の講座について、受講した方式について肯定的</a:t>
            </a:r>
            <a:endParaRPr kumimoji="1" lang="en-US" altLang="ja-JP" dirty="0" smtClean="0"/>
          </a:p>
          <a:p>
            <a:r>
              <a:rPr lang="ja-JP" altLang="en-US" dirty="0" smtClean="0"/>
              <a:t>◇全体として、免許更新は対面で、公開講座は通信での講座に肯定的</a:t>
            </a:r>
            <a:endParaRPr lang="en-US" altLang="ja-JP" dirty="0" smtClean="0"/>
          </a:p>
          <a:p>
            <a:r>
              <a:rPr lang="ja-JP" altLang="en-US" dirty="0" smtClean="0"/>
              <a:t>　であるが、通信での公開講座の希望者は少ない。</a:t>
            </a:r>
            <a:endParaRPr lang="en-US" altLang="ja-JP" dirty="0" smtClean="0"/>
          </a:p>
          <a:p>
            <a:r>
              <a:rPr kumimoji="1" lang="ja-JP" altLang="en-US" dirty="0" smtClean="0"/>
              <a:t>◇</a:t>
            </a:r>
            <a:r>
              <a:rPr lang="ja-JP" altLang="en-US" dirty="0"/>
              <a:t>大学の大学での公開講座の拡大は</a:t>
            </a:r>
            <a:r>
              <a:rPr lang="ja-JP" altLang="en-US" dirty="0" smtClean="0"/>
              <a:t>必要</a:t>
            </a:r>
            <a:endParaRPr lang="en-US" altLang="ja-JP" dirty="0"/>
          </a:p>
          <a:p>
            <a:r>
              <a:rPr lang="ja-JP" altLang="en-US" dirty="0" smtClean="0"/>
              <a:t>◇免許更新講座を公開講座の単位として認定することには、あまり必</a:t>
            </a:r>
            <a:endParaRPr lang="en-US" altLang="ja-JP" dirty="0" smtClean="0"/>
          </a:p>
          <a:p>
            <a:r>
              <a:rPr lang="ja-JP" altLang="en-US" dirty="0"/>
              <a:t>　</a:t>
            </a:r>
            <a:r>
              <a:rPr lang="ja-JP" altLang="en-US" dirty="0" smtClean="0"/>
              <a:t>要性を感じていない</a:t>
            </a:r>
            <a:endParaRPr lang="en-US" altLang="ja-JP" dirty="0" smtClean="0"/>
          </a:p>
          <a:p>
            <a:r>
              <a:rPr lang="ja-JP" altLang="en-US" dirty="0" smtClean="0"/>
              <a:t>◇免許更新講習について大学院レベルの講座を展開したが、難しいと</a:t>
            </a:r>
            <a:endParaRPr lang="en-US" altLang="ja-JP" dirty="0" smtClean="0"/>
          </a:p>
          <a:p>
            <a:r>
              <a:rPr lang="ja-JP" altLang="en-US" dirty="0"/>
              <a:t>　</a:t>
            </a:r>
            <a:r>
              <a:rPr lang="ja-JP" altLang="en-US" dirty="0" smtClean="0"/>
              <a:t>いう判断</a:t>
            </a:r>
            <a:endParaRPr lang="en-US" altLang="ja-JP" dirty="0" smtClean="0"/>
          </a:p>
          <a:p>
            <a:endParaRPr lang="ja-JP" altLang="en-US" dirty="0"/>
          </a:p>
        </p:txBody>
      </p:sp>
    </p:spTree>
    <p:extLst>
      <p:ext uri="{BB962C8B-B14F-4D97-AF65-F5344CB8AC3E}">
        <p14:creationId xmlns:p14="http://schemas.microsoft.com/office/powerpoint/2010/main" val="3180909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ja-JP" altLang="en-US" dirty="0"/>
              <a:t>対面と遠隔の成績の差</a:t>
            </a:r>
            <a:endParaRPr kumimoji="1" lang="ja-JP" altLang="en-US" dirty="0"/>
          </a:p>
        </p:txBody>
      </p:sp>
      <p:graphicFrame>
        <p:nvGraphicFramePr>
          <p:cNvPr id="2" name="表 1"/>
          <p:cNvGraphicFramePr>
            <a:graphicFrameLocks noGrp="1"/>
          </p:cNvGraphicFramePr>
          <p:nvPr>
            <p:extLst>
              <p:ext uri="{D42A27DB-BD31-4B8C-83A1-F6EECF244321}">
                <p14:modId xmlns:p14="http://schemas.microsoft.com/office/powerpoint/2010/main" val="1258591608"/>
              </p:ext>
            </p:extLst>
          </p:nvPr>
        </p:nvGraphicFramePr>
        <p:xfrm>
          <a:off x="935596" y="3501008"/>
          <a:ext cx="7128792" cy="2943050"/>
        </p:xfrm>
        <a:graphic>
          <a:graphicData uri="http://schemas.openxmlformats.org/drawingml/2006/table">
            <a:tbl>
              <a:tblPr firstRow="1" firstCol="1" bandRow="1">
                <a:tableStyleId>{7DF18680-E054-41AD-8BC1-D1AEF772440D}</a:tableStyleId>
              </a:tblPr>
              <a:tblGrid>
                <a:gridCol w="2160240"/>
                <a:gridCol w="1800200"/>
                <a:gridCol w="1728192"/>
                <a:gridCol w="1440160"/>
              </a:tblGrid>
              <a:tr h="30174">
                <a:tc>
                  <a:txBody>
                    <a:bodyPr/>
                    <a:lstStyle/>
                    <a:p>
                      <a:pPr algn="ctr">
                        <a:spcAft>
                          <a:spcPts val="0"/>
                        </a:spcAft>
                      </a:pPr>
                      <a:endParaRPr lang="en-US" altLang="ja-JP" sz="2000" b="0" kern="0" dirty="0" smtClean="0">
                        <a:effectLst/>
                      </a:endParaRPr>
                    </a:p>
                    <a:p>
                      <a:pPr algn="ctr">
                        <a:spcAft>
                          <a:spcPts val="0"/>
                        </a:spcAft>
                      </a:pPr>
                      <a:r>
                        <a:rPr lang="ja-JP" sz="2000" b="0" kern="0" dirty="0" smtClean="0">
                          <a:effectLst/>
                        </a:rPr>
                        <a:t>対面</a:t>
                      </a:r>
                      <a:r>
                        <a:rPr lang="ja-JP" sz="2000" b="0" kern="0" dirty="0">
                          <a:effectLst/>
                        </a:rPr>
                        <a:t>／</a:t>
                      </a:r>
                      <a:r>
                        <a:rPr lang="ja-JP" sz="2000" b="0" kern="0" dirty="0" smtClean="0">
                          <a:effectLst/>
                        </a:rPr>
                        <a:t>遠隔</a:t>
                      </a:r>
                      <a:endParaRPr lang="en-US" altLang="ja-JP" sz="2000" b="0" kern="0" dirty="0" smtClean="0">
                        <a:effectLst/>
                      </a:endParaRPr>
                    </a:p>
                    <a:p>
                      <a:pPr algn="ctr">
                        <a:spcAft>
                          <a:spcPts val="0"/>
                        </a:spcAft>
                      </a:pPr>
                      <a:endParaRPr lang="ja-JP" sz="2400" b="0" kern="100" dirty="0">
                        <a:effectLst/>
                        <a:latin typeface="+mn-ea"/>
                        <a:ea typeface="+mn-ea"/>
                        <a:cs typeface="Times New Roman"/>
                      </a:endParaRPr>
                    </a:p>
                  </a:txBody>
                  <a:tcPr marL="68580" marR="68580" marT="0" marB="0" anchor="ctr"/>
                </a:tc>
                <a:tc>
                  <a:txBody>
                    <a:bodyPr/>
                    <a:lstStyle/>
                    <a:p>
                      <a:pPr algn="ctr">
                        <a:spcAft>
                          <a:spcPts val="0"/>
                        </a:spcAft>
                      </a:pPr>
                      <a:r>
                        <a:rPr lang="ja-JP" sz="2000" b="0" kern="0" dirty="0">
                          <a:effectLst/>
                        </a:rPr>
                        <a:t>平均値</a:t>
                      </a:r>
                      <a:endParaRPr lang="ja-JP" sz="2400" b="0" kern="100" dirty="0">
                        <a:effectLst/>
                        <a:latin typeface="+mn-ea"/>
                        <a:ea typeface="+mn-ea"/>
                        <a:cs typeface="Times New Roman"/>
                      </a:endParaRPr>
                    </a:p>
                  </a:txBody>
                  <a:tcPr marL="68580" marR="68580" marT="0" marB="0" anchor="ctr"/>
                </a:tc>
                <a:tc>
                  <a:txBody>
                    <a:bodyPr/>
                    <a:lstStyle/>
                    <a:p>
                      <a:pPr algn="ctr">
                        <a:spcAft>
                          <a:spcPts val="0"/>
                        </a:spcAft>
                      </a:pPr>
                      <a:r>
                        <a:rPr lang="ja-JP" sz="2000" b="0" kern="0" dirty="0">
                          <a:effectLst/>
                        </a:rPr>
                        <a:t>度数</a:t>
                      </a:r>
                      <a:endParaRPr lang="ja-JP" sz="2400" b="0" kern="100" dirty="0">
                        <a:effectLst/>
                        <a:latin typeface="+mn-ea"/>
                        <a:ea typeface="+mn-ea"/>
                        <a:cs typeface="Times New Roman"/>
                      </a:endParaRPr>
                    </a:p>
                  </a:txBody>
                  <a:tcPr marL="68580" marR="68580" marT="0" marB="0" anchor="ctr"/>
                </a:tc>
                <a:tc>
                  <a:txBody>
                    <a:bodyPr/>
                    <a:lstStyle/>
                    <a:p>
                      <a:pPr algn="ctr">
                        <a:spcAft>
                          <a:spcPts val="0"/>
                        </a:spcAft>
                      </a:pPr>
                      <a:r>
                        <a:rPr lang="ja-JP" sz="2000" b="0" kern="0" dirty="0">
                          <a:effectLst/>
                        </a:rPr>
                        <a:t>有意差</a:t>
                      </a:r>
                      <a:endParaRPr lang="ja-JP" sz="2400" b="0" kern="100" dirty="0">
                        <a:effectLst/>
                        <a:latin typeface="+mn-ea"/>
                        <a:ea typeface="+mn-ea"/>
                        <a:cs typeface="Times New Roman"/>
                      </a:endParaRPr>
                    </a:p>
                  </a:txBody>
                  <a:tcPr marL="68580" marR="68580" marT="0" marB="0" anchor="ctr"/>
                </a:tc>
              </a:tr>
              <a:tr h="676609">
                <a:tc>
                  <a:txBody>
                    <a:bodyPr/>
                    <a:lstStyle/>
                    <a:p>
                      <a:pPr algn="ctr">
                        <a:spcAft>
                          <a:spcPts val="0"/>
                        </a:spcAft>
                      </a:pPr>
                      <a:r>
                        <a:rPr lang="ja-JP" sz="2000" b="0" kern="0" dirty="0" smtClean="0">
                          <a:effectLst/>
                        </a:rPr>
                        <a:t>遠</a:t>
                      </a:r>
                      <a:r>
                        <a:rPr lang="ja-JP" altLang="en-US" sz="2000" b="0" kern="0" dirty="0" smtClean="0">
                          <a:effectLst/>
                        </a:rPr>
                        <a:t>　</a:t>
                      </a:r>
                      <a:r>
                        <a:rPr lang="ja-JP" sz="2000" b="0" kern="0" dirty="0" smtClean="0">
                          <a:effectLst/>
                        </a:rPr>
                        <a:t>隔</a:t>
                      </a:r>
                      <a:endParaRPr lang="ja-JP" sz="2400" b="0" kern="100" dirty="0">
                        <a:effectLst/>
                        <a:latin typeface="+mn-ea"/>
                        <a:ea typeface="+mn-ea"/>
                        <a:cs typeface="Times New Roman"/>
                      </a:endParaRPr>
                    </a:p>
                  </a:txBody>
                  <a:tcPr marL="68580" marR="68580" marT="0" marB="0" anchor="ctr"/>
                </a:tc>
                <a:tc>
                  <a:txBody>
                    <a:bodyPr/>
                    <a:lstStyle/>
                    <a:p>
                      <a:pPr algn="ctr">
                        <a:spcAft>
                          <a:spcPts val="0"/>
                        </a:spcAft>
                      </a:pPr>
                      <a:r>
                        <a:rPr lang="en-US" sz="2000" kern="0" dirty="0">
                          <a:effectLst/>
                        </a:rPr>
                        <a:t>76.1</a:t>
                      </a:r>
                      <a:endParaRPr lang="ja-JP" sz="2400" b="0" kern="100" dirty="0">
                        <a:effectLst/>
                        <a:latin typeface="+mn-ea"/>
                        <a:ea typeface="+mn-ea"/>
                        <a:cs typeface="Times New Roman"/>
                      </a:endParaRPr>
                    </a:p>
                  </a:txBody>
                  <a:tcPr marL="68580" marR="68580" marT="0" marB="0" anchor="ctr"/>
                </a:tc>
                <a:tc>
                  <a:txBody>
                    <a:bodyPr/>
                    <a:lstStyle/>
                    <a:p>
                      <a:pPr algn="ctr">
                        <a:spcAft>
                          <a:spcPts val="0"/>
                        </a:spcAft>
                      </a:pPr>
                      <a:r>
                        <a:rPr lang="en-US" sz="2000" kern="0">
                          <a:effectLst/>
                        </a:rPr>
                        <a:t>15</a:t>
                      </a:r>
                      <a:endParaRPr lang="ja-JP" sz="2400" b="0" kern="100">
                        <a:effectLst/>
                        <a:latin typeface="+mn-ea"/>
                        <a:ea typeface="+mn-ea"/>
                        <a:cs typeface="Times New Roman"/>
                      </a:endParaRPr>
                    </a:p>
                  </a:txBody>
                  <a:tcPr marL="68580" marR="68580" marT="0" marB="0" anchor="ctr"/>
                </a:tc>
                <a:tc rowSpan="2">
                  <a:txBody>
                    <a:bodyPr/>
                    <a:lstStyle/>
                    <a:p>
                      <a:pPr algn="ctr">
                        <a:spcAft>
                          <a:spcPts val="0"/>
                        </a:spcAft>
                      </a:pPr>
                      <a:r>
                        <a:rPr lang="en-US" sz="2000" kern="0">
                          <a:effectLst/>
                        </a:rPr>
                        <a:t>0.031</a:t>
                      </a:r>
                      <a:endParaRPr lang="ja-JP" sz="2400" b="0" kern="100">
                        <a:effectLst/>
                        <a:latin typeface="+mn-ea"/>
                        <a:ea typeface="+mn-ea"/>
                        <a:cs typeface="Times New Roman"/>
                      </a:endParaRPr>
                    </a:p>
                  </a:txBody>
                  <a:tcPr marL="68580" marR="68580" marT="0" marB="0" anchor="ctr"/>
                </a:tc>
              </a:tr>
              <a:tr h="718034">
                <a:tc>
                  <a:txBody>
                    <a:bodyPr/>
                    <a:lstStyle/>
                    <a:p>
                      <a:pPr algn="ctr">
                        <a:spcAft>
                          <a:spcPts val="0"/>
                        </a:spcAft>
                      </a:pPr>
                      <a:r>
                        <a:rPr lang="ja-JP" sz="2000" b="0" kern="0" dirty="0" smtClean="0">
                          <a:effectLst/>
                        </a:rPr>
                        <a:t>対</a:t>
                      </a:r>
                      <a:r>
                        <a:rPr lang="ja-JP" altLang="en-US" sz="2000" b="0" kern="0" dirty="0" smtClean="0">
                          <a:effectLst/>
                        </a:rPr>
                        <a:t>　</a:t>
                      </a:r>
                      <a:r>
                        <a:rPr lang="ja-JP" sz="2000" b="0" kern="0" dirty="0" smtClean="0">
                          <a:effectLst/>
                        </a:rPr>
                        <a:t>面</a:t>
                      </a:r>
                      <a:endParaRPr lang="ja-JP" sz="2400" b="0" kern="100" dirty="0">
                        <a:effectLst/>
                        <a:latin typeface="+mn-ea"/>
                        <a:ea typeface="+mn-ea"/>
                        <a:cs typeface="Times New Roman"/>
                      </a:endParaRPr>
                    </a:p>
                  </a:txBody>
                  <a:tcPr marL="68580" marR="68580" marT="0" marB="0" anchor="ctr"/>
                </a:tc>
                <a:tc>
                  <a:txBody>
                    <a:bodyPr/>
                    <a:lstStyle/>
                    <a:p>
                      <a:pPr algn="ctr">
                        <a:spcAft>
                          <a:spcPts val="0"/>
                        </a:spcAft>
                      </a:pPr>
                      <a:r>
                        <a:rPr lang="en-US" sz="2000" kern="0" dirty="0">
                          <a:effectLst/>
                        </a:rPr>
                        <a:t>79.7</a:t>
                      </a:r>
                      <a:endParaRPr lang="ja-JP" sz="2400" b="0" kern="100" dirty="0">
                        <a:effectLst/>
                        <a:latin typeface="+mn-ea"/>
                        <a:ea typeface="+mn-ea"/>
                        <a:cs typeface="Times New Roman"/>
                      </a:endParaRPr>
                    </a:p>
                  </a:txBody>
                  <a:tcPr marL="68580" marR="68580" marT="0" marB="0" anchor="ctr"/>
                </a:tc>
                <a:tc>
                  <a:txBody>
                    <a:bodyPr/>
                    <a:lstStyle/>
                    <a:p>
                      <a:pPr algn="ctr">
                        <a:spcAft>
                          <a:spcPts val="0"/>
                        </a:spcAft>
                      </a:pPr>
                      <a:r>
                        <a:rPr lang="en-US" sz="2000" kern="0">
                          <a:effectLst/>
                        </a:rPr>
                        <a:t>43</a:t>
                      </a:r>
                      <a:endParaRPr lang="ja-JP" sz="2400" b="0" kern="100">
                        <a:effectLst/>
                        <a:latin typeface="+mn-ea"/>
                        <a:ea typeface="+mn-ea"/>
                        <a:cs typeface="Times New Roman"/>
                      </a:endParaRPr>
                    </a:p>
                  </a:txBody>
                  <a:tcPr marL="68580" marR="68580" marT="0" marB="0" anchor="ctr"/>
                </a:tc>
                <a:tc vMerge="1">
                  <a:txBody>
                    <a:bodyPr/>
                    <a:lstStyle/>
                    <a:p>
                      <a:endParaRPr kumimoji="1" lang="ja-JP" altLang="en-US"/>
                    </a:p>
                  </a:txBody>
                  <a:tcPr/>
                </a:tc>
              </a:tr>
              <a:tr h="573047">
                <a:tc>
                  <a:txBody>
                    <a:bodyPr/>
                    <a:lstStyle/>
                    <a:p>
                      <a:pPr algn="ctr">
                        <a:spcAft>
                          <a:spcPts val="0"/>
                        </a:spcAft>
                      </a:pPr>
                      <a:r>
                        <a:rPr lang="ja-JP" sz="2000" b="0" kern="0" dirty="0" smtClean="0">
                          <a:effectLst/>
                        </a:rPr>
                        <a:t>合</a:t>
                      </a:r>
                      <a:r>
                        <a:rPr lang="ja-JP" altLang="en-US" sz="2000" b="0" kern="0" dirty="0" smtClean="0">
                          <a:effectLst/>
                        </a:rPr>
                        <a:t>　</a:t>
                      </a:r>
                      <a:r>
                        <a:rPr lang="ja-JP" sz="2000" b="0" kern="0" dirty="0" smtClean="0">
                          <a:effectLst/>
                        </a:rPr>
                        <a:t>計</a:t>
                      </a:r>
                      <a:endParaRPr lang="ja-JP" sz="2400" b="0" kern="100" dirty="0">
                        <a:effectLst/>
                        <a:latin typeface="+mn-ea"/>
                        <a:ea typeface="+mn-ea"/>
                        <a:cs typeface="Times New Roman"/>
                      </a:endParaRPr>
                    </a:p>
                  </a:txBody>
                  <a:tcPr marL="68580" marR="68580" marT="0" marB="0" anchor="ctr"/>
                </a:tc>
                <a:tc>
                  <a:txBody>
                    <a:bodyPr/>
                    <a:lstStyle/>
                    <a:p>
                      <a:pPr algn="ctr">
                        <a:spcAft>
                          <a:spcPts val="0"/>
                        </a:spcAft>
                      </a:pPr>
                      <a:r>
                        <a:rPr lang="en-US" sz="2000" kern="0" dirty="0">
                          <a:effectLst/>
                        </a:rPr>
                        <a:t>78.8</a:t>
                      </a:r>
                      <a:endParaRPr lang="ja-JP" sz="2400" b="0" kern="100" dirty="0">
                        <a:effectLst/>
                        <a:latin typeface="+mn-ea"/>
                        <a:ea typeface="+mn-ea"/>
                        <a:cs typeface="Times New Roman"/>
                      </a:endParaRPr>
                    </a:p>
                  </a:txBody>
                  <a:tcPr marL="68580" marR="68580" marT="0" marB="0" anchor="ctr"/>
                </a:tc>
                <a:tc>
                  <a:txBody>
                    <a:bodyPr/>
                    <a:lstStyle/>
                    <a:p>
                      <a:pPr algn="ctr">
                        <a:spcAft>
                          <a:spcPts val="0"/>
                        </a:spcAft>
                      </a:pPr>
                      <a:r>
                        <a:rPr lang="en-US" sz="2000" kern="0" dirty="0">
                          <a:effectLst/>
                        </a:rPr>
                        <a:t>58</a:t>
                      </a:r>
                      <a:endParaRPr lang="ja-JP" sz="2400" b="0" kern="100" dirty="0">
                        <a:effectLst/>
                        <a:latin typeface="+mn-ea"/>
                        <a:ea typeface="+mn-ea"/>
                        <a:cs typeface="Times New Roman"/>
                      </a:endParaRPr>
                    </a:p>
                  </a:txBody>
                  <a:tcPr marL="68580" marR="68580" marT="0" marB="0" anchor="ctr"/>
                </a:tc>
                <a:tc>
                  <a:txBody>
                    <a:bodyPr/>
                    <a:lstStyle/>
                    <a:p>
                      <a:pPr algn="ctr">
                        <a:spcAft>
                          <a:spcPts val="0"/>
                        </a:spcAft>
                      </a:pPr>
                      <a:r>
                        <a:rPr lang="en-US" sz="2000" kern="0" dirty="0">
                          <a:effectLst/>
                        </a:rPr>
                        <a:t> </a:t>
                      </a:r>
                      <a:endParaRPr lang="ja-JP" sz="2400" b="0" kern="100" dirty="0">
                        <a:effectLst/>
                        <a:latin typeface="+mn-ea"/>
                        <a:ea typeface="+mn-ea"/>
                        <a:cs typeface="Times New Roman"/>
                      </a:endParaRPr>
                    </a:p>
                  </a:txBody>
                  <a:tcPr marL="68580" marR="68580" marT="0" marB="0" anchor="ctr"/>
                </a:tc>
              </a:tr>
            </a:tbl>
          </a:graphicData>
        </a:graphic>
      </p:graphicFrame>
      <p:sp>
        <p:nvSpPr>
          <p:cNvPr id="3" name="テキスト ボックス 2"/>
          <p:cNvSpPr txBox="1"/>
          <p:nvPr/>
        </p:nvSpPr>
        <p:spPr>
          <a:xfrm>
            <a:off x="683568" y="1628800"/>
            <a:ext cx="7632848" cy="1200329"/>
          </a:xfrm>
          <a:prstGeom prst="rect">
            <a:avLst/>
          </a:prstGeom>
          <a:noFill/>
        </p:spPr>
        <p:txBody>
          <a:bodyPr wrap="square" rtlCol="0">
            <a:spAutoFit/>
          </a:bodyPr>
          <a:lstStyle/>
          <a:p>
            <a:r>
              <a:rPr kumimoji="1" lang="ja-JP" altLang="en-US" dirty="0" smtClean="0"/>
              <a:t>◇　免許更新講座について、対面並びに遠隔方式の講座について、</a:t>
            </a:r>
            <a:endParaRPr kumimoji="1" lang="en-US" altLang="ja-JP" dirty="0" smtClean="0"/>
          </a:p>
          <a:p>
            <a:r>
              <a:rPr lang="ja-JP" altLang="en-US" dirty="0"/>
              <a:t>　</a:t>
            </a:r>
            <a:r>
              <a:rPr kumimoji="1" lang="ja-JP" altLang="en-US" dirty="0" smtClean="0"/>
              <a:t>各講座の成績を平均してみたが、その差に違いは見られなかった。</a:t>
            </a:r>
            <a:endParaRPr kumimoji="1" lang="en-US" altLang="ja-JP" dirty="0" smtClean="0"/>
          </a:p>
          <a:p>
            <a:r>
              <a:rPr lang="ja-JP" altLang="en-US" dirty="0" smtClean="0"/>
              <a:t>◇つまり、免許更新講習において教育</a:t>
            </a:r>
            <a:r>
              <a:rPr lang="ja-JP" altLang="en-US" dirty="0"/>
              <a:t>効果と</a:t>
            </a:r>
            <a:r>
              <a:rPr lang="ja-JP" altLang="en-US" dirty="0" smtClean="0"/>
              <a:t>して遠隔・対面方式の際は</a:t>
            </a:r>
            <a:endParaRPr lang="en-US" altLang="ja-JP" dirty="0" smtClean="0"/>
          </a:p>
          <a:p>
            <a:r>
              <a:rPr lang="ja-JP" altLang="en-US" dirty="0"/>
              <a:t>　</a:t>
            </a:r>
            <a:r>
              <a:rPr lang="ja-JP" altLang="en-US" dirty="0" smtClean="0"/>
              <a:t>認められないとの結論に至った。</a:t>
            </a:r>
            <a:endParaRPr kumimoji="1" lang="en-US" altLang="ja-JP" dirty="0" smtClean="0"/>
          </a:p>
        </p:txBody>
      </p:sp>
    </p:spTree>
    <p:extLst>
      <p:ext uri="{BB962C8B-B14F-4D97-AF65-F5344CB8AC3E}">
        <p14:creationId xmlns:p14="http://schemas.microsoft.com/office/powerpoint/2010/main" val="6134862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メイリオ＋SegoeUI">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588</TotalTime>
  <Words>677</Words>
  <Application>Microsoft Office PowerPoint</Application>
  <PresentationFormat>画面に合わせる (4:3)</PresentationFormat>
  <Paragraphs>141</Paragraphs>
  <Slides>11</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11</vt:i4>
      </vt:variant>
    </vt:vector>
  </HeadingPairs>
  <TitlesOfParts>
    <vt:vector size="21" baseType="lpstr">
      <vt:lpstr>ＭＳ Ｐゴシック</vt:lpstr>
      <vt:lpstr>ＭＳ 明朝</vt:lpstr>
      <vt:lpstr>メイリオ</vt:lpstr>
      <vt:lpstr>小塚ゴシック Pro B</vt:lpstr>
      <vt:lpstr>Arial</vt:lpstr>
      <vt:lpstr>Calibri</vt:lpstr>
      <vt:lpstr>Century</vt:lpstr>
      <vt:lpstr>Segoe UI</vt:lpstr>
      <vt:lpstr>Times New Roman</vt:lpstr>
      <vt:lpstr>Office ​​テーマ</vt:lpstr>
      <vt:lpstr>現職教員の新たな免許状取得を 促進する講習等開発事業</vt:lpstr>
      <vt:lpstr>平成２７年度　公開講座実績</vt:lpstr>
      <vt:lpstr>平成27年度　教員免許状更新講習実績</vt:lpstr>
      <vt:lpstr>PowerPoint プレゼンテーション</vt:lpstr>
      <vt:lpstr>PowerPoint プレゼンテーション</vt:lpstr>
      <vt:lpstr>免許状更新講習の対面講習の県別受講者表</vt:lpstr>
      <vt:lpstr>アンケート調査結果</vt:lpstr>
      <vt:lpstr>アンケート調査結果</vt:lpstr>
      <vt:lpstr>対面と遠隔の成績の差</vt:lpstr>
      <vt:lpstr>教員免許状更新講習による文部科学省免許法認定講座の単位認定</vt:lpstr>
      <vt:lpstr>通信制の文部科学省免許法認定講座の単位認定における本人確認について</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教育委員会との連携による教員の実践的資質能力向上システムの構築</dc:title>
  <dc:creator>kuze</dc:creator>
  <cp:lastModifiedBy>楓森博</cp:lastModifiedBy>
  <cp:revision>59</cp:revision>
  <dcterms:created xsi:type="dcterms:W3CDTF">2014-08-06T08:38:06Z</dcterms:created>
  <dcterms:modified xsi:type="dcterms:W3CDTF">2016-03-15T04:02:18Z</dcterms:modified>
</cp:coreProperties>
</file>