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3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9" r:id="rId12"/>
    <p:sldId id="285" r:id="rId13"/>
    <p:sldId id="286" r:id="rId14"/>
    <p:sldId id="287" r:id="rId15"/>
    <p:sldId id="288" r:id="rId16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D1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35" autoAdjust="0"/>
    <p:restoredTop sz="92363" autoAdjust="0"/>
  </p:normalViewPr>
  <p:slideViewPr>
    <p:cSldViewPr>
      <p:cViewPr varScale="1">
        <p:scale>
          <a:sx n="154" d="100"/>
          <a:sy n="154" d="100"/>
        </p:scale>
        <p:origin x="1816" y="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070093-D07A-40DB-83A6-6223F8551B5B}" type="datetimeFigureOut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E1F29-86C7-42D6-BA06-D44433CD6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294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7A014-DAFC-4FB1-8C28-FF98C42808D9}" type="datetime1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E975-8D2D-47B0-BE21-F4B74D093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45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321E8-F4E3-4E09-8D69-6481E644FBB8}" type="datetime1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E975-8D2D-47B0-BE21-F4B74D093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906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8CAD6-BA71-45EC-909F-F3148340FAE2}" type="datetime1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E975-8D2D-47B0-BE21-F4B74D093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019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3B643-AE7E-48F5-B74D-A142E477606E}" type="datetime1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E975-8D2D-47B0-BE21-F4B74D093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5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CACEB-718E-4C7B-8465-2B1EF1C2F516}" type="datetime1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E975-8D2D-47B0-BE21-F4B74D093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670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2F5D0-59C5-4FD8-B9EC-3DA4EAC4037B}" type="datetime1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E975-8D2D-47B0-BE21-F4B74D093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419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F9540-4412-4D00-901E-048BEEDBDD6F}" type="datetime1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E975-8D2D-47B0-BE21-F4B74D093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23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711FB-D41B-4053-B132-3199CB4B2902}" type="datetime1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E975-8D2D-47B0-BE21-F4B74D093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82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2623B-C2A5-433F-BD58-566CD4008C1D}" type="datetime1">
              <a:rPr kumimoji="1" lang="ja-JP" altLang="en-US" smtClean="0"/>
              <a:t>2022/8/17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E975-8D2D-47B0-BE21-F4B74D09356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6761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CA66-77E3-4ACD-80BC-53D0A628AB47}" type="datetime1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E975-8D2D-47B0-BE21-F4B74D093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3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C10E-4668-4AD0-B470-1153B07DBF86}" type="datetime1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E975-8D2D-47B0-BE21-F4B74D093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339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43512-CC0B-420A-9F0B-F2D3228099AE}" type="datetime1">
              <a:rPr kumimoji="1" lang="ja-JP" altLang="en-US" smtClean="0"/>
              <a:t>2022/8/17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FE975-8D2D-47B0-BE21-F4B74D0935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2639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403812"/>
            <a:ext cx="8206680" cy="1695013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ja-JP" altLang="en-US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教育の</a:t>
            </a:r>
            <a:r>
              <a:rPr lang="en-US" altLang="ja-JP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DX</a:t>
            </a:r>
            <a:r>
              <a:rPr lang="ja-JP" altLang="en-US" sz="28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時代における “新たな学び”の在り方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5312" y="3789040"/>
            <a:ext cx="8640960" cy="838944"/>
          </a:xfrm>
        </p:spPr>
        <p:txBody>
          <a:bodyPr>
            <a:noAutofit/>
          </a:bodyPr>
          <a:lstStyle/>
          <a:p>
            <a:r>
              <a:rPr lang="ja-JP" altLang="en-US" sz="2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－教育リソースと連携した</a:t>
            </a:r>
            <a:r>
              <a:rPr lang="en-US" altLang="ja-JP" sz="2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e-Learning</a:t>
            </a:r>
            <a:r>
              <a:rPr lang="ja-JP" altLang="en-US" sz="2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システムの構築－</a:t>
            </a:r>
            <a:endParaRPr kumimoji="1" lang="ja-JP" altLang="en-US" sz="20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316416" y="116632"/>
            <a:ext cx="7898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/>
              <a:t>20220817</a:t>
            </a:r>
            <a:endParaRPr kumimoji="1" lang="ja-JP" altLang="en-US" sz="1050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FE975-8D2D-47B0-BE21-F4B74D093569}" type="slidenum">
              <a:rPr kumimoji="1" lang="ja-JP" altLang="en-US" sz="900" smtClean="0"/>
              <a:t>1</a:t>
            </a:fld>
            <a:endParaRPr kumimoji="1" lang="ja-JP" altLang="en-US" sz="900" dirty="0"/>
          </a:p>
        </p:txBody>
      </p:sp>
    </p:spTree>
    <p:extLst>
      <p:ext uri="{BB962C8B-B14F-4D97-AF65-F5344CB8AC3E}">
        <p14:creationId xmlns:p14="http://schemas.microsoft.com/office/powerpoint/2010/main" val="198034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-6024"/>
            <a:ext cx="9180512" cy="892552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altLang="ja-JP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3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ハイブリット型</a:t>
            </a:r>
            <a:r>
              <a:rPr lang="ja-JP" altLang="en-US" sz="3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授業のデザイン　</a:t>
            </a:r>
            <a:endParaRPr lang="en-US" altLang="ja-JP" sz="3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4" name="直線コネクタ 3"/>
          <p:cNvCxnSpPr/>
          <p:nvPr/>
        </p:nvCxnSpPr>
        <p:spPr>
          <a:xfrm>
            <a:off x="275765" y="1107088"/>
            <a:ext cx="839135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テキスト ボックス 81"/>
          <p:cNvSpPr txBox="1"/>
          <p:nvPr/>
        </p:nvSpPr>
        <p:spPr>
          <a:xfrm>
            <a:off x="1547664" y="1121993"/>
            <a:ext cx="65123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ハイブリッド型授業とは、対面授業とオンライン授業とを組み合わせた授業システムのこと。</a:t>
            </a:r>
            <a:endParaRPr kumimoji="1" lang="ja-JP" altLang="en-US" sz="1050" dirty="0"/>
          </a:p>
        </p:txBody>
      </p:sp>
      <p:grpSp>
        <p:nvGrpSpPr>
          <p:cNvPr id="56" name="グループ化 55"/>
          <p:cNvGrpSpPr/>
          <p:nvPr/>
        </p:nvGrpSpPr>
        <p:grpSpPr>
          <a:xfrm>
            <a:off x="2339752" y="1484784"/>
            <a:ext cx="4673600" cy="431800"/>
            <a:chOff x="0" y="0"/>
            <a:chExt cx="4051300" cy="431800"/>
          </a:xfrm>
        </p:grpSpPr>
        <p:sp>
          <p:nvSpPr>
            <p:cNvPr id="58" name="右矢印 57"/>
            <p:cNvSpPr/>
            <p:nvPr/>
          </p:nvSpPr>
          <p:spPr>
            <a:xfrm>
              <a:off x="0" y="133350"/>
              <a:ext cx="4051300" cy="14605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grpSp>
          <p:nvGrpSpPr>
            <p:cNvPr id="59" name="グループ化 58"/>
            <p:cNvGrpSpPr/>
            <p:nvPr/>
          </p:nvGrpSpPr>
          <p:grpSpPr>
            <a:xfrm>
              <a:off x="76200" y="0"/>
              <a:ext cx="673100" cy="431800"/>
              <a:chOff x="0" y="0"/>
              <a:chExt cx="673100" cy="431800"/>
            </a:xfrm>
            <a:solidFill>
              <a:schemeClr val="bg1"/>
            </a:solidFill>
          </p:grpSpPr>
          <p:sp>
            <p:nvSpPr>
              <p:cNvPr id="77" name="正方形/長方形 76"/>
              <p:cNvSpPr/>
              <p:nvPr/>
            </p:nvSpPr>
            <p:spPr>
              <a:xfrm>
                <a:off x="0" y="0"/>
                <a:ext cx="673100" cy="431800"/>
              </a:xfrm>
              <a:prstGeom prst="rect">
                <a:avLst/>
              </a:prstGeom>
              <a:grpFill/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78" name="テキスト ボックス 74"/>
              <p:cNvSpPr txBox="1"/>
              <p:nvPr/>
            </p:nvSpPr>
            <p:spPr>
              <a:xfrm>
                <a:off x="63500" y="25400"/>
                <a:ext cx="609600" cy="355600"/>
              </a:xfrm>
              <a:prstGeom prst="rect">
                <a:avLst/>
              </a:prstGeom>
              <a:grp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ja-JP" sz="900">
                    <a:effectLst/>
                    <a:latin typeface="Palatino Linotype" panose="02040502050505030304" pitchFamily="18" charset="0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対面授業</a:t>
                </a:r>
                <a:endParaRPr lang="ja-JP" sz="1100">
                  <a:effectLst/>
                  <a:latin typeface="Palatino Linotype" panose="02040502050505030304" pitchFamily="18" charset="0"/>
                  <a:ea typeface="HGS明朝E" panose="02020900000000000000" pitchFamily="18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0" name="グループ化 59"/>
            <p:cNvGrpSpPr/>
            <p:nvPr/>
          </p:nvGrpSpPr>
          <p:grpSpPr>
            <a:xfrm>
              <a:off x="965200" y="0"/>
              <a:ext cx="882650" cy="425823"/>
              <a:chOff x="0" y="0"/>
              <a:chExt cx="673100" cy="431800"/>
            </a:xfrm>
          </p:grpSpPr>
          <p:sp>
            <p:nvSpPr>
              <p:cNvPr id="72" name="正方形/長方形 71"/>
              <p:cNvSpPr/>
              <p:nvPr/>
            </p:nvSpPr>
            <p:spPr>
              <a:xfrm>
                <a:off x="0" y="0"/>
                <a:ext cx="673100" cy="431800"/>
              </a:xfrm>
              <a:prstGeom prst="rect">
                <a:avLst/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73" name="テキスト ボックス 622"/>
              <p:cNvSpPr txBox="1"/>
              <p:nvPr/>
            </p:nvSpPr>
            <p:spPr>
              <a:xfrm>
                <a:off x="0" y="25400"/>
                <a:ext cx="673100" cy="35560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800">
                    <a:effectLst/>
                    <a:latin typeface="メイリオ" panose="020B0604030504040204" pitchFamily="50" charset="-128"/>
                    <a:ea typeface="HGS明朝E" panose="02020900000000000000" pitchFamily="18" charset="-128"/>
                    <a:cs typeface="Times New Roman" panose="02020603050405020304" pitchFamily="18" charset="0"/>
                  </a:rPr>
                  <a:t>e-</a:t>
                </a:r>
                <a:r>
                  <a:rPr lang="en-US" sz="900">
                    <a:effectLst/>
                    <a:latin typeface="メイリオ" panose="020B0604030504040204" pitchFamily="50" charset="-128"/>
                    <a:ea typeface="HGS明朝E" panose="02020900000000000000" pitchFamily="18" charset="-128"/>
                    <a:cs typeface="Times New Roman" panose="02020603050405020304" pitchFamily="18" charset="0"/>
                  </a:rPr>
                  <a:t>Learning</a:t>
                </a:r>
                <a:endParaRPr lang="ja-JP" sz="1100">
                  <a:effectLst/>
                  <a:latin typeface="Palatino Linotype" panose="02040502050505030304" pitchFamily="18" charset="0"/>
                  <a:ea typeface="HGS明朝E" panose="02020900000000000000" pitchFamily="18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1" name="グループ化 60"/>
            <p:cNvGrpSpPr/>
            <p:nvPr/>
          </p:nvGrpSpPr>
          <p:grpSpPr>
            <a:xfrm>
              <a:off x="2940050" y="0"/>
              <a:ext cx="882650" cy="425823"/>
              <a:chOff x="0" y="0"/>
              <a:chExt cx="673100" cy="431800"/>
            </a:xfrm>
          </p:grpSpPr>
          <p:sp>
            <p:nvSpPr>
              <p:cNvPr id="67" name="正方形/長方形 66"/>
              <p:cNvSpPr/>
              <p:nvPr/>
            </p:nvSpPr>
            <p:spPr>
              <a:xfrm>
                <a:off x="0" y="0"/>
                <a:ext cx="673100" cy="431800"/>
              </a:xfrm>
              <a:prstGeom prst="rect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rgbClr val="6076B4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71" name="テキスト ボックス 628"/>
              <p:cNvSpPr txBox="1"/>
              <p:nvPr/>
            </p:nvSpPr>
            <p:spPr>
              <a:xfrm>
                <a:off x="0" y="25400"/>
                <a:ext cx="673100" cy="35560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800">
                    <a:effectLst/>
                    <a:latin typeface="メイリオ" panose="020B0604030504040204" pitchFamily="50" charset="-128"/>
                    <a:ea typeface="HGS明朝E" panose="02020900000000000000" pitchFamily="18" charset="-128"/>
                    <a:cs typeface="Times New Roman" panose="02020603050405020304" pitchFamily="18" charset="0"/>
                  </a:rPr>
                  <a:t>e-</a:t>
                </a:r>
                <a:r>
                  <a:rPr lang="en-US" sz="900">
                    <a:effectLst/>
                    <a:latin typeface="メイリオ" panose="020B0604030504040204" pitchFamily="50" charset="-128"/>
                    <a:ea typeface="HGS明朝E" panose="02020900000000000000" pitchFamily="18" charset="-128"/>
                    <a:cs typeface="Times New Roman" panose="02020603050405020304" pitchFamily="18" charset="0"/>
                  </a:rPr>
                  <a:t>Learning</a:t>
                </a:r>
                <a:endParaRPr lang="ja-JP" sz="1100">
                  <a:effectLst/>
                  <a:latin typeface="Palatino Linotype" panose="02040502050505030304" pitchFamily="18" charset="0"/>
                  <a:ea typeface="HGS明朝E" panose="02020900000000000000" pitchFamily="18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2" name="グループ化 61"/>
            <p:cNvGrpSpPr/>
            <p:nvPr/>
          </p:nvGrpSpPr>
          <p:grpSpPr>
            <a:xfrm>
              <a:off x="2057400" y="0"/>
              <a:ext cx="673100" cy="431800"/>
              <a:chOff x="0" y="0"/>
              <a:chExt cx="673100" cy="431800"/>
            </a:xfrm>
            <a:solidFill>
              <a:schemeClr val="bg1"/>
            </a:solidFill>
          </p:grpSpPr>
          <p:sp>
            <p:nvSpPr>
              <p:cNvPr id="64" name="正方形/長方形 63"/>
              <p:cNvSpPr/>
              <p:nvPr/>
            </p:nvSpPr>
            <p:spPr>
              <a:xfrm>
                <a:off x="0" y="0"/>
                <a:ext cx="673100" cy="431800"/>
              </a:xfrm>
              <a:prstGeom prst="rect">
                <a:avLst/>
              </a:prstGeom>
              <a:grpFill/>
              <a:ln w="28575" cap="flat" cmpd="sng" algn="ctr">
                <a:solidFill>
                  <a:srgbClr val="63891F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66" name="テキスト ボックス 625"/>
              <p:cNvSpPr txBox="1"/>
              <p:nvPr/>
            </p:nvSpPr>
            <p:spPr>
              <a:xfrm>
                <a:off x="0" y="25400"/>
                <a:ext cx="673100" cy="35560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ja-JP" sz="900">
                    <a:effectLst/>
                    <a:latin typeface="Palatino Linotype" panose="02040502050505030304" pitchFamily="18" charset="0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対面授業</a:t>
                </a:r>
                <a:endParaRPr lang="ja-JP" sz="1100">
                  <a:effectLst/>
                  <a:latin typeface="Palatino Linotype" panose="02040502050505030304" pitchFamily="18" charset="0"/>
                  <a:ea typeface="HGS明朝E" panose="02020900000000000000" pitchFamily="18" charset="-128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79" name="グループ化 78"/>
          <p:cNvGrpSpPr/>
          <p:nvPr/>
        </p:nvGrpSpPr>
        <p:grpSpPr>
          <a:xfrm>
            <a:off x="2376379" y="2663867"/>
            <a:ext cx="4673600" cy="450850"/>
            <a:chOff x="0" y="0"/>
            <a:chExt cx="4673600" cy="450850"/>
          </a:xfrm>
        </p:grpSpPr>
        <p:sp>
          <p:nvSpPr>
            <p:cNvPr id="83" name="右矢印 82"/>
            <p:cNvSpPr/>
            <p:nvPr/>
          </p:nvSpPr>
          <p:spPr>
            <a:xfrm>
              <a:off x="0" y="152400"/>
              <a:ext cx="4673600" cy="146050"/>
            </a:xfrm>
            <a:prstGeom prst="rightArrow">
              <a:avLst/>
            </a:prstGeom>
            <a:solidFill>
              <a:srgbClr val="758085"/>
            </a:solidFill>
            <a:ln w="28575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grpSp>
          <p:nvGrpSpPr>
            <p:cNvPr id="84" name="グループ化 83"/>
            <p:cNvGrpSpPr/>
            <p:nvPr/>
          </p:nvGrpSpPr>
          <p:grpSpPr>
            <a:xfrm>
              <a:off x="88900" y="19050"/>
              <a:ext cx="776492" cy="431800"/>
              <a:chOff x="0" y="0"/>
              <a:chExt cx="673100" cy="431800"/>
            </a:xfrm>
            <a:solidFill>
              <a:sysClr val="window" lastClr="FFFFFF"/>
            </a:solidFill>
          </p:grpSpPr>
          <p:sp>
            <p:nvSpPr>
              <p:cNvPr id="91" name="正方形/長方形 90"/>
              <p:cNvSpPr/>
              <p:nvPr/>
            </p:nvSpPr>
            <p:spPr>
              <a:xfrm>
                <a:off x="0" y="0"/>
                <a:ext cx="673100" cy="431800"/>
              </a:xfrm>
              <a:prstGeom prst="rect">
                <a:avLst/>
              </a:prstGeom>
              <a:grpFill/>
              <a:ln w="28575" cap="flat" cmpd="sng" algn="ctr">
                <a:solidFill>
                  <a:srgbClr val="63891F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92" name="テキスト ボックス 635"/>
              <p:cNvSpPr txBox="1"/>
              <p:nvPr/>
            </p:nvSpPr>
            <p:spPr>
              <a:xfrm>
                <a:off x="63500" y="25400"/>
                <a:ext cx="552450" cy="355600"/>
              </a:xfrm>
              <a:prstGeom prst="rect">
                <a:avLst/>
              </a:prstGeom>
              <a:grp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ja-JP" sz="900">
                    <a:effectLst/>
                    <a:latin typeface="Palatino Linotype" panose="02040502050505030304" pitchFamily="18" charset="0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対面授業</a:t>
                </a:r>
                <a:endParaRPr lang="ja-JP" sz="1100">
                  <a:effectLst/>
                  <a:latin typeface="Palatino Linotype" panose="02040502050505030304" pitchFamily="18" charset="0"/>
                  <a:ea typeface="HGS明朝E" panose="02020900000000000000" pitchFamily="18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5" name="グループ化 84"/>
            <p:cNvGrpSpPr/>
            <p:nvPr/>
          </p:nvGrpSpPr>
          <p:grpSpPr>
            <a:xfrm>
              <a:off x="1111250" y="19050"/>
              <a:ext cx="2279650" cy="425450"/>
              <a:chOff x="0" y="0"/>
              <a:chExt cx="673100" cy="431800"/>
            </a:xfrm>
          </p:grpSpPr>
          <p:sp>
            <p:nvSpPr>
              <p:cNvPr id="89" name="正方形/長方形 88"/>
              <p:cNvSpPr/>
              <p:nvPr/>
            </p:nvSpPr>
            <p:spPr>
              <a:xfrm>
                <a:off x="0" y="0"/>
                <a:ext cx="673100" cy="431800"/>
              </a:xfrm>
              <a:prstGeom prst="rect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rgbClr val="6076B4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90" name="テキスト ボックス 638"/>
              <p:cNvSpPr txBox="1"/>
              <p:nvPr/>
            </p:nvSpPr>
            <p:spPr>
              <a:xfrm>
                <a:off x="0" y="25400"/>
                <a:ext cx="673100" cy="35560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800">
                    <a:effectLst/>
                    <a:latin typeface="メイリオ" panose="020B0604030504040204" pitchFamily="50" charset="-128"/>
                    <a:ea typeface="HGS明朝E" panose="02020900000000000000" pitchFamily="18" charset="-128"/>
                    <a:cs typeface="Times New Roman" panose="02020603050405020304" pitchFamily="18" charset="0"/>
                  </a:rPr>
                  <a:t>e-</a:t>
                </a:r>
                <a:r>
                  <a:rPr lang="en-US" sz="900">
                    <a:effectLst/>
                    <a:latin typeface="メイリオ" panose="020B0604030504040204" pitchFamily="50" charset="-128"/>
                    <a:ea typeface="HGS明朝E" panose="02020900000000000000" pitchFamily="18" charset="-128"/>
                    <a:cs typeface="Times New Roman" panose="02020603050405020304" pitchFamily="18" charset="0"/>
                  </a:rPr>
                  <a:t>Learning</a:t>
                </a:r>
                <a:endParaRPr lang="ja-JP" sz="1100">
                  <a:effectLst/>
                  <a:latin typeface="Palatino Linotype" panose="02040502050505030304" pitchFamily="18" charset="0"/>
                  <a:ea typeface="HGS明朝E" panose="02020900000000000000" pitchFamily="18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86" name="グループ化 85"/>
            <p:cNvGrpSpPr/>
            <p:nvPr/>
          </p:nvGrpSpPr>
          <p:grpSpPr>
            <a:xfrm>
              <a:off x="3638550" y="0"/>
              <a:ext cx="776492" cy="431800"/>
              <a:chOff x="0" y="0"/>
              <a:chExt cx="673100" cy="431800"/>
            </a:xfrm>
            <a:solidFill>
              <a:sysClr val="window" lastClr="FFFFFF"/>
            </a:solidFill>
          </p:grpSpPr>
          <p:sp>
            <p:nvSpPr>
              <p:cNvPr id="87" name="正方形/長方形 86"/>
              <p:cNvSpPr/>
              <p:nvPr/>
            </p:nvSpPr>
            <p:spPr>
              <a:xfrm>
                <a:off x="0" y="0"/>
                <a:ext cx="673100" cy="431800"/>
              </a:xfrm>
              <a:prstGeom prst="rect">
                <a:avLst/>
              </a:prstGeom>
              <a:grpFill/>
              <a:ln w="28575" cap="flat" cmpd="sng" algn="ctr">
                <a:solidFill>
                  <a:srgbClr val="63891F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88" name="テキスト ボックス 134"/>
              <p:cNvSpPr txBox="1"/>
              <p:nvPr/>
            </p:nvSpPr>
            <p:spPr>
              <a:xfrm>
                <a:off x="0" y="25400"/>
                <a:ext cx="673100" cy="35560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ja-JP" sz="900">
                    <a:effectLst/>
                    <a:latin typeface="Palatino Linotype" panose="02040502050505030304" pitchFamily="18" charset="0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対面授業</a:t>
                </a:r>
                <a:endParaRPr lang="ja-JP" sz="1100">
                  <a:effectLst/>
                  <a:latin typeface="Palatino Linotype" panose="02040502050505030304" pitchFamily="18" charset="0"/>
                  <a:ea typeface="HGS明朝E" panose="02020900000000000000" pitchFamily="18" charset="-128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3" name="グループ化 92"/>
          <p:cNvGrpSpPr/>
          <p:nvPr/>
        </p:nvGrpSpPr>
        <p:grpSpPr>
          <a:xfrm>
            <a:off x="2290654" y="3820725"/>
            <a:ext cx="4673600" cy="425450"/>
            <a:chOff x="0" y="0"/>
            <a:chExt cx="4673600" cy="425450"/>
          </a:xfrm>
        </p:grpSpPr>
        <p:sp>
          <p:nvSpPr>
            <p:cNvPr id="94" name="右矢印 93"/>
            <p:cNvSpPr/>
            <p:nvPr/>
          </p:nvSpPr>
          <p:spPr>
            <a:xfrm>
              <a:off x="0" y="133350"/>
              <a:ext cx="4673600" cy="146050"/>
            </a:xfrm>
            <a:prstGeom prst="rightArrow">
              <a:avLst/>
            </a:prstGeom>
            <a:solidFill>
              <a:srgbClr val="758085"/>
            </a:solidFill>
            <a:ln w="28575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grpSp>
          <p:nvGrpSpPr>
            <p:cNvPr id="95" name="グループ化 94"/>
            <p:cNvGrpSpPr/>
            <p:nvPr/>
          </p:nvGrpSpPr>
          <p:grpSpPr>
            <a:xfrm>
              <a:off x="279400" y="0"/>
              <a:ext cx="4000500" cy="425450"/>
              <a:chOff x="0" y="0"/>
              <a:chExt cx="673100" cy="431800"/>
            </a:xfrm>
          </p:grpSpPr>
          <p:sp>
            <p:nvSpPr>
              <p:cNvPr id="96" name="正方形/長方形 95"/>
              <p:cNvSpPr/>
              <p:nvPr/>
            </p:nvSpPr>
            <p:spPr>
              <a:xfrm>
                <a:off x="0" y="0"/>
                <a:ext cx="673100" cy="431800"/>
              </a:xfrm>
              <a:prstGeom prst="rect">
                <a:avLst/>
              </a:prstGeom>
              <a:solidFill>
                <a:sysClr val="window" lastClr="FFFFFF"/>
              </a:solidFill>
              <a:ln w="28575" cap="flat" cmpd="sng" algn="ctr">
                <a:solidFill>
                  <a:srgbClr val="6076B4"/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97" name="テキスト ボックス 152"/>
              <p:cNvSpPr txBox="1"/>
              <p:nvPr/>
            </p:nvSpPr>
            <p:spPr>
              <a:xfrm>
                <a:off x="0" y="25400"/>
                <a:ext cx="673100" cy="35560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800">
                    <a:effectLst/>
                    <a:latin typeface="メイリオ" panose="020B0604030504040204" pitchFamily="50" charset="-128"/>
                    <a:ea typeface="HGS明朝E" panose="02020900000000000000" pitchFamily="18" charset="-128"/>
                    <a:cs typeface="Times New Roman" panose="02020603050405020304" pitchFamily="18" charset="0"/>
                  </a:rPr>
                  <a:t>e-</a:t>
                </a:r>
                <a:r>
                  <a:rPr lang="en-US" sz="900">
                    <a:effectLst/>
                    <a:latin typeface="メイリオ" panose="020B0604030504040204" pitchFamily="50" charset="-128"/>
                    <a:ea typeface="HGS明朝E" panose="02020900000000000000" pitchFamily="18" charset="-128"/>
                    <a:cs typeface="Times New Roman" panose="02020603050405020304" pitchFamily="18" charset="0"/>
                  </a:rPr>
                  <a:t>Learning</a:t>
                </a:r>
                <a:endParaRPr lang="ja-JP" sz="1100">
                  <a:effectLst/>
                  <a:latin typeface="Palatino Linotype" panose="02040502050505030304" pitchFamily="18" charset="0"/>
                  <a:ea typeface="HGS明朝E" panose="02020900000000000000" pitchFamily="18" charset="-128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98" name="グループ化 97"/>
          <p:cNvGrpSpPr/>
          <p:nvPr/>
        </p:nvGrpSpPr>
        <p:grpSpPr>
          <a:xfrm>
            <a:off x="2322404" y="5018858"/>
            <a:ext cx="4781550" cy="431800"/>
            <a:chOff x="0" y="0"/>
            <a:chExt cx="4781550" cy="431800"/>
          </a:xfrm>
        </p:grpSpPr>
        <p:sp>
          <p:nvSpPr>
            <p:cNvPr id="99" name="右矢印 98"/>
            <p:cNvSpPr/>
            <p:nvPr/>
          </p:nvSpPr>
          <p:spPr>
            <a:xfrm>
              <a:off x="0" y="133350"/>
              <a:ext cx="4781550" cy="146050"/>
            </a:xfrm>
            <a:prstGeom prst="rightArrow">
              <a:avLst/>
            </a:prstGeom>
            <a:solidFill>
              <a:srgbClr val="758085"/>
            </a:solidFill>
            <a:ln w="28575" cap="flat" cmpd="sng" algn="ctr">
              <a:noFill/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ja-JP" altLang="en-US"/>
            </a:p>
          </p:txBody>
        </p:sp>
        <p:grpSp>
          <p:nvGrpSpPr>
            <p:cNvPr id="100" name="グループ化 99"/>
            <p:cNvGrpSpPr/>
            <p:nvPr/>
          </p:nvGrpSpPr>
          <p:grpSpPr>
            <a:xfrm>
              <a:off x="107950" y="0"/>
              <a:ext cx="984250" cy="419735"/>
              <a:chOff x="0" y="0"/>
              <a:chExt cx="673100" cy="431800"/>
            </a:xfrm>
            <a:solidFill>
              <a:sysClr val="window" lastClr="FFFFFF"/>
            </a:solidFill>
          </p:grpSpPr>
          <p:sp>
            <p:nvSpPr>
              <p:cNvPr id="110" name="正方形/長方形 109"/>
              <p:cNvSpPr/>
              <p:nvPr/>
            </p:nvSpPr>
            <p:spPr>
              <a:xfrm>
                <a:off x="0" y="0"/>
                <a:ext cx="673100" cy="431800"/>
              </a:xfrm>
              <a:prstGeom prst="rect">
                <a:avLst/>
              </a:prstGeom>
              <a:ln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11" name="テキスト ボックス 157"/>
              <p:cNvSpPr txBox="1"/>
              <p:nvPr/>
            </p:nvSpPr>
            <p:spPr>
              <a:xfrm>
                <a:off x="0" y="25370"/>
                <a:ext cx="673100" cy="355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ja-JP" sz="900">
                    <a:effectLst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教育リソース</a:t>
                </a:r>
                <a:endParaRPr lang="ja-JP" sz="1100">
                  <a:effectLst/>
                  <a:ea typeface="HGS明朝E" panose="02020900000000000000" pitchFamily="18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1" name="グループ化 100"/>
            <p:cNvGrpSpPr/>
            <p:nvPr/>
          </p:nvGrpSpPr>
          <p:grpSpPr>
            <a:xfrm>
              <a:off x="1219200" y="0"/>
              <a:ext cx="863326" cy="425450"/>
              <a:chOff x="1" y="0"/>
              <a:chExt cx="570883" cy="431800"/>
            </a:xfrm>
          </p:grpSpPr>
          <p:sp>
            <p:nvSpPr>
              <p:cNvPr id="108" name="正方形/長方形 107"/>
              <p:cNvSpPr/>
              <p:nvPr/>
            </p:nvSpPr>
            <p:spPr>
              <a:xfrm>
                <a:off x="1" y="0"/>
                <a:ext cx="529074" cy="431800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09" name="テキスト ボックス 160"/>
              <p:cNvSpPr txBox="1"/>
              <p:nvPr/>
            </p:nvSpPr>
            <p:spPr>
              <a:xfrm>
                <a:off x="1" y="25377"/>
                <a:ext cx="570883" cy="35560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ja-JP" sz="800">
                    <a:effectLst/>
                    <a:latin typeface="Palatino Linotype" panose="02040502050505030304" pitchFamily="18" charset="0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テキスト</a:t>
                </a:r>
                <a:endParaRPr lang="ja-JP" sz="1100">
                  <a:effectLst/>
                  <a:latin typeface="Palatino Linotype" panose="02040502050505030304" pitchFamily="18" charset="0"/>
                  <a:ea typeface="HGS明朝E" panose="02020900000000000000" pitchFamily="18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2" name="グループ化 101"/>
            <p:cNvGrpSpPr/>
            <p:nvPr/>
          </p:nvGrpSpPr>
          <p:grpSpPr>
            <a:xfrm>
              <a:off x="3778250" y="0"/>
              <a:ext cx="738505" cy="425450"/>
              <a:chOff x="0" y="0"/>
              <a:chExt cx="673100" cy="431800"/>
            </a:xfrm>
          </p:grpSpPr>
          <p:sp>
            <p:nvSpPr>
              <p:cNvPr id="106" name="正方形/長方形 105"/>
              <p:cNvSpPr/>
              <p:nvPr/>
            </p:nvSpPr>
            <p:spPr>
              <a:xfrm>
                <a:off x="0" y="0"/>
                <a:ext cx="673100" cy="431800"/>
              </a:xfrm>
              <a:prstGeom prst="rect">
                <a:avLst/>
              </a:prstGeom>
              <a:ln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07" name="テキスト ボックス 163"/>
              <p:cNvSpPr txBox="1"/>
              <p:nvPr/>
            </p:nvSpPr>
            <p:spPr>
              <a:xfrm>
                <a:off x="0" y="25400"/>
                <a:ext cx="673100" cy="35560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ja-JP" sz="800">
                    <a:effectLst/>
                    <a:latin typeface="Palatino Linotype" panose="02040502050505030304" pitchFamily="18" charset="0"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質疑・応答</a:t>
                </a:r>
                <a:endParaRPr lang="ja-JP" sz="1100">
                  <a:effectLst/>
                  <a:latin typeface="Palatino Linotype" panose="02040502050505030304" pitchFamily="18" charset="0"/>
                  <a:ea typeface="HGS明朝E" panose="02020900000000000000" pitchFamily="18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3" name="グループ化 102"/>
            <p:cNvGrpSpPr/>
            <p:nvPr/>
          </p:nvGrpSpPr>
          <p:grpSpPr>
            <a:xfrm>
              <a:off x="2197100" y="0"/>
              <a:ext cx="1365250" cy="431800"/>
              <a:chOff x="0" y="0"/>
              <a:chExt cx="673100" cy="431800"/>
            </a:xfrm>
            <a:solidFill>
              <a:sysClr val="window" lastClr="FFFFFF"/>
            </a:solidFill>
          </p:grpSpPr>
          <p:sp>
            <p:nvSpPr>
              <p:cNvPr id="104" name="正方形/長方形 103"/>
              <p:cNvSpPr/>
              <p:nvPr/>
            </p:nvSpPr>
            <p:spPr>
              <a:xfrm>
                <a:off x="0" y="0"/>
                <a:ext cx="673100" cy="431800"/>
              </a:xfrm>
              <a:prstGeom prst="rect">
                <a:avLst/>
              </a:prstGeom>
              <a:ln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05" name="テキスト ボックス 166"/>
              <p:cNvSpPr txBox="1"/>
              <p:nvPr/>
            </p:nvSpPr>
            <p:spPr>
              <a:xfrm>
                <a:off x="0" y="25400"/>
                <a:ext cx="673100" cy="355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ja-JP" sz="900">
                    <a:effectLst/>
                    <a:ea typeface="メイリオ" panose="020B0604030504040204" pitchFamily="50" charset="-128"/>
                    <a:cs typeface="Times New Roman" panose="02020603050405020304" pitchFamily="18" charset="0"/>
                  </a:rPr>
                  <a:t>デジタルアーカイブ</a:t>
                </a:r>
                <a:endParaRPr lang="ja-JP" sz="1100">
                  <a:effectLst/>
                  <a:ea typeface="HGS明朝E" panose="02020900000000000000" pitchFamily="18" charset="-128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22" name="テキスト ボックス 21"/>
          <p:cNvSpPr txBox="1"/>
          <p:nvPr/>
        </p:nvSpPr>
        <p:spPr>
          <a:xfrm>
            <a:off x="395536" y="1490721"/>
            <a:ext cx="17684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/>
              <a:t>図</a:t>
            </a:r>
            <a:r>
              <a:rPr lang="en-US" altLang="ja-JP" sz="1100"/>
              <a:t>9-1</a:t>
            </a:r>
            <a:r>
              <a:rPr lang="ja-JP" altLang="en-US" sz="1100"/>
              <a:t>　ハイブリット型授業</a:t>
            </a:r>
            <a:r>
              <a:rPr lang="en-US" altLang="ja-JP" sz="1100"/>
              <a:t>(Ⅰ</a:t>
            </a:r>
            <a:r>
              <a:rPr lang="ja-JP" altLang="en-US" sz="1100"/>
              <a:t>型</a:t>
            </a:r>
            <a:r>
              <a:rPr lang="en-US" altLang="ja-JP" sz="1100"/>
              <a:t>)</a:t>
            </a:r>
            <a:endParaRPr kumimoji="1" lang="ja-JP" altLang="en-US" sz="1100" dirty="0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395536" y="2663867"/>
            <a:ext cx="17684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図</a:t>
            </a:r>
            <a:r>
              <a:rPr lang="en-US" altLang="ja-JP" sz="1100" dirty="0"/>
              <a:t>9-2</a:t>
            </a:r>
            <a:r>
              <a:rPr lang="ja-JP" altLang="en-US" sz="1100" dirty="0"/>
              <a:t>　ハイブリット型授業</a:t>
            </a:r>
            <a:r>
              <a:rPr lang="en-US" altLang="ja-JP" sz="1100" dirty="0"/>
              <a:t>(Ⅱ</a:t>
            </a:r>
            <a:r>
              <a:rPr lang="ja-JP" altLang="en-US" sz="1100" dirty="0"/>
              <a:t>型</a:t>
            </a:r>
            <a:r>
              <a:rPr lang="en-US" altLang="ja-JP" sz="1100" dirty="0"/>
              <a:t>)</a:t>
            </a:r>
            <a:endParaRPr kumimoji="1" lang="ja-JP" altLang="en-US" sz="1100" dirty="0"/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395536" y="3765235"/>
            <a:ext cx="17684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図</a:t>
            </a:r>
            <a:r>
              <a:rPr lang="en-US" altLang="ja-JP" sz="1100" dirty="0" smtClean="0"/>
              <a:t>9-3</a:t>
            </a:r>
            <a:r>
              <a:rPr lang="ja-JP" altLang="en-US" sz="1100" dirty="0"/>
              <a:t>　ハイブリット型授業</a:t>
            </a:r>
            <a:r>
              <a:rPr lang="en-US" altLang="ja-JP" sz="1100" dirty="0" smtClean="0"/>
              <a:t>(Ⅲ</a:t>
            </a:r>
            <a:r>
              <a:rPr lang="ja-JP" altLang="en-US" sz="1100" dirty="0" smtClean="0"/>
              <a:t>型</a:t>
            </a:r>
            <a:r>
              <a:rPr lang="en-US" altLang="ja-JP" sz="1100" dirty="0"/>
              <a:t>)</a:t>
            </a:r>
            <a:endParaRPr kumimoji="1" lang="ja-JP" altLang="en-US" sz="1100" dirty="0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395536" y="5143315"/>
            <a:ext cx="17684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図</a:t>
            </a:r>
            <a:r>
              <a:rPr lang="en-US" altLang="ja-JP" sz="1100" dirty="0"/>
              <a:t>9-4</a:t>
            </a:r>
            <a:r>
              <a:rPr lang="ja-JP" altLang="en-US" sz="1100" dirty="0"/>
              <a:t>　ハイブリット型授業における教育リソース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317737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  <a:solidFill>
            <a:schemeClr val="tx2">
              <a:lumMod val="50000"/>
            </a:schemeClr>
          </a:solidFill>
        </p:spPr>
        <p:txBody>
          <a:bodyPr tIns="180000"/>
          <a:lstStyle/>
          <a:p>
            <a:pPr algn="ctr"/>
            <a:r>
              <a:rPr lang="ja-JP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自律的</a:t>
            </a:r>
            <a:r>
              <a:rPr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な</a:t>
            </a:r>
            <a:r>
              <a:rPr lang="ja-JP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オンライン授業の</a:t>
            </a:r>
            <a:r>
              <a:rPr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分析と設計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342229" cy="4608512"/>
          </a:xfrm>
          <a:noFill/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Clr>
                <a:schemeClr val="accent2"/>
              </a:buClr>
              <a:buNone/>
              <a:defRPr/>
            </a:pP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e-Learning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は，ただ単に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e-Learning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での“研修で学ぶ”のみではなくて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，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Clr>
                <a:schemeClr val="accent2"/>
              </a:buClr>
              <a:buNone/>
              <a:defRPr/>
            </a:pPr>
            <a:endParaRPr lang="en-US" altLang="ja-JP" sz="2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r>
              <a:rPr lang="ja-JP" altLang="en-US" sz="3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情報</a:t>
            </a:r>
            <a:r>
              <a:rPr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</a:t>
            </a:r>
            <a:r>
              <a:rPr lang="ja-JP" altLang="en-US" sz="3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学ぶ</a:t>
            </a:r>
            <a:endParaRPr lang="en-US" altLang="ja-JP" sz="3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endParaRPr lang="en-US" altLang="ja-JP" sz="3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r>
              <a:rPr lang="ja-JP" altLang="en-US" sz="3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経験</a:t>
            </a:r>
            <a:r>
              <a:rPr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</a:t>
            </a:r>
            <a:r>
              <a:rPr lang="ja-JP" altLang="en-US" sz="3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学ぶ</a:t>
            </a:r>
            <a:endParaRPr lang="en-US" altLang="ja-JP" sz="3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endParaRPr lang="en-US" altLang="ja-JP" sz="3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r>
              <a:rPr lang="ja-JP" altLang="en-US" sz="3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仲間</a:t>
            </a:r>
            <a:r>
              <a:rPr lang="ja-JP" altLang="en-US" sz="3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</a:t>
            </a:r>
            <a:r>
              <a:rPr lang="ja-JP" altLang="en-US" sz="3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学ぶ</a:t>
            </a:r>
            <a:endParaRPr lang="en-US" altLang="ja-JP" sz="3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Clr>
                <a:schemeClr val="accent2"/>
              </a:buClr>
              <a:buNone/>
              <a:defRPr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取り入れたより幅の広いものだと捉えている．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1520" y="1124744"/>
            <a:ext cx="8507412" cy="2041723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  <a:defRPr/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１．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e-Learning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という学習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1326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  <a:solidFill>
            <a:schemeClr val="tx2">
              <a:lumMod val="50000"/>
            </a:schemeClr>
          </a:solidFill>
        </p:spPr>
        <p:txBody>
          <a:bodyPr tIns="180000"/>
          <a:lstStyle/>
          <a:p>
            <a:pPr algn="ctr"/>
            <a:r>
              <a:rPr lang="ja-JP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自律的</a:t>
            </a:r>
            <a:r>
              <a:rPr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な</a:t>
            </a:r>
            <a:r>
              <a:rPr lang="ja-JP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オンライン授業の</a:t>
            </a:r>
            <a:r>
              <a:rPr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分析と設計</a:t>
            </a:r>
            <a:endParaRPr lang="ja-JP" altLang="en-US" sz="2800" dirty="0">
              <a:solidFill>
                <a:schemeClr val="bg1"/>
              </a:solidFill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342229" cy="4608512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Clr>
                <a:schemeClr val="accent2"/>
              </a:buClr>
              <a:buNone/>
              <a:defRPr/>
            </a:pP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教えない研修への提案</a:t>
            </a: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Clr>
                <a:schemeClr val="accent2"/>
              </a:buClr>
              <a:buNone/>
              <a:defRPr/>
            </a:pPr>
            <a:endParaRPr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1"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子ども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扱いせずに大人の学びを支援するためのアンドラゴジーを採用する．</a:t>
            </a:r>
          </a:p>
          <a:p>
            <a:pPr lvl="1"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研修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ではなく自己啓発と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OJT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を能力開発の基礎と位置付ける．</a:t>
            </a:r>
          </a:p>
          <a:p>
            <a:pPr lvl="1"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集合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研修でもバラバラな課題に取り組む時間を設ける．</a:t>
            </a:r>
          </a:p>
          <a:p>
            <a:pPr lvl="1"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熟達化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に応じて，「教えない」割合を増やす．</a:t>
            </a:r>
          </a:p>
          <a:p>
            <a:pPr lvl="1"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成長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する学びに誘うきっかけとなる研修を考える．</a:t>
            </a:r>
          </a:p>
          <a:p>
            <a:pPr marL="0" indent="0">
              <a:lnSpc>
                <a:spcPct val="120000"/>
              </a:lnSpc>
              <a:buClr>
                <a:schemeClr val="accent2"/>
              </a:buClr>
              <a:buNone/>
              <a:defRPr/>
            </a:pP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1520" y="1124744"/>
            <a:ext cx="8507412" cy="2041723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  <a:defRPr/>
            </a:pP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１．</a:t>
            </a:r>
            <a:r>
              <a: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e-Learning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という学習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518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  <a:solidFill>
            <a:schemeClr val="tx2">
              <a:lumMod val="50000"/>
            </a:schemeClr>
          </a:solidFill>
        </p:spPr>
        <p:txBody>
          <a:bodyPr tIns="180000"/>
          <a:lstStyle/>
          <a:p>
            <a:pPr algn="ctr"/>
            <a:r>
              <a:rPr lang="ja-JP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自律的</a:t>
            </a:r>
            <a:r>
              <a:rPr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な</a:t>
            </a:r>
            <a:r>
              <a:rPr lang="ja-JP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オンライン授業の</a:t>
            </a:r>
            <a:r>
              <a:rPr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分析と設計</a:t>
            </a:r>
            <a:endParaRPr lang="ja-JP" altLang="en-US" sz="2800" dirty="0">
              <a:solidFill>
                <a:schemeClr val="bg1"/>
              </a:solidFill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0"/>
            <a:ext cx="8342229" cy="4608512"/>
          </a:xfrm>
          <a:noFill/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Clr>
                <a:schemeClr val="accent2"/>
              </a:buClr>
              <a:buNone/>
              <a:defRPr/>
            </a:pPr>
            <a:endParaRPr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授業の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目的は「教えること」ではない．それは学習者が「自ら学ぶ」ことを手助けし，学習者に「行動変容」が起こることである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「教えない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」授業が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主体的な学び手を前提として，よりフレキシブルな学習環境を提供すると共に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，成人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学習学の原則を踏まえる必要がある．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1520" y="1124744"/>
            <a:ext cx="8507412" cy="2041723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  <a:defRPr/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２．自律的な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オンライン授業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273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  <a:solidFill>
            <a:schemeClr val="tx2">
              <a:lumMod val="50000"/>
            </a:schemeClr>
          </a:solidFill>
        </p:spPr>
        <p:txBody>
          <a:bodyPr tIns="180000"/>
          <a:lstStyle/>
          <a:p>
            <a:pPr algn="ctr"/>
            <a:r>
              <a:rPr lang="ja-JP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自律的</a:t>
            </a:r>
            <a:r>
              <a:rPr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な</a:t>
            </a:r>
            <a:r>
              <a:rPr lang="ja-JP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オンライン授業の</a:t>
            </a:r>
            <a:r>
              <a:rPr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分析と設計</a:t>
            </a:r>
            <a:endParaRPr lang="ja-JP" altLang="en-US" sz="2800" dirty="0">
              <a:solidFill>
                <a:schemeClr val="bg1"/>
              </a:solidFill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1520" y="1124744"/>
            <a:ext cx="8507412" cy="2041723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  <a:defRPr/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．授業の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効果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分析</a:t>
            </a: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授業の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効果が上がらない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要因</a:t>
            </a: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1">
              <a:lnSpc>
                <a:spcPct val="9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r>
              <a:rPr lang="ja-JP" altLang="en-US" sz="2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授業の</a:t>
            </a:r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目的やねらいを明確にして</a:t>
            </a:r>
            <a:r>
              <a:rPr lang="ja-JP" altLang="en-US" sz="2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いない</a:t>
            </a:r>
            <a:endParaRPr lang="en-US" altLang="ja-JP" sz="2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1">
              <a:lnSpc>
                <a:spcPct val="9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endParaRPr lang="ja-JP" altLang="en-US" sz="2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1">
              <a:lnSpc>
                <a:spcPct val="9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r>
              <a:rPr lang="ja-JP" altLang="en-US" sz="2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効果</a:t>
            </a:r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測定として何を測るのか決めて</a:t>
            </a:r>
            <a:r>
              <a:rPr lang="ja-JP" altLang="en-US" sz="2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いない</a:t>
            </a:r>
            <a:endParaRPr lang="en-US" altLang="ja-JP" sz="2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1">
              <a:lnSpc>
                <a:spcPct val="9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endParaRPr lang="ja-JP" altLang="en-US" sz="2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lvl="1">
              <a:lnSpc>
                <a:spcPct val="9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r>
              <a:rPr lang="ja-JP" altLang="en-US" sz="2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誰</a:t>
            </a:r>
            <a:r>
              <a:rPr lang="ja-JP" altLang="en-US" sz="2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がいつ測定するか決めていない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7540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  <a:solidFill>
            <a:schemeClr val="tx2">
              <a:lumMod val="50000"/>
            </a:schemeClr>
          </a:solidFill>
        </p:spPr>
        <p:txBody>
          <a:bodyPr tIns="180000"/>
          <a:lstStyle/>
          <a:p>
            <a:pPr algn="ctr"/>
            <a:r>
              <a:rPr lang="ja-JP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自律的</a:t>
            </a:r>
            <a:r>
              <a:rPr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な</a:t>
            </a:r>
            <a:r>
              <a:rPr lang="ja-JP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オンライン授業の</a:t>
            </a:r>
            <a:r>
              <a:rPr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分析と設計</a:t>
            </a:r>
            <a:endParaRPr lang="ja-JP" altLang="en-US" sz="2800" dirty="0">
              <a:solidFill>
                <a:schemeClr val="bg1"/>
              </a:solidFill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3528" y="1124744"/>
            <a:ext cx="8435404" cy="4104456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  <a:defRPr/>
            </a:pP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．授業の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効果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分析</a:t>
            </a: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授業の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効果測定の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ポイント</a:t>
            </a: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授業の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，学習者の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行動変容を評価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評価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することが目的ではなく，評価するに値する結果を出すことが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学校の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視点と教員の視点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から授業を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見直していく機会と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捉える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教育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を通じて職場を成長させるツールと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考える</a:t>
            </a: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学習者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望ましい方向にマネジメントするために効果測定をする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0457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  <a:solidFill>
            <a:schemeClr val="tx2">
              <a:lumMod val="50000"/>
            </a:schemeClr>
          </a:solidFill>
        </p:spPr>
        <p:txBody>
          <a:bodyPr tIns="180000"/>
          <a:lstStyle/>
          <a:p>
            <a:pPr algn="ctr"/>
            <a:r>
              <a:rPr lang="ja-JP" alt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教育</a:t>
            </a:r>
            <a:r>
              <a:rPr lang="en-US" altLang="ja-JP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DX</a:t>
            </a:r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時代における新たな学び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31" y="1988840"/>
            <a:ext cx="8342229" cy="2448272"/>
          </a:xfrm>
          <a:noFill/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GIGA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Global and Innovation Gateway for All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）スクール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構想に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よる１人１台端末の活用をはじめとした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学校教育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の充実</a:t>
            </a: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大学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におけるデジタル活用の推進</a:t>
            </a: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生涯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学習・社会教育におけるデジタル化の推進</a:t>
            </a: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教育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データの利活用による，個人の学び，教師の指導・支援の充実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，</a:t>
            </a: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EBPM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等の推進</a:t>
            </a: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7690" y="1196752"/>
            <a:ext cx="8706797" cy="432048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  <a:defRPr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１．文部科学省におけるデジタル化推進プラン</a:t>
            </a: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164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  <a:solidFill>
            <a:schemeClr val="tx2">
              <a:lumMod val="50000"/>
            </a:schemeClr>
          </a:solidFill>
        </p:spPr>
        <p:txBody>
          <a:bodyPr tIns="180000"/>
          <a:lstStyle/>
          <a:p>
            <a:pPr algn="ctr"/>
            <a:r>
              <a:rPr lang="ja-JP" alt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教育</a:t>
            </a:r>
            <a:r>
              <a:rPr lang="en-US" altLang="ja-JP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DX</a:t>
            </a:r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時代における新たな学び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31" y="1988840"/>
            <a:ext cx="8342229" cy="2448272"/>
          </a:xfrm>
          <a:noFill/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GIGA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Global and Innovation Gateway for All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）スクール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構想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校内通信ネットワークの整備と児童生徒１人１台端末の整備に補助金制度を導入し，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GIGA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スクール構想を推し進めることになった．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7690" y="1196752"/>
            <a:ext cx="8706797" cy="432048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  <a:defRPr/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２．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教育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DX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時代における新たな学び</a:t>
            </a: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6556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  <a:solidFill>
            <a:schemeClr val="tx2">
              <a:lumMod val="50000"/>
            </a:schemeClr>
          </a:solidFill>
        </p:spPr>
        <p:txBody>
          <a:bodyPr tIns="180000"/>
          <a:lstStyle/>
          <a:p>
            <a:pPr algn="ctr"/>
            <a:r>
              <a:rPr lang="ja-JP" alt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学習</a:t>
            </a:r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目標とその明確化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31" y="1988840"/>
            <a:ext cx="8342229" cy="2448272"/>
          </a:xfrm>
          <a:noFill/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Where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am I going? 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Clr>
                <a:schemeClr val="accent2"/>
              </a:buClr>
              <a:buNone/>
              <a:defRPr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（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どこへ行くのか？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Clr>
                <a:schemeClr val="accent2"/>
              </a:buClr>
              <a:buNone/>
              <a:defRPr/>
            </a:pP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How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do I know when I get there? </a:t>
            </a:r>
          </a:p>
          <a:p>
            <a:pPr marL="0" indent="0">
              <a:lnSpc>
                <a:spcPct val="120000"/>
              </a:lnSpc>
              <a:buClr>
                <a:schemeClr val="accent2"/>
              </a:buClr>
              <a:buNone/>
              <a:defRPr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（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たどりついたかどうかをどうやって知るのか？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Clr>
                <a:schemeClr val="accent2"/>
              </a:buClr>
              <a:buNone/>
              <a:defRPr/>
            </a:pPr>
            <a:endParaRPr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r>
              <a:rPr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How 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do I get there? 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buClr>
                <a:schemeClr val="accent2"/>
              </a:buClr>
              <a:buNone/>
              <a:defRPr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（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どうやってそこへ行くのか？）</a:t>
            </a: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7690" y="1196752"/>
            <a:ext cx="8706797" cy="432048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  <a:defRPr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１．ロバート・メーガー （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Robert F. Mager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）の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つの質問</a:t>
            </a: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5301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  <a:solidFill>
            <a:schemeClr val="tx2">
              <a:lumMod val="50000"/>
            </a:schemeClr>
          </a:solidFill>
        </p:spPr>
        <p:txBody>
          <a:bodyPr tIns="180000"/>
          <a:lstStyle/>
          <a:p>
            <a:pPr algn="ctr"/>
            <a:r>
              <a:rPr lang="ja-JP" alt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学習</a:t>
            </a:r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目標とその明確化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690" y="1916832"/>
            <a:ext cx="8342229" cy="4248472"/>
          </a:xfrm>
          <a:noFill/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学習目標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を明確に定義するための手段としては，具体的な目標やゴールを示していく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</a:t>
            </a: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目標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行動が評価される条件を明らかにする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</a:t>
            </a: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20000"/>
              </a:lnSpc>
              <a:buClr>
                <a:schemeClr val="accent2"/>
              </a:buClr>
              <a:buFont typeface="Wingdings" panose="05000000000000000000" pitchFamily="2" charset="2"/>
              <a:buChar char="n"/>
              <a:defRPr/>
            </a:pP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目的地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までの道筋（すなわち学習方略）を明確にすること</a:t>
            </a: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7690" y="1196752"/>
            <a:ext cx="8706797" cy="432048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1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  <a:defRPr/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２．研修の目標の明確化</a:t>
            </a: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8330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  <a:solidFill>
            <a:schemeClr val="tx2">
              <a:lumMod val="50000"/>
            </a:schemeClr>
          </a:solidFill>
        </p:spPr>
        <p:txBody>
          <a:bodyPr tIns="180000"/>
          <a:lstStyle/>
          <a:p>
            <a:pPr algn="ctr"/>
            <a:r>
              <a:rPr lang="ja-JP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「</a:t>
            </a:r>
            <a:r>
              <a:rPr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教えないで学べる」という新たな学び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1403648" y="1988840"/>
            <a:ext cx="6408712" cy="3384376"/>
            <a:chOff x="-444500" y="0"/>
            <a:chExt cx="3771900" cy="1384300"/>
          </a:xfrm>
        </p:grpSpPr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425700" cy="108775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テキスト 21"/>
            <p:cNvSpPr txBox="1"/>
            <p:nvPr/>
          </p:nvSpPr>
          <p:spPr>
            <a:xfrm>
              <a:off x="-444500" y="1041400"/>
              <a:ext cx="377190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wpc="http://schemas.microsoft.com/office/word/2010/wordprocessingCanvas" xmlns:cx="http://schemas.microsoft.com/office/drawing/2014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</a:ext>
            </a:extLst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ja-JP" sz="1050">
                  <a:effectLst/>
                  <a:latin typeface="Palatino Linotype" panose="0204050205050503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図</a:t>
              </a:r>
              <a:r>
                <a:rPr lang="en-US" sz="1050">
                  <a:effectLst/>
                  <a:latin typeface="Palatino Linotype" panose="0204050205050503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4-1</a:t>
              </a:r>
              <a:r>
                <a:rPr lang="ja-JP" sz="1050">
                  <a:effectLst/>
                  <a:latin typeface="Palatino Linotype" panose="0204050205050503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　Ｊ・Ｂ・キャロルの学校学習の時間モデル（１）</a:t>
              </a:r>
              <a:endParaRPr lang="ja-JP" sz="1100">
                <a:effectLst/>
                <a:latin typeface="Palatino Linotype" panose="02040502050505030304" pitchFamily="18" charset="0"/>
                <a:ea typeface="HGS明朝E" panose="02020900000000000000" pitchFamily="18" charset="-128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098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  <a:solidFill>
            <a:schemeClr val="tx2">
              <a:lumMod val="50000"/>
            </a:schemeClr>
          </a:solidFill>
        </p:spPr>
        <p:txBody>
          <a:bodyPr tIns="180000"/>
          <a:lstStyle/>
          <a:p>
            <a:pPr algn="ctr"/>
            <a:r>
              <a:rPr lang="ja-JP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「</a:t>
            </a:r>
            <a:r>
              <a:rPr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教えないで学べる」という新たな学び</a:t>
            </a:r>
          </a:p>
        </p:txBody>
      </p:sp>
      <p:grpSp>
        <p:nvGrpSpPr>
          <p:cNvPr id="9" name="グループ化 8"/>
          <p:cNvGrpSpPr/>
          <p:nvPr/>
        </p:nvGrpSpPr>
        <p:grpSpPr>
          <a:xfrm>
            <a:off x="1259632" y="1772816"/>
            <a:ext cx="6552728" cy="3744416"/>
            <a:chOff x="0" y="0"/>
            <a:chExt cx="3905250" cy="1828800"/>
          </a:xfrm>
        </p:grpSpPr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900" y="0"/>
              <a:ext cx="2990850" cy="17716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テキスト 22"/>
            <p:cNvSpPr txBox="1"/>
            <p:nvPr/>
          </p:nvSpPr>
          <p:spPr>
            <a:xfrm>
              <a:off x="0" y="1485900"/>
              <a:ext cx="3905250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wpc="http://schemas.microsoft.com/office/word/2010/wordprocessingCanvas" xmlns:cx="http://schemas.microsoft.com/office/drawing/2014/chartex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  </a:ext>
            </a:extLst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ja-JP" sz="1050">
                  <a:effectLst/>
                  <a:latin typeface="Palatino Linotype" panose="0204050205050503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図</a:t>
              </a:r>
              <a:r>
                <a:rPr lang="en-US" sz="1050">
                  <a:effectLst/>
                  <a:latin typeface="Palatino Linotype" panose="0204050205050503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4-2</a:t>
              </a:r>
              <a:r>
                <a:rPr lang="ja-JP" sz="1050">
                  <a:effectLst/>
                  <a:latin typeface="Palatino Linotype" panose="0204050205050503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　Ｊ・Ｂ・キャロルの学校学習の時間モデル（</a:t>
              </a:r>
              <a:r>
                <a:rPr lang="en-US" sz="1050">
                  <a:effectLst/>
                  <a:latin typeface="Palatino Linotype" panose="0204050205050503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2</a:t>
              </a:r>
              <a:r>
                <a:rPr lang="ja-JP" sz="1050">
                  <a:effectLst/>
                  <a:latin typeface="Palatino Linotype" panose="02040502050505030304" pitchFamily="18" charset="0"/>
                  <a:ea typeface="メイリオ" panose="020B0604030504040204" pitchFamily="50" charset="-128"/>
                  <a:cs typeface="Times New Roman" panose="02020603050405020304" pitchFamily="18" charset="0"/>
                </a:rPr>
                <a:t>）</a:t>
              </a:r>
              <a:endParaRPr lang="ja-JP" sz="1100">
                <a:effectLst/>
                <a:latin typeface="Palatino Linotype" panose="02040502050505030304" pitchFamily="18" charset="0"/>
                <a:ea typeface="HGS明朝E" panose="02020900000000000000" pitchFamily="18" charset="-128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479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  <a:solidFill>
            <a:schemeClr val="tx2">
              <a:lumMod val="50000"/>
            </a:schemeClr>
          </a:solidFill>
        </p:spPr>
        <p:txBody>
          <a:bodyPr tIns="180000"/>
          <a:lstStyle/>
          <a:p>
            <a:pPr algn="ctr"/>
            <a:r>
              <a:rPr lang="ja-JP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「</a:t>
            </a:r>
            <a:r>
              <a:rPr lang="ja-JP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教えないで学べる」という新たな学び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39552" y="1340768"/>
            <a:ext cx="74888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+mn-ea"/>
              </a:rPr>
              <a:t>２．「教えないで学べる」学習環境</a:t>
            </a:r>
            <a:endParaRPr lang="en-US" altLang="ja-JP" sz="2400" b="1" dirty="0">
              <a:latin typeface="+mn-ea"/>
            </a:endParaRPr>
          </a:p>
          <a:p>
            <a:endParaRPr kumimoji="1" lang="en-US" altLang="ja-JP" sz="2000" dirty="0">
              <a:latin typeface="+mn-ea"/>
            </a:endParaRPr>
          </a:p>
          <a:p>
            <a:pPr marL="800100" lvl="1" indent="-342900">
              <a:buFont typeface="+mj-ea"/>
              <a:buAutoNum type="circleNumDbPlain"/>
            </a:pPr>
            <a:r>
              <a:rPr lang="ja-JP" altLang="en-US" sz="2000" dirty="0">
                <a:latin typeface="+mn-ea"/>
              </a:rPr>
              <a:t>クラウドコンピューティング（</a:t>
            </a:r>
            <a:r>
              <a:rPr lang="en-US" altLang="ja-JP" sz="2000" dirty="0">
                <a:latin typeface="+mn-ea"/>
              </a:rPr>
              <a:t>cloud computing</a:t>
            </a:r>
            <a:r>
              <a:rPr lang="ja-JP" altLang="en-US" sz="2000" dirty="0">
                <a:latin typeface="+mn-ea"/>
              </a:rPr>
              <a:t>）</a:t>
            </a:r>
            <a:endParaRPr lang="en-US" altLang="ja-JP" sz="2000" dirty="0">
              <a:latin typeface="+mn-ea"/>
            </a:endParaRPr>
          </a:p>
          <a:p>
            <a:pPr marL="800100" lvl="1" indent="-342900">
              <a:buFont typeface="+mj-ea"/>
              <a:buAutoNum type="circleNumDbPlain"/>
            </a:pPr>
            <a:endParaRPr kumimoji="1" lang="en-US" altLang="ja-JP" sz="2000" dirty="0">
              <a:latin typeface="+mn-ea"/>
            </a:endParaRPr>
          </a:p>
          <a:p>
            <a:pPr marL="800100" lvl="1" indent="-342900">
              <a:buFont typeface="+mj-ea"/>
              <a:buAutoNum type="circleNumDbPlain"/>
            </a:pPr>
            <a:r>
              <a:rPr lang="ja-JP" altLang="en-US" sz="2000" dirty="0">
                <a:latin typeface="+mn-ea"/>
              </a:rPr>
              <a:t>電子書籍（デジタル教科書）</a:t>
            </a:r>
            <a:endParaRPr lang="en-US" altLang="ja-JP" sz="2000" dirty="0">
              <a:latin typeface="+mn-ea"/>
            </a:endParaRPr>
          </a:p>
          <a:p>
            <a:pPr marL="800100" lvl="1" indent="-342900">
              <a:buFont typeface="+mj-ea"/>
              <a:buAutoNum type="circleNumDbPlain"/>
            </a:pPr>
            <a:endParaRPr kumimoji="1" lang="en-US" altLang="ja-JP" sz="2000" dirty="0">
              <a:latin typeface="+mn-ea"/>
            </a:endParaRPr>
          </a:p>
          <a:p>
            <a:pPr marL="800100" lvl="1" indent="-342900">
              <a:buFont typeface="+mj-ea"/>
              <a:buAutoNum type="circleNumDbPlain"/>
            </a:pPr>
            <a:r>
              <a:rPr lang="ja-JP" altLang="en-US" sz="2000" dirty="0">
                <a:latin typeface="+mn-ea"/>
              </a:rPr>
              <a:t>フィールドワーク</a:t>
            </a:r>
            <a:endParaRPr lang="en-US" altLang="ja-JP" sz="2000" dirty="0">
              <a:latin typeface="+mn-ea"/>
            </a:endParaRPr>
          </a:p>
          <a:p>
            <a:pPr marL="800100" lvl="1" indent="-342900">
              <a:buFont typeface="+mj-ea"/>
              <a:buAutoNum type="circleNumDbPlain"/>
            </a:pPr>
            <a:endParaRPr kumimoji="1" lang="en-US" altLang="ja-JP" sz="2000" dirty="0">
              <a:latin typeface="+mn-ea"/>
            </a:endParaRPr>
          </a:p>
          <a:p>
            <a:pPr marL="800100" lvl="1" indent="-342900">
              <a:buFont typeface="+mj-ea"/>
              <a:buAutoNum type="circleNumDbPlain"/>
            </a:pPr>
            <a:r>
              <a:rPr lang="en-US" altLang="ja-JP" sz="2000" dirty="0">
                <a:latin typeface="+mn-ea"/>
              </a:rPr>
              <a:t>e-</a:t>
            </a:r>
            <a:r>
              <a:rPr lang="ja-JP" altLang="en-US" sz="2000" dirty="0">
                <a:latin typeface="+mn-ea"/>
              </a:rPr>
              <a:t>ラーニング（</a:t>
            </a:r>
            <a:r>
              <a:rPr lang="en-US" altLang="ja-JP" sz="2000" dirty="0">
                <a:latin typeface="+mn-ea"/>
              </a:rPr>
              <a:t>e</a:t>
            </a:r>
            <a:r>
              <a:rPr lang="ja-JP" altLang="en-US" sz="2000" dirty="0">
                <a:latin typeface="+mn-ea"/>
              </a:rPr>
              <a:t>－</a:t>
            </a:r>
            <a:r>
              <a:rPr lang="en-US" altLang="ja-JP" sz="2000" dirty="0">
                <a:latin typeface="+mn-ea"/>
              </a:rPr>
              <a:t>Learning</a:t>
            </a:r>
            <a:r>
              <a:rPr lang="ja-JP" altLang="en-US" sz="2000" dirty="0">
                <a:latin typeface="+mn-ea"/>
              </a:rPr>
              <a:t>）</a:t>
            </a:r>
            <a:endParaRPr lang="en-US" altLang="ja-JP" sz="2000" dirty="0">
              <a:latin typeface="+mn-ea"/>
            </a:endParaRPr>
          </a:p>
          <a:p>
            <a:pPr marL="800100" lvl="1" indent="-342900">
              <a:buFont typeface="+mj-ea"/>
              <a:buAutoNum type="circleNumDbPlain"/>
            </a:pPr>
            <a:endParaRPr kumimoji="1" lang="en-US" altLang="ja-JP" sz="2000" dirty="0">
              <a:latin typeface="+mn-ea"/>
            </a:endParaRPr>
          </a:p>
          <a:p>
            <a:pPr marL="800100" lvl="1" indent="-342900">
              <a:buFont typeface="+mj-ea"/>
              <a:buAutoNum type="circleNumDbPlain"/>
            </a:pPr>
            <a:r>
              <a:rPr lang="ja-JP" altLang="en-US" sz="2000" dirty="0">
                <a:latin typeface="+mn-ea"/>
              </a:rPr>
              <a:t>ｅポートフォリオ（</a:t>
            </a:r>
            <a:r>
              <a:rPr lang="en-US" altLang="ja-JP" sz="2000" dirty="0">
                <a:latin typeface="+mn-ea"/>
              </a:rPr>
              <a:t>e-Portfolio</a:t>
            </a:r>
            <a:r>
              <a:rPr lang="ja-JP" altLang="en-US" sz="2000" dirty="0">
                <a:latin typeface="+mn-ea"/>
              </a:rPr>
              <a:t>）</a:t>
            </a:r>
            <a:endParaRPr lang="en-US" altLang="ja-JP" sz="2000" dirty="0">
              <a:latin typeface="+mn-ea"/>
            </a:endParaRPr>
          </a:p>
          <a:p>
            <a:pPr marL="800100" lvl="1" indent="-342900">
              <a:buFont typeface="+mj-ea"/>
              <a:buAutoNum type="circleNumDbPlain"/>
            </a:pPr>
            <a:endParaRPr kumimoji="1" lang="en-US" altLang="ja-JP" sz="2000" dirty="0">
              <a:latin typeface="+mn-ea"/>
            </a:endParaRPr>
          </a:p>
          <a:p>
            <a:pPr marL="800100" lvl="1" indent="-342900">
              <a:buFont typeface="+mj-ea"/>
              <a:buAutoNum type="circleNumDbPlain"/>
            </a:pPr>
            <a:r>
              <a:rPr lang="ja-JP" altLang="en-US" sz="2000" dirty="0">
                <a:latin typeface="+mn-ea"/>
              </a:rPr>
              <a:t>ラーニング・コモンズ（</a:t>
            </a:r>
            <a:r>
              <a:rPr lang="en-US" altLang="ja-JP" sz="2000" dirty="0">
                <a:latin typeface="+mn-ea"/>
              </a:rPr>
              <a:t>Learning Commons</a:t>
            </a:r>
            <a:r>
              <a:rPr lang="ja-JP" altLang="en-US" sz="2000" dirty="0">
                <a:latin typeface="+mn-ea"/>
              </a:rPr>
              <a:t>）</a:t>
            </a:r>
            <a:endParaRPr kumimoji="1" lang="ja-JP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1191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  <a:solidFill>
            <a:schemeClr val="tx2">
              <a:lumMod val="50000"/>
            </a:schemeClr>
          </a:solidFill>
        </p:spPr>
        <p:txBody>
          <a:bodyPr tIns="180000"/>
          <a:lstStyle/>
          <a:p>
            <a:pPr algn="ctr"/>
            <a:r>
              <a:rPr lang="ja-JP" alt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遠隔</a:t>
            </a:r>
            <a:r>
              <a:rPr lang="ja-JP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授業のデザイン</a:t>
            </a:r>
            <a:r>
              <a:rPr lang="ja-JP" alt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charset="0"/>
                <a:ea typeface="メイリオ" charset="0"/>
                <a:cs typeface="メイリオ" charset="0"/>
              </a:rPr>
              <a:t>手法</a:t>
            </a:r>
            <a:endParaRPr lang="ja-JP" alt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charset="0"/>
              <a:ea typeface="メイリオ" charset="0"/>
              <a:cs typeface="メイリオ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95536" y="1340768"/>
            <a:ext cx="741682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ja-JP" altLang="en-US" sz="2400" dirty="0">
                <a:latin typeface="+mn-ea"/>
              </a:rPr>
              <a:t>遠隔</a:t>
            </a:r>
            <a:r>
              <a:rPr lang="ja-JP" altLang="en-US" sz="2400" dirty="0" smtClean="0">
                <a:latin typeface="+mn-ea"/>
              </a:rPr>
              <a:t>教育</a:t>
            </a:r>
            <a:endParaRPr lang="en-US" altLang="ja-JP" sz="2400" dirty="0" smtClean="0">
              <a:latin typeface="+mn-ea"/>
            </a:endParaRPr>
          </a:p>
          <a:p>
            <a:pPr marL="342900" indent="-342900">
              <a:buFont typeface="+mj-lt"/>
              <a:buAutoNum type="arabicPeriod"/>
            </a:pPr>
            <a:endParaRPr kumimoji="1" lang="en-US" altLang="ja-JP" sz="2400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未来社会を見据えて育成すべき資質・能力を育むために「</a:t>
            </a:r>
            <a:r>
              <a:rPr lang="ja-JP" altLang="en-US" dirty="0">
                <a:solidFill>
                  <a:schemeClr val="accent2"/>
                </a:solidFill>
                <a:latin typeface="+mn-ea"/>
              </a:rPr>
              <a:t>新たな学び</a:t>
            </a:r>
            <a:r>
              <a:rPr lang="ja-JP" altLang="en-US" dirty="0">
                <a:latin typeface="+mn-ea"/>
              </a:rPr>
              <a:t>」やそれを実現していくための「</a:t>
            </a:r>
            <a:r>
              <a:rPr lang="ja-JP" altLang="en-US" dirty="0">
                <a:solidFill>
                  <a:schemeClr val="accent2"/>
                </a:solidFill>
                <a:latin typeface="+mn-ea"/>
              </a:rPr>
              <a:t>新たな学びの空間</a:t>
            </a:r>
            <a:r>
              <a:rPr lang="ja-JP" altLang="en-US" dirty="0">
                <a:latin typeface="+mn-ea"/>
              </a:rPr>
              <a:t>」を形成するために</a:t>
            </a:r>
            <a:r>
              <a:rPr lang="en-US" altLang="ja-JP" u="sng" dirty="0">
                <a:latin typeface="+mn-ea"/>
              </a:rPr>
              <a:t>ICT</a:t>
            </a:r>
            <a:r>
              <a:rPr lang="ja-JP" altLang="en-US" u="sng" dirty="0">
                <a:latin typeface="+mn-ea"/>
              </a:rPr>
              <a:t>を効果的に活用することが重要</a:t>
            </a:r>
            <a:r>
              <a:rPr lang="ja-JP" altLang="en-US" dirty="0">
                <a:latin typeface="+mn-ea"/>
              </a:rPr>
              <a:t>である．</a:t>
            </a:r>
            <a:endParaRPr lang="en-US" altLang="ja-JP" dirty="0">
              <a:latin typeface="+mn-ea"/>
            </a:endParaRPr>
          </a:p>
          <a:p>
            <a:r>
              <a:rPr lang="en-US" altLang="ja-JP" dirty="0">
                <a:latin typeface="+mn-ea"/>
              </a:rPr>
              <a:t>  </a:t>
            </a:r>
            <a:r>
              <a:rPr lang="ja-JP" altLang="en-US" dirty="0">
                <a:latin typeface="+mn-ea"/>
              </a:rPr>
              <a:t>さらに，</a:t>
            </a:r>
            <a:r>
              <a:rPr lang="en-US" altLang="ja-JP" dirty="0">
                <a:latin typeface="+mn-ea"/>
              </a:rPr>
              <a:t>ICT</a:t>
            </a:r>
            <a:r>
              <a:rPr lang="ja-JP" altLang="en-US" dirty="0">
                <a:latin typeface="+mn-ea"/>
              </a:rPr>
              <a:t>を活用することで，チームとしての学校の経営力を高め，教育の質の向上と教員が子供と向き合う時間的・精神的余裕を確保することにつながる．</a:t>
            </a:r>
            <a:endParaRPr kumimoji="1" lang="ja-JP" altLang="en-US" u="sng" dirty="0">
              <a:latin typeface="+mn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3933056"/>
            <a:ext cx="83529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+mn-ea"/>
              </a:rPr>
              <a:t>２．</a:t>
            </a:r>
            <a:r>
              <a:rPr lang="en-US" altLang="ja-JP" sz="2400" dirty="0">
                <a:latin typeface="+mn-ea"/>
              </a:rPr>
              <a:t>e-Learning</a:t>
            </a:r>
            <a:r>
              <a:rPr lang="ja-JP" altLang="en-US" sz="2400" dirty="0">
                <a:latin typeface="+mn-ea"/>
              </a:rPr>
              <a:t>と遠隔授業を組み合わせた授業構成</a:t>
            </a:r>
            <a:endParaRPr lang="en-US" altLang="ja-JP" sz="2400" dirty="0">
              <a:latin typeface="+mn-ea"/>
            </a:endParaRPr>
          </a:p>
          <a:p>
            <a:endParaRPr lang="en-US" altLang="ja-JP" dirty="0">
              <a:latin typeface="+mn-ea"/>
            </a:endParaRPr>
          </a:p>
          <a:p>
            <a:r>
              <a:rPr lang="ja-JP" altLang="en-US" dirty="0">
                <a:latin typeface="+mn-ea"/>
              </a:rPr>
              <a:t>　ハイブリット型授業の</a:t>
            </a:r>
            <a:r>
              <a:rPr lang="ja-JP" altLang="en-US" dirty="0" smtClean="0">
                <a:latin typeface="+mn-ea"/>
              </a:rPr>
              <a:t>パターン</a:t>
            </a:r>
            <a:endParaRPr lang="en-US" altLang="ja-JP" dirty="0" smtClean="0">
              <a:latin typeface="+mn-ea"/>
            </a:endParaRPr>
          </a:p>
          <a:p>
            <a:endParaRPr lang="en-US" altLang="ja-JP" sz="2400" dirty="0">
              <a:latin typeface="+mn-ea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ja-JP" altLang="en-US" sz="2000" dirty="0">
                <a:latin typeface="+mn-ea"/>
              </a:rPr>
              <a:t>ハイフレックス型</a:t>
            </a:r>
            <a:r>
              <a:rPr lang="ja-JP" altLang="en-US" sz="2000" dirty="0" smtClean="0">
                <a:latin typeface="+mn-ea"/>
              </a:rPr>
              <a:t>授業</a:t>
            </a:r>
            <a:endParaRPr lang="en-US" altLang="ja-JP" sz="2000" dirty="0">
              <a:latin typeface="+mn-ea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ja-JP" altLang="en-US" sz="2000" dirty="0">
                <a:latin typeface="+mn-ea"/>
              </a:rPr>
              <a:t>ブレンド型授業</a:t>
            </a:r>
            <a:endParaRPr lang="en-US" altLang="ja-JP" sz="2000" dirty="0">
              <a:latin typeface="+mn-ea"/>
            </a:endParaRPr>
          </a:p>
          <a:p>
            <a:pPr marL="800100" lvl="1" indent="-342900">
              <a:buFont typeface="+mj-lt"/>
              <a:buAutoNum type="alphaLcPeriod"/>
            </a:pPr>
            <a:r>
              <a:rPr lang="ja-JP" altLang="en-US" sz="2000" dirty="0" smtClean="0">
                <a:latin typeface="+mn-ea"/>
              </a:rPr>
              <a:t>分散型</a:t>
            </a:r>
            <a:r>
              <a:rPr lang="ja-JP" altLang="en-US" sz="2000" dirty="0">
                <a:latin typeface="+mn-ea"/>
              </a:rPr>
              <a:t>授業</a:t>
            </a:r>
          </a:p>
        </p:txBody>
      </p:sp>
    </p:spTree>
    <p:extLst>
      <p:ext uri="{BB962C8B-B14F-4D97-AF65-F5344CB8AC3E}">
        <p14:creationId xmlns:p14="http://schemas.microsoft.com/office/powerpoint/2010/main" val="377120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3542</TotalTime>
  <Words>665</Words>
  <Application>Microsoft Office PowerPoint</Application>
  <PresentationFormat>画面に合わせる (4:3)</PresentationFormat>
  <Paragraphs>127</Paragraphs>
  <Slides>15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6" baseType="lpstr">
      <vt:lpstr>HGS明朝E</vt:lpstr>
      <vt:lpstr>ＭＳ Ｐゴシック</vt:lpstr>
      <vt:lpstr>メイリオ</vt:lpstr>
      <vt:lpstr>游ゴシック</vt:lpstr>
      <vt:lpstr>Arial</vt:lpstr>
      <vt:lpstr>Calibri</vt:lpstr>
      <vt:lpstr>Palatino Linotype</vt:lpstr>
      <vt:lpstr>Times New Roman</vt:lpstr>
      <vt:lpstr>Wingdings</vt:lpstr>
      <vt:lpstr>Wingdings 2</vt:lpstr>
      <vt:lpstr>Office ​​テーマ</vt:lpstr>
      <vt:lpstr>教育のDX時代における “新たな学び”の在り方</vt:lpstr>
      <vt:lpstr>教育DX時代における新たな学び</vt:lpstr>
      <vt:lpstr>教育DX時代における新たな学び</vt:lpstr>
      <vt:lpstr>学習目標とその明確化</vt:lpstr>
      <vt:lpstr>学習目標とその明確化</vt:lpstr>
      <vt:lpstr>「教えないで学べる」という新たな学び</vt:lpstr>
      <vt:lpstr>「教えないで学べる」という新たな学び</vt:lpstr>
      <vt:lpstr>「教えないで学べる」という新たな学び</vt:lpstr>
      <vt:lpstr>遠隔授業のデザイン手法</vt:lpstr>
      <vt:lpstr>PowerPoint プレゼンテーション</vt:lpstr>
      <vt:lpstr>自律的なオンライン授業の分析と設計</vt:lpstr>
      <vt:lpstr>自律的なオンライン授業の分析と設計</vt:lpstr>
      <vt:lpstr>自律的なオンライン授業の分析と設計</vt:lpstr>
      <vt:lpstr>自律的なオンライン授業の分析と設計</vt:lpstr>
      <vt:lpstr>自律的なオンライン授業の分析と設計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kuze</dc:creator>
  <cp:lastModifiedBy>久世 均</cp:lastModifiedBy>
  <cp:revision>308</cp:revision>
  <cp:lastPrinted>2021-10-06T01:06:45Z</cp:lastPrinted>
  <dcterms:created xsi:type="dcterms:W3CDTF">2014-01-05T08:38:16Z</dcterms:created>
  <dcterms:modified xsi:type="dcterms:W3CDTF">2022-08-17T02:39:14Z</dcterms:modified>
</cp:coreProperties>
</file>