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256" r:id="rId2"/>
    <p:sldId id="302" r:id="rId3"/>
    <p:sldId id="292" r:id="rId4"/>
    <p:sldId id="295" r:id="rId5"/>
    <p:sldId id="301" r:id="rId6"/>
    <p:sldId id="296" r:id="rId7"/>
    <p:sldId id="297" r:id="rId8"/>
    <p:sldId id="293" r:id="rId9"/>
    <p:sldId id="300" r:id="rId10"/>
    <p:sldId id="299" r:id="rId1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26" autoAdjust="0"/>
    <p:restoredTop sz="94660"/>
  </p:normalViewPr>
  <p:slideViewPr>
    <p:cSldViewPr>
      <p:cViewPr varScale="1">
        <p:scale>
          <a:sx n="104" d="100"/>
          <a:sy n="104" d="100"/>
        </p:scale>
        <p:origin x="68" y="992"/>
      </p:cViewPr>
      <p:guideLst>
        <p:guide orient="horz" pos="2160"/>
        <p:guide pos="2880"/>
      </p:guideLst>
    </p:cSldViewPr>
  </p:slideViewPr>
  <p:notesTextViewPr>
    <p:cViewPr>
      <p:scale>
        <a:sx n="3" d="2"/>
        <a:sy n="3" d="2"/>
      </p:scale>
      <p:origin x="0" y="0"/>
    </p:cViewPr>
  </p:notesTextViewPr>
  <p:notesViewPr>
    <p:cSldViewPr>
      <p:cViewPr varScale="1">
        <p:scale>
          <a:sx n="95" d="100"/>
          <a:sy n="95" d="100"/>
        </p:scale>
        <p:origin x="-352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95640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A5B9A7-D08A-42CB-873D-54800EBC38F0}" type="datetimeFigureOut">
              <a:rPr kumimoji="1" lang="ja-JP" altLang="en-US" smtClean="0"/>
              <a:t>2021/12/4</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F742CD-6705-4FCD-9895-4A46894ED964}" type="slidenum">
              <a:rPr kumimoji="1" lang="ja-JP" altLang="en-US" smtClean="0"/>
              <a:t>‹#›</a:t>
            </a:fld>
            <a:endParaRPr kumimoji="1" lang="ja-JP" altLang="en-US"/>
          </a:p>
        </p:txBody>
      </p:sp>
    </p:spTree>
    <p:extLst>
      <p:ext uri="{BB962C8B-B14F-4D97-AF65-F5344CB8AC3E}">
        <p14:creationId xmlns:p14="http://schemas.microsoft.com/office/powerpoint/2010/main" val="2570759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hasCustomPrompt="1"/>
          </p:nvPr>
        </p:nvSpPr>
        <p:spPr>
          <a:xfrm>
            <a:off x="899592" y="1441184"/>
            <a:ext cx="8244408" cy="707886"/>
          </a:xfrm>
        </p:spPr>
        <p:txBody>
          <a:bodyPr>
            <a:spAutoFit/>
          </a:bodyPr>
          <a:lstStyle>
            <a:lvl1pPr algn="l">
              <a:defRPr sz="40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表題</a:t>
            </a:r>
          </a:p>
        </p:txBody>
      </p:sp>
      <p:sp>
        <p:nvSpPr>
          <p:cNvPr id="3" name="サブタイトル 2"/>
          <p:cNvSpPr>
            <a:spLocks noGrp="1"/>
          </p:cNvSpPr>
          <p:nvPr>
            <p:ph type="subTitle" idx="1" hasCustomPrompt="1"/>
          </p:nvPr>
        </p:nvSpPr>
        <p:spPr>
          <a:xfrm>
            <a:off x="1371600" y="4869160"/>
            <a:ext cx="6400800" cy="1368152"/>
          </a:xfrm>
        </p:spPr>
        <p:txBody>
          <a:bodyPr/>
          <a:lstStyle>
            <a:lvl1pPr marL="0" indent="0" algn="ctr">
              <a:buNone/>
              <a:defRPr>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a:t>学校名 発表者名</a:t>
            </a:r>
            <a:endParaRPr kumimoji="1" lang="en-US" altLang="ja-JP" dirty="0"/>
          </a:p>
        </p:txBody>
      </p:sp>
      <p:sp>
        <p:nvSpPr>
          <p:cNvPr id="5" name="フッター プレースホルダー 4"/>
          <p:cNvSpPr>
            <a:spLocks noGrp="1"/>
          </p:cNvSpPr>
          <p:nvPr>
            <p:ph type="ftr" sz="quarter" idx="11"/>
          </p:nvPr>
        </p:nvSpPr>
        <p:spPr>
          <a:xfrm>
            <a:off x="0" y="6356350"/>
            <a:ext cx="9144000" cy="501650"/>
          </a:xfrm>
        </p:spPr>
        <p:txBody>
          <a:bodyPr/>
          <a:lstStyle>
            <a:lvl1pP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dirty="0"/>
              <a:t>岐阜女子大学</a:t>
            </a:r>
          </a:p>
        </p:txBody>
      </p:sp>
      <p:sp>
        <p:nvSpPr>
          <p:cNvPr id="6" name="スライド番号プレースホルダー 5"/>
          <p:cNvSpPr>
            <a:spLocks noGrp="1"/>
          </p:cNvSpPr>
          <p:nvPr>
            <p:ph type="sldNum" sz="quarter" idx="12"/>
          </p:nvPr>
        </p:nvSpPr>
        <p:spPr>
          <a:xfrm>
            <a:off x="8604448" y="6492875"/>
            <a:ext cx="539552" cy="365125"/>
          </a:xfrm>
        </p:spPr>
        <p:txBody>
          <a:bodyPr/>
          <a:lstStyle>
            <a:lvl1pPr>
              <a:defRPr>
                <a:solidFill>
                  <a:schemeClr val="tx1"/>
                </a:solidFill>
              </a:defRPr>
            </a:lvl1pPr>
          </a:lstStyle>
          <a:p>
            <a:fld id="{23580432-E2CF-4D2D-9FCA-5FAF3A674D83}" type="slidenum">
              <a:rPr lang="ja-JP" altLang="en-US" smtClean="0"/>
              <a:pPr/>
              <a:t>‹#›</a:t>
            </a:fld>
            <a:endParaRPr lang="ja-JP" altLang="en-US" dirty="0"/>
          </a:p>
        </p:txBody>
      </p:sp>
    </p:spTree>
    <p:extLst>
      <p:ext uri="{BB962C8B-B14F-4D97-AF65-F5344CB8AC3E}">
        <p14:creationId xmlns:p14="http://schemas.microsoft.com/office/powerpoint/2010/main" val="230401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2"/>
          </a:solidFill>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コンテンツ プレースホルダー 2"/>
          <p:cNvSpPr>
            <a:spLocks noGrp="1"/>
          </p:cNvSpPr>
          <p:nvPr>
            <p:ph idx="1"/>
          </p:nvPr>
        </p:nvSpPr>
        <p:spPr>
          <a:xfrm>
            <a:off x="107504" y="836712"/>
            <a:ext cx="9144000" cy="6165303"/>
          </a:xfrm>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vl2pPr>
              <a:defRPr>
                <a:latin typeface="Meiryo UI" panose="020B0604030504040204" pitchFamily="50" charset="-128"/>
                <a:ea typeface="Meiryo UI" panose="020B0604030504040204" pitchFamily="50" charset="-128"/>
                <a:cs typeface="Meiryo UI" panose="020B0604030504040204" pitchFamily="50" charset="-128"/>
              </a:defRPr>
            </a:lvl2pPr>
            <a:lvl3pPr>
              <a:defRPr>
                <a:latin typeface="Meiryo UI" panose="020B0604030504040204" pitchFamily="50" charset="-128"/>
                <a:ea typeface="Meiryo UI" panose="020B0604030504040204" pitchFamily="50" charset="-128"/>
                <a:cs typeface="Meiryo UI" panose="020B0604030504040204" pitchFamily="50" charset="-128"/>
              </a:defRPr>
            </a:lvl3pPr>
            <a:lvl4pPr>
              <a:defRPr>
                <a:latin typeface="Meiryo UI" panose="020B0604030504040204" pitchFamily="50" charset="-128"/>
                <a:ea typeface="Meiryo UI" panose="020B0604030504040204" pitchFamily="50" charset="-128"/>
                <a:cs typeface="Meiryo UI" panose="020B0604030504040204" pitchFamily="50" charset="-128"/>
              </a:defRPr>
            </a:lvl4pPr>
            <a:lvl5pPr>
              <a:defRPr>
                <a:latin typeface="Meiryo UI" panose="020B0604030504040204" pitchFamily="50" charset="-128"/>
                <a:ea typeface="Meiryo UI" panose="020B0604030504040204" pitchFamily="50" charset="-128"/>
                <a:cs typeface="Meiryo UI" panose="020B0604030504040204"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ー 5"/>
          <p:cNvSpPr>
            <a:spLocks noGrp="1"/>
          </p:cNvSpPr>
          <p:nvPr>
            <p:ph type="sldNum" sz="quarter" idx="12"/>
          </p:nvPr>
        </p:nvSpPr>
        <p:spPr>
          <a:xfrm>
            <a:off x="8629600" y="6466013"/>
            <a:ext cx="514400" cy="365125"/>
          </a:xfrm>
        </p:spPr>
        <p:txBody>
          <a:bodyPr/>
          <a:lstStyle>
            <a:lvl1pPr>
              <a:defRPr>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23580432-E2CF-4D2D-9FCA-5FAF3A674D83}" type="slidenum">
              <a:rPr lang="ja-JP" altLang="en-US" smtClean="0"/>
              <a:pPr/>
              <a:t>‹#›</a:t>
            </a:fld>
            <a:endParaRPr lang="ja-JP" altLang="en-US" dirty="0"/>
          </a:p>
        </p:txBody>
      </p:sp>
      <p:cxnSp>
        <p:nvCxnSpPr>
          <p:cNvPr id="7" name="直線コネクタ 6"/>
          <p:cNvCxnSpPr/>
          <p:nvPr userDrawn="1"/>
        </p:nvCxnSpPr>
        <p:spPr>
          <a:xfrm>
            <a:off x="0" y="6093296"/>
            <a:ext cx="9144000"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0014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0" y="0"/>
            <a:ext cx="9144000" cy="692696"/>
          </a:xfrm>
          <a:prstGeom prst="rect">
            <a:avLst/>
          </a:prstGeom>
          <a:solidFill>
            <a:schemeClr val="accent2"/>
          </a:solidFill>
        </p:spPr>
        <p:txBody>
          <a:bodyPr vert="horz" lIns="91440" tIns="45720" rIns="91440" bIns="45720" rtlCol="0" anchor="ctr">
            <a:no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0" y="692696"/>
            <a:ext cx="9144000" cy="5688632"/>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フッター プレースホルダー 4"/>
          <p:cNvSpPr>
            <a:spLocks noGrp="1"/>
          </p:cNvSpPr>
          <p:nvPr>
            <p:ph type="ftr" sz="quarter" idx="3"/>
          </p:nvPr>
        </p:nvSpPr>
        <p:spPr>
          <a:xfrm>
            <a:off x="0" y="6381328"/>
            <a:ext cx="9144000" cy="476672"/>
          </a:xfrm>
          <a:prstGeom prst="rect">
            <a:avLst/>
          </a:prstGeom>
          <a:ln>
            <a:solidFill>
              <a:schemeClr val="accent4"/>
            </a:solidFill>
          </a:ln>
        </p:spPr>
        <p:txBody>
          <a:bodyPr vert="horz" lIns="91440" tIns="45720" rIns="91440" bIns="45720" rtlCol="0" anchor="ctr"/>
          <a:lstStyle>
            <a:lvl1pPr algn="ctr">
              <a:defRPr sz="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en-US" altLang="ja-JP"/>
              <a:t>H26</a:t>
            </a:r>
            <a:r>
              <a:rPr lang="ja-JP" altLang="en-US"/>
              <a:t>年度 文部科学省「</a:t>
            </a:r>
            <a:r>
              <a:rPr lang="en-US" altLang="ja-JP"/>
              <a:t>ICT</a:t>
            </a:r>
            <a:r>
              <a:rPr lang="ja-JP" altLang="en-US"/>
              <a:t>を活用した教育の推進に資する実証事業」</a:t>
            </a:r>
            <a:endParaRPr lang="en-US" altLang="ja-JP"/>
          </a:p>
          <a:p>
            <a:r>
              <a:rPr lang="en-US" altLang="ja-JP"/>
              <a:t>ICT</a:t>
            </a:r>
            <a:r>
              <a:rPr lang="ja-JP" altLang="en-US"/>
              <a:t>を活用した教育効果の検証方法の開発</a:t>
            </a:r>
            <a:endParaRPr lang="ja-JP" altLang="en-US" dirty="0"/>
          </a:p>
        </p:txBody>
      </p:sp>
      <p:sp>
        <p:nvSpPr>
          <p:cNvPr id="6" name="スライド番号プレースホルダー 5"/>
          <p:cNvSpPr>
            <a:spLocks noGrp="1"/>
          </p:cNvSpPr>
          <p:nvPr>
            <p:ph type="sldNum" sz="quarter" idx="4"/>
          </p:nvPr>
        </p:nvSpPr>
        <p:spPr>
          <a:xfrm>
            <a:off x="8604448" y="6480081"/>
            <a:ext cx="539552" cy="365125"/>
          </a:xfrm>
          <a:prstGeom prst="rect">
            <a:avLst/>
          </a:prstGeom>
        </p:spPr>
        <p:txBody>
          <a:bodyPr vert="horz" lIns="91440" tIns="45720" rIns="91440" bIns="45720" rtlCol="0" anchor="ctr"/>
          <a:lstStyle>
            <a:lvl1pPr algn="r">
              <a:defRPr sz="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endParaRPr lang="ja-JP" altLang="en-US" dirty="0"/>
          </a:p>
        </p:txBody>
      </p:sp>
    </p:spTree>
    <p:extLst>
      <p:ext uri="{BB962C8B-B14F-4D97-AF65-F5344CB8AC3E}">
        <p14:creationId xmlns:p14="http://schemas.microsoft.com/office/powerpoint/2010/main" val="2383235643"/>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99592" y="788252"/>
            <a:ext cx="8244408" cy="807126"/>
          </a:xfrm>
          <a:solidFill>
            <a:schemeClr val="accent2"/>
          </a:solidFill>
        </p:spPr>
        <p:txBody>
          <a:bodyPr tIns="144000"/>
          <a:lstStyle/>
          <a:p>
            <a:r>
              <a:rPr lang="ja-JP" altLang="en-US" dirty="0">
                <a:latin typeface="+mj-ea"/>
                <a:ea typeface="+mj-ea"/>
              </a:rPr>
              <a:t>教材リサーチ</a:t>
            </a:r>
            <a:r>
              <a:rPr lang="en-US" altLang="ja-JP" dirty="0">
                <a:latin typeface="+mj-ea"/>
                <a:ea typeface="+mj-ea"/>
              </a:rPr>
              <a:t>Ⅱ</a:t>
            </a:r>
            <a:endParaRPr kumimoji="1" lang="ja-JP" altLang="en-US" dirty="0">
              <a:latin typeface="+mj-ea"/>
              <a:ea typeface="+mj-ea"/>
            </a:endParaRPr>
          </a:p>
        </p:txBody>
      </p:sp>
      <p:sp>
        <p:nvSpPr>
          <p:cNvPr id="3" name="サブタイトル 2"/>
          <p:cNvSpPr>
            <a:spLocks noGrp="1"/>
          </p:cNvSpPr>
          <p:nvPr>
            <p:ph type="subTitle" idx="1"/>
          </p:nvPr>
        </p:nvSpPr>
        <p:spPr>
          <a:xfrm>
            <a:off x="1403648" y="5373216"/>
            <a:ext cx="6400800" cy="648072"/>
          </a:xfrm>
        </p:spPr>
        <p:txBody>
          <a:bodyPr>
            <a:normAutofit/>
          </a:bodyPr>
          <a:lstStyle/>
          <a:p>
            <a:r>
              <a:rPr kumimoji="1" lang="ja-JP" altLang="en-US" sz="2400" dirty="0">
                <a:solidFill>
                  <a:schemeClr val="tx1"/>
                </a:solidFill>
                <a:latin typeface="+mj-ea"/>
                <a:ea typeface="+mj-ea"/>
              </a:rPr>
              <a:t>久世　均</a:t>
            </a:r>
            <a:r>
              <a:rPr kumimoji="1" lang="en-US" altLang="ja-JP" sz="2400" dirty="0">
                <a:solidFill>
                  <a:schemeClr val="tx1"/>
                </a:solidFill>
                <a:latin typeface="+mj-ea"/>
                <a:ea typeface="+mj-ea"/>
              </a:rPr>
              <a:t>(</a:t>
            </a:r>
            <a:r>
              <a:rPr kumimoji="1" lang="ja-JP" altLang="en-US" sz="2400" dirty="0">
                <a:solidFill>
                  <a:schemeClr val="tx1"/>
                </a:solidFill>
                <a:latin typeface="+mj-ea"/>
                <a:ea typeface="+mj-ea"/>
              </a:rPr>
              <a:t>岐阜女子大学）</a:t>
            </a:r>
          </a:p>
        </p:txBody>
      </p:sp>
      <p:sp>
        <p:nvSpPr>
          <p:cNvPr id="4" name="テキスト ボックス 3"/>
          <p:cNvSpPr txBox="1"/>
          <p:nvPr/>
        </p:nvSpPr>
        <p:spPr>
          <a:xfrm>
            <a:off x="899592" y="2276872"/>
            <a:ext cx="8244408" cy="514738"/>
          </a:xfrm>
          <a:prstGeom prst="rect">
            <a:avLst/>
          </a:prstGeom>
          <a:noFill/>
          <a:ln>
            <a:solidFill>
              <a:schemeClr val="accent2"/>
            </a:solidFill>
          </a:ln>
        </p:spPr>
        <p:txBody>
          <a:bodyPr wrap="square" tIns="144000" rtlCol="0">
            <a:spAutoFit/>
          </a:bodyPr>
          <a:lstStyle/>
          <a:p>
            <a:r>
              <a:rPr lang="ja-JP" altLang="en-US" sz="2100" b="1" dirty="0">
                <a:latin typeface="+mj-ea"/>
                <a:ea typeface="+mj-ea"/>
                <a:cs typeface="Meiryo UI" panose="020B0604030504040204" pitchFamily="50" charset="-128"/>
              </a:rPr>
              <a:t>第１講　「多視点映像教材と複眼的思考法」</a:t>
            </a:r>
          </a:p>
        </p:txBody>
      </p:sp>
    </p:spTree>
    <p:extLst>
      <p:ext uri="{BB962C8B-B14F-4D97-AF65-F5344CB8AC3E}">
        <p14:creationId xmlns:p14="http://schemas.microsoft.com/office/powerpoint/2010/main" val="3084210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99592" y="788252"/>
            <a:ext cx="8244408" cy="807126"/>
          </a:xfrm>
          <a:solidFill>
            <a:schemeClr val="accent2"/>
          </a:solidFill>
        </p:spPr>
        <p:txBody>
          <a:bodyPr tIns="144000"/>
          <a:lstStyle/>
          <a:p>
            <a:r>
              <a:rPr lang="ja-JP" altLang="en-US" dirty="0">
                <a:latin typeface="+mj-ea"/>
                <a:ea typeface="+mj-ea"/>
              </a:rPr>
              <a:t>教材リサーチ</a:t>
            </a:r>
            <a:r>
              <a:rPr lang="en-US" altLang="ja-JP" dirty="0">
                <a:latin typeface="+mj-ea"/>
                <a:ea typeface="+mj-ea"/>
              </a:rPr>
              <a:t>Ⅱ</a:t>
            </a:r>
            <a:endParaRPr kumimoji="1" lang="ja-JP" altLang="en-US" dirty="0">
              <a:latin typeface="+mj-ea"/>
              <a:ea typeface="+mj-ea"/>
            </a:endParaRPr>
          </a:p>
        </p:txBody>
      </p:sp>
      <p:sp>
        <p:nvSpPr>
          <p:cNvPr id="3" name="サブタイトル 2"/>
          <p:cNvSpPr>
            <a:spLocks noGrp="1"/>
          </p:cNvSpPr>
          <p:nvPr>
            <p:ph type="subTitle" idx="1"/>
          </p:nvPr>
        </p:nvSpPr>
        <p:spPr>
          <a:xfrm>
            <a:off x="1403648" y="5373216"/>
            <a:ext cx="6400800" cy="648072"/>
          </a:xfrm>
        </p:spPr>
        <p:txBody>
          <a:bodyPr>
            <a:normAutofit/>
          </a:bodyPr>
          <a:lstStyle/>
          <a:p>
            <a:r>
              <a:rPr kumimoji="1" lang="ja-JP" altLang="en-US" sz="2400" dirty="0">
                <a:solidFill>
                  <a:schemeClr val="tx1"/>
                </a:solidFill>
                <a:latin typeface="+mj-ea"/>
                <a:ea typeface="+mj-ea"/>
              </a:rPr>
              <a:t>久世　均</a:t>
            </a:r>
            <a:r>
              <a:rPr kumimoji="1" lang="en-US" altLang="ja-JP" sz="2400" dirty="0">
                <a:solidFill>
                  <a:schemeClr val="tx1"/>
                </a:solidFill>
                <a:latin typeface="+mj-ea"/>
                <a:ea typeface="+mj-ea"/>
              </a:rPr>
              <a:t>(</a:t>
            </a:r>
            <a:r>
              <a:rPr kumimoji="1" lang="ja-JP" altLang="en-US" sz="2400" dirty="0">
                <a:solidFill>
                  <a:schemeClr val="tx1"/>
                </a:solidFill>
                <a:latin typeface="+mj-ea"/>
                <a:ea typeface="+mj-ea"/>
              </a:rPr>
              <a:t>岐阜女子大学）</a:t>
            </a:r>
          </a:p>
        </p:txBody>
      </p:sp>
      <p:sp>
        <p:nvSpPr>
          <p:cNvPr id="4" name="テキスト ボックス 3"/>
          <p:cNvSpPr txBox="1"/>
          <p:nvPr/>
        </p:nvSpPr>
        <p:spPr>
          <a:xfrm>
            <a:off x="899592" y="2276872"/>
            <a:ext cx="8244408" cy="514738"/>
          </a:xfrm>
          <a:prstGeom prst="rect">
            <a:avLst/>
          </a:prstGeom>
          <a:noFill/>
          <a:ln>
            <a:solidFill>
              <a:schemeClr val="accent2"/>
            </a:solidFill>
          </a:ln>
        </p:spPr>
        <p:txBody>
          <a:bodyPr wrap="square" tIns="144000" rtlCol="0">
            <a:spAutoFit/>
          </a:bodyPr>
          <a:lstStyle/>
          <a:p>
            <a:r>
              <a:rPr lang="ja-JP" altLang="en-US" sz="2100" b="1" dirty="0">
                <a:latin typeface="+mj-ea"/>
                <a:ea typeface="+mj-ea"/>
                <a:cs typeface="Meiryo UI" panose="020B0604030504040204" pitchFamily="50" charset="-128"/>
              </a:rPr>
              <a:t>第１講　「多視点映像教材と複眼的思考法」</a:t>
            </a:r>
          </a:p>
        </p:txBody>
      </p:sp>
    </p:spTree>
    <p:extLst>
      <p:ext uri="{BB962C8B-B14F-4D97-AF65-F5344CB8AC3E}">
        <p14:creationId xmlns:p14="http://schemas.microsoft.com/office/powerpoint/2010/main" val="552878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0" y="0"/>
            <a:ext cx="9144000" cy="981075"/>
          </a:xfrm>
          <a:solidFill>
            <a:schemeClr val="accent2"/>
          </a:solidFill>
        </p:spPr>
        <p:txBody>
          <a:bodyPr tIns="180000"/>
          <a:lstStyle/>
          <a:p>
            <a:pPr algn="ctr"/>
            <a:r>
              <a:rPr lang="ja-JP" altLang="en-US" sz="3600" dirty="0">
                <a:latin typeface="メイリオ" charset="0"/>
                <a:ea typeface="メイリオ" charset="0"/>
                <a:cs typeface="メイリオ" charset="0"/>
              </a:rPr>
              <a:t>第</a:t>
            </a:r>
            <a:r>
              <a:rPr lang="en-US" altLang="ja-JP" sz="3600" dirty="0">
                <a:latin typeface="メイリオ" charset="0"/>
                <a:ea typeface="メイリオ" charset="0"/>
                <a:cs typeface="メイリオ" charset="0"/>
              </a:rPr>
              <a:t>1</a:t>
            </a:r>
            <a:r>
              <a:rPr lang="ja-JP" altLang="en-US" sz="3600" dirty="0">
                <a:latin typeface="メイリオ" charset="0"/>
                <a:ea typeface="メイリオ" charset="0"/>
                <a:cs typeface="メイリオ" charset="0"/>
              </a:rPr>
              <a:t>講「多視点映像教材と複眼的思考法」</a:t>
            </a:r>
          </a:p>
        </p:txBody>
      </p:sp>
      <p:sp>
        <p:nvSpPr>
          <p:cNvPr id="57347" name="Rectangle 3"/>
          <p:cNvSpPr>
            <a:spLocks noGrp="1" noChangeArrowheads="1"/>
          </p:cNvSpPr>
          <p:nvPr>
            <p:ph type="body" idx="1"/>
          </p:nvPr>
        </p:nvSpPr>
        <p:spPr>
          <a:xfrm>
            <a:off x="251520" y="3140968"/>
            <a:ext cx="8342229" cy="2808313"/>
          </a:xfrm>
        </p:spPr>
        <p:txBody>
          <a:bodyPr>
            <a:noAutofit/>
          </a:bodyPr>
          <a:lstStyle/>
          <a:p>
            <a:pPr marL="0" indent="0">
              <a:lnSpc>
                <a:spcPct val="90000"/>
              </a:lnSpc>
              <a:buClr>
                <a:schemeClr val="accent4"/>
              </a:buClr>
              <a:buNone/>
              <a:defRPr/>
            </a:pPr>
            <a:r>
              <a:rPr lang="en-US" altLang="ja-JP" sz="2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学修到達目標</a:t>
            </a:r>
            <a:r>
              <a:rPr lang="en-US" altLang="ja-JP" sz="2800" dirty="0">
                <a:latin typeface="メイリオ" panose="020B0604030504040204" pitchFamily="50" charset="-128"/>
                <a:ea typeface="メイリオ" panose="020B0604030504040204" pitchFamily="50" charset="-128"/>
                <a:cs typeface="メイリオ" panose="020B0604030504040204" pitchFamily="50" charset="-128"/>
              </a:rPr>
              <a:t>】</a:t>
            </a:r>
          </a:p>
          <a:p>
            <a:pPr>
              <a:lnSpc>
                <a:spcPct val="90000"/>
              </a:lnSpc>
              <a:buClr>
                <a:schemeClr val="accent4"/>
              </a:buClr>
              <a:buFont typeface="Wingdings" panose="05000000000000000000" pitchFamily="2" charset="2"/>
              <a:buChar char="n"/>
              <a:defRPr/>
            </a:pPr>
            <a:endParaRPr lang="en-US" altLang="ja-JP" sz="3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90000"/>
              </a:lnSpc>
              <a:buClr>
                <a:schemeClr val="accent4"/>
              </a:buClr>
              <a:buFont typeface="Wingdings" panose="05000000000000000000" pitchFamily="2" charset="2"/>
              <a:buChar char="n"/>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多視点映像教材について説明できる．</a:t>
            </a:r>
          </a:p>
          <a:p>
            <a:pPr>
              <a:lnSpc>
                <a:spcPct val="90000"/>
              </a:lnSpc>
              <a:buClr>
                <a:schemeClr val="accent4"/>
              </a:buClr>
              <a:buFont typeface="Wingdings" panose="05000000000000000000" pitchFamily="2" charset="2"/>
              <a:buChar char="n"/>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多視点映像教材の教育利用について具体例を示して説明できる．</a:t>
            </a: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90000"/>
              </a:lnSpc>
              <a:buClr>
                <a:schemeClr val="accent4"/>
              </a:buClr>
              <a:buFont typeface="Wingdings" panose="05000000000000000000" pitchFamily="2" charset="2"/>
              <a:buChar char="n"/>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多視点映像教材と複眼的思考法との関係について説明できる。</a:t>
            </a:r>
          </a:p>
          <a:p>
            <a:pPr marL="0" indent="0">
              <a:lnSpc>
                <a:spcPct val="90000"/>
              </a:lnSpc>
              <a:buClr>
                <a:schemeClr val="accent4"/>
              </a:buClr>
              <a:buNone/>
              <a:defRPr/>
            </a:pP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Rectangle 3"/>
          <p:cNvSpPr txBox="1">
            <a:spLocks noChangeArrowheads="1"/>
          </p:cNvSpPr>
          <p:nvPr/>
        </p:nvSpPr>
        <p:spPr>
          <a:xfrm>
            <a:off x="251520" y="1171252"/>
            <a:ext cx="8507412" cy="2041723"/>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目　的</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p>
          <a:p>
            <a:pPr marL="0" indent="0">
              <a:lnSpc>
                <a:spcPct val="90000"/>
              </a:lnSpc>
              <a:buNone/>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　学習教材を多方向同時撮影することにより多視点映像として教材化し，多視点映像教材の教育利用・研究での課題について考える．</a:t>
            </a: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601395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395536" y="1196752"/>
            <a:ext cx="8507412" cy="2232248"/>
          </a:xfrm>
          <a:prstGeom prst="rect">
            <a:avLst/>
          </a:prstGeom>
        </p:spPr>
        <p:txBody>
          <a:bodyPr>
            <a:normAutofit fontScale="92500" lnSpcReduction="10000"/>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r>
              <a:rPr lang="ja-JP" altLang="en-US" sz="3500" dirty="0">
                <a:latin typeface="メイリオ" panose="020B0604030504040204" pitchFamily="50" charset="-128"/>
                <a:ea typeface="メイリオ" panose="020B0604030504040204" pitchFamily="50" charset="-128"/>
                <a:cs typeface="メイリオ" panose="020B0604030504040204" pitchFamily="50" charset="-128"/>
              </a:rPr>
              <a:t>多視点映像教材とは</a:t>
            </a:r>
            <a:endParaRPr lang="en-US" altLang="ja-JP" sz="35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90000"/>
              </a:lnSpc>
              <a:buNone/>
              <a:defRPr/>
            </a:pPr>
            <a:endParaRPr lang="en-US" altLang="ja-JP" sz="3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90000"/>
              </a:lnSpc>
              <a:buClr>
                <a:schemeClr val="accent4"/>
              </a:buClr>
              <a:buFont typeface="Wingdings" panose="05000000000000000000" pitchFamily="2" charset="2"/>
              <a:buChar char="n"/>
              <a:defRPr/>
            </a:pPr>
            <a:r>
              <a:rPr lang="ja-JP" altLang="en-US" sz="3500" dirty="0">
                <a:latin typeface="メイリオ" panose="020B0604030504040204" pitchFamily="50" charset="-128"/>
                <a:ea typeface="メイリオ" panose="020B0604030504040204" pitchFamily="50" charset="-128"/>
                <a:cs typeface="メイリオ" panose="020B0604030504040204" pitchFamily="50" charset="-128"/>
              </a:rPr>
              <a:t>一台のカメラでは撮影できない同じ被写体を別のアングルから複数のカメラで撮影する方法</a:t>
            </a:r>
            <a:endParaRPr lang="en-US" altLang="ja-JP" sz="4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タイトル 1"/>
          <p:cNvSpPr>
            <a:spLocks noGrp="1"/>
          </p:cNvSpPr>
          <p:nvPr>
            <p:ph type="title"/>
          </p:nvPr>
        </p:nvSpPr>
        <p:spPr/>
        <p:txBody>
          <a:bodyPr/>
          <a:lstStyle/>
          <a:p>
            <a:endParaRPr kumimoji="1" lang="ja-JP" altLang="en-US"/>
          </a:p>
        </p:txBody>
      </p:sp>
      <p:sp>
        <p:nvSpPr>
          <p:cNvPr id="8" name="Rectangle 2"/>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pPr algn="ctr"/>
            <a:r>
              <a:rPr lang="ja-JP" altLang="en-US" sz="3600">
                <a:latin typeface="メイリオ" charset="0"/>
                <a:ea typeface="メイリオ" charset="0"/>
                <a:cs typeface="メイリオ" charset="0"/>
              </a:rPr>
              <a:t>第</a:t>
            </a:r>
            <a:r>
              <a:rPr lang="en-US" altLang="ja-JP" sz="3600">
                <a:latin typeface="メイリオ" charset="0"/>
                <a:ea typeface="メイリオ" charset="0"/>
                <a:cs typeface="メイリオ" charset="0"/>
              </a:rPr>
              <a:t>1</a:t>
            </a:r>
            <a:r>
              <a:rPr lang="ja-JP" altLang="en-US" sz="3600">
                <a:latin typeface="メイリオ" charset="0"/>
                <a:ea typeface="メイリオ" charset="0"/>
                <a:cs typeface="メイリオ" charset="0"/>
              </a:rPr>
              <a:t>講「多視点映像教材と複眼的思考法」</a:t>
            </a:r>
            <a:endParaRPr lang="ja-JP" altLang="en-US" sz="3600" dirty="0">
              <a:latin typeface="メイリオ" charset="0"/>
              <a:ea typeface="メイリオ" charset="0"/>
              <a:cs typeface="メイリオ" charset="0"/>
            </a:endParaRPr>
          </a:p>
        </p:txBody>
      </p:sp>
      <p:graphicFrame>
        <p:nvGraphicFramePr>
          <p:cNvPr id="6" name="オブジェクト 5"/>
          <p:cNvGraphicFramePr>
            <a:graphicFrameLocks noChangeAspect="1"/>
          </p:cNvGraphicFramePr>
          <p:nvPr>
            <p:extLst>
              <p:ext uri="{D42A27DB-BD31-4B8C-83A1-F6EECF244321}">
                <p14:modId xmlns:p14="http://schemas.microsoft.com/office/powerpoint/2010/main" val="638276310"/>
              </p:ext>
            </p:extLst>
          </p:nvPr>
        </p:nvGraphicFramePr>
        <p:xfrm>
          <a:off x="2267744" y="3212975"/>
          <a:ext cx="4464496" cy="3489175"/>
        </p:xfrm>
        <a:graphic>
          <a:graphicData uri="http://schemas.openxmlformats.org/presentationml/2006/ole">
            <mc:AlternateContent xmlns:mc="http://schemas.openxmlformats.org/markup-compatibility/2006">
              <mc:Choice xmlns:v="urn:schemas-microsoft-com:vml" Requires="v">
                <p:oleObj spid="_x0000_s1035" name="スライド" r:id="rId3" imgW="4488245" imgH="3364878" progId="PowerPoint.Slide.8">
                  <p:embed/>
                </p:oleObj>
              </mc:Choice>
              <mc:Fallback>
                <p:oleObj name="スライド" r:id="rId3" imgW="4488245" imgH="3364878" progId="PowerPoint.Slide.8">
                  <p:embed/>
                  <p:pic>
                    <p:nvPicPr>
                      <p:cNvPr id="0" name="Object 3"/>
                      <p:cNvPicPr>
                        <a:picLocks noChangeAspect="1" noChangeArrowheads="1"/>
                      </p:cNvPicPr>
                      <p:nvPr/>
                    </p:nvPicPr>
                    <p:blipFill>
                      <a:blip r:embed="rId4"/>
                      <a:srcRect/>
                      <a:stretch>
                        <a:fillRect/>
                      </a:stretch>
                    </p:blipFill>
                    <p:spPr bwMode="auto">
                      <a:xfrm>
                        <a:off x="2267744" y="3212975"/>
                        <a:ext cx="4464496" cy="3489175"/>
                      </a:xfrm>
                      <a:prstGeom prst="rect">
                        <a:avLst/>
                      </a:prstGeom>
                      <a:noFill/>
                    </p:spPr>
                  </p:pic>
                </p:oleObj>
              </mc:Fallback>
            </mc:AlternateContent>
          </a:graphicData>
        </a:graphic>
      </p:graphicFrame>
    </p:spTree>
    <p:extLst>
      <p:ext uri="{BB962C8B-B14F-4D97-AF65-F5344CB8AC3E}">
        <p14:creationId xmlns:p14="http://schemas.microsoft.com/office/powerpoint/2010/main" val="2174092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395536" y="1196752"/>
            <a:ext cx="8507412" cy="2880320"/>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多視点映像教材の作成</a:t>
            </a:r>
            <a:endParaRPr lang="en-US" altLang="ja-JP" sz="32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90000"/>
              </a:lnSpc>
              <a:buNone/>
              <a:defRPr/>
            </a:pPr>
            <a:endParaRPr lang="en-US" altLang="ja-JP" sz="3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90000"/>
              </a:lnSpc>
              <a:buClr>
                <a:schemeClr val="accent4"/>
              </a:buClr>
              <a:buSzPct val="90000"/>
              <a:buFont typeface="Wingdings" panose="05000000000000000000" pitchFamily="2" charset="2"/>
              <a:buChar char="n"/>
              <a:defRPr/>
            </a:pPr>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多様な環境の中で，被写体の状況を確実に，事実に基づいて記録し，教材化すること．</a:t>
            </a:r>
            <a:endParaRPr lang="en-US" altLang="ja-JP" sz="32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90000"/>
              </a:lnSpc>
              <a:buClr>
                <a:schemeClr val="accent4"/>
              </a:buClr>
              <a:buSzPct val="90000"/>
              <a:buNone/>
              <a:defRPr/>
            </a:pPr>
            <a:endParaRPr lang="en-US" altLang="ja-JP" sz="3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90000"/>
              </a:lnSpc>
              <a:buClr>
                <a:schemeClr val="accent4"/>
              </a:buClr>
              <a:buSzPct val="90000"/>
              <a:buFont typeface="Wingdings" panose="05000000000000000000" pitchFamily="2" charset="2"/>
              <a:buChar char="n"/>
              <a:defRPr/>
            </a:pPr>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更にそれらの多視点映像教材を用いた授業や自己学習教材としての利用方法等の総合的な教材化の開発が，</a:t>
            </a:r>
            <a:r>
              <a:rPr lang="ja-JP" altLang="en-US" sz="3200" u="sng" dirty="0">
                <a:latin typeface="メイリオ" panose="020B0604030504040204" pitchFamily="50" charset="-128"/>
                <a:ea typeface="メイリオ" panose="020B0604030504040204" pitchFamily="50" charset="-128"/>
                <a:cs typeface="メイリオ" panose="020B0604030504040204" pitchFamily="50" charset="-128"/>
              </a:rPr>
              <a:t>複眼的思考法の教材</a:t>
            </a:r>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として重要である． </a:t>
            </a:r>
            <a:endParaRPr lang="en-US" altLang="ja-JP" sz="4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タイトル 1"/>
          <p:cNvSpPr>
            <a:spLocks noGrp="1"/>
          </p:cNvSpPr>
          <p:nvPr>
            <p:ph type="title"/>
          </p:nvPr>
        </p:nvSpPr>
        <p:spPr/>
        <p:txBody>
          <a:bodyPr/>
          <a:lstStyle/>
          <a:p>
            <a:endParaRPr kumimoji="1" lang="ja-JP" altLang="en-US"/>
          </a:p>
        </p:txBody>
      </p:sp>
      <p:sp>
        <p:nvSpPr>
          <p:cNvPr id="8" name="Rectangle 2"/>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pPr algn="ctr"/>
            <a:r>
              <a:rPr lang="ja-JP" altLang="en-US" sz="3600">
                <a:latin typeface="メイリオ" charset="0"/>
                <a:ea typeface="メイリオ" charset="0"/>
                <a:cs typeface="メイリオ" charset="0"/>
              </a:rPr>
              <a:t>第</a:t>
            </a:r>
            <a:r>
              <a:rPr lang="en-US" altLang="ja-JP" sz="3600">
                <a:latin typeface="メイリオ" charset="0"/>
                <a:ea typeface="メイリオ" charset="0"/>
                <a:cs typeface="メイリオ" charset="0"/>
              </a:rPr>
              <a:t>1</a:t>
            </a:r>
            <a:r>
              <a:rPr lang="ja-JP" altLang="en-US" sz="3600">
                <a:latin typeface="メイリオ" charset="0"/>
                <a:ea typeface="メイリオ" charset="0"/>
                <a:cs typeface="メイリオ" charset="0"/>
              </a:rPr>
              <a:t>講「多視点映像教材と複眼的思考法」</a:t>
            </a:r>
            <a:endParaRPr lang="ja-JP" altLang="en-US" sz="3600" dirty="0">
              <a:latin typeface="メイリオ" charset="0"/>
              <a:ea typeface="メイリオ" charset="0"/>
              <a:cs typeface="メイリオ" charset="0"/>
            </a:endParaRPr>
          </a:p>
        </p:txBody>
      </p:sp>
    </p:spTree>
    <p:extLst>
      <p:ext uri="{BB962C8B-B14F-4D97-AF65-F5344CB8AC3E}">
        <p14:creationId xmlns:p14="http://schemas.microsoft.com/office/powerpoint/2010/main" val="284525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395536" y="1196752"/>
            <a:ext cx="8507412" cy="2880320"/>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r>
              <a:rPr lang="zh-TW" altLang="en-US" sz="3200" dirty="0">
                <a:latin typeface="メイリオ" panose="020B0604030504040204" pitchFamily="50" charset="-128"/>
                <a:ea typeface="メイリオ" panose="020B0604030504040204" pitchFamily="50" charset="-128"/>
                <a:cs typeface="メイリオ" panose="020B0604030504040204" pitchFamily="50" charset="-128"/>
              </a:rPr>
              <a:t>複眼的思考法</a:t>
            </a:r>
            <a:endParaRPr lang="en-US" altLang="zh-TW" sz="32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90000"/>
              </a:lnSpc>
              <a:buNone/>
              <a:defRPr/>
            </a:pPr>
            <a:endParaRPr lang="en-US" altLang="ja-JP" sz="3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90000"/>
              </a:lnSpc>
              <a:buClr>
                <a:schemeClr val="accent4"/>
              </a:buClr>
              <a:buSzPct val="90000"/>
              <a:buFont typeface="Wingdings" panose="05000000000000000000" pitchFamily="2" charset="2"/>
              <a:buChar char="n"/>
              <a:defRPr/>
            </a:pPr>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自分自身の視点からものごとを多角的に捉えて考え，情報を正確に読みとる力．</a:t>
            </a:r>
            <a:endParaRPr lang="en-US" altLang="ja-JP" sz="3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90000"/>
              </a:lnSpc>
              <a:buClr>
                <a:schemeClr val="accent4"/>
              </a:buClr>
              <a:buSzPct val="90000"/>
              <a:buFont typeface="Wingdings" panose="05000000000000000000" pitchFamily="2" charset="2"/>
              <a:buChar char="n"/>
              <a:defRPr/>
            </a:pPr>
            <a:endParaRPr lang="en-US" altLang="ja-JP" sz="3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90000"/>
              </a:lnSpc>
              <a:buClr>
                <a:schemeClr val="accent4"/>
              </a:buClr>
              <a:buSzPct val="90000"/>
              <a:buFont typeface="Wingdings" panose="05000000000000000000" pitchFamily="2" charset="2"/>
              <a:buChar char="n"/>
              <a:defRPr/>
            </a:pPr>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ものごとの筋道を追う力．</a:t>
            </a:r>
            <a:endParaRPr lang="en-US" altLang="ja-JP" sz="3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90000"/>
              </a:lnSpc>
              <a:buClr>
                <a:schemeClr val="accent4"/>
              </a:buClr>
              <a:buSzPct val="90000"/>
              <a:buFont typeface="Wingdings" panose="05000000000000000000" pitchFamily="2" charset="2"/>
              <a:buChar char="n"/>
              <a:defRPr/>
            </a:pPr>
            <a:endParaRPr lang="en-US" altLang="ja-JP" sz="3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90000"/>
              </a:lnSpc>
              <a:buClr>
                <a:schemeClr val="accent4"/>
              </a:buClr>
              <a:buSzPct val="90000"/>
              <a:buFont typeface="Wingdings" panose="05000000000000000000" pitchFamily="2" charset="2"/>
              <a:buChar char="n"/>
              <a:defRPr/>
            </a:pPr>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受け取った情報をもとに自分の論理をきちんと組み立てられる力．</a:t>
            </a:r>
            <a:endParaRPr lang="en-US" altLang="ja-JP" sz="4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タイトル 1"/>
          <p:cNvSpPr>
            <a:spLocks noGrp="1"/>
          </p:cNvSpPr>
          <p:nvPr>
            <p:ph type="title"/>
          </p:nvPr>
        </p:nvSpPr>
        <p:spPr/>
        <p:txBody>
          <a:bodyPr/>
          <a:lstStyle/>
          <a:p>
            <a:endParaRPr kumimoji="1" lang="ja-JP" altLang="en-US"/>
          </a:p>
        </p:txBody>
      </p:sp>
      <p:sp>
        <p:nvSpPr>
          <p:cNvPr id="8" name="Rectangle 2"/>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pPr algn="ctr"/>
            <a:r>
              <a:rPr lang="ja-JP" altLang="en-US" sz="3600">
                <a:latin typeface="メイリオ" charset="0"/>
                <a:ea typeface="メイリオ" charset="0"/>
                <a:cs typeface="メイリオ" charset="0"/>
              </a:rPr>
              <a:t>第</a:t>
            </a:r>
            <a:r>
              <a:rPr lang="en-US" altLang="ja-JP" sz="3600">
                <a:latin typeface="メイリオ" charset="0"/>
                <a:ea typeface="メイリオ" charset="0"/>
                <a:cs typeface="メイリオ" charset="0"/>
              </a:rPr>
              <a:t>1</a:t>
            </a:r>
            <a:r>
              <a:rPr lang="ja-JP" altLang="en-US" sz="3600">
                <a:latin typeface="メイリオ" charset="0"/>
                <a:ea typeface="メイリオ" charset="0"/>
                <a:cs typeface="メイリオ" charset="0"/>
              </a:rPr>
              <a:t>講「多視点映像教材と複眼的思考法」</a:t>
            </a:r>
            <a:endParaRPr lang="ja-JP" altLang="en-US" sz="3600" dirty="0">
              <a:latin typeface="メイリオ" charset="0"/>
              <a:ea typeface="メイリオ" charset="0"/>
              <a:cs typeface="メイリオ" charset="0"/>
            </a:endParaRPr>
          </a:p>
        </p:txBody>
      </p:sp>
    </p:spTree>
    <p:extLst>
      <p:ext uri="{BB962C8B-B14F-4D97-AF65-F5344CB8AC3E}">
        <p14:creationId xmlns:p14="http://schemas.microsoft.com/office/powerpoint/2010/main" val="1470734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395536" y="1196752"/>
            <a:ext cx="8507412" cy="4824536"/>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多視点映像教材の課題</a:t>
            </a:r>
            <a:endParaRPr lang="en-US" altLang="ja-JP" sz="32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90000"/>
              </a:lnSpc>
              <a:buNone/>
              <a:defRPr/>
            </a:pP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pPr marL="514350" indent="-514350">
              <a:lnSpc>
                <a:spcPct val="90000"/>
              </a:lnSpc>
              <a:buClrTx/>
              <a:buSzPct val="90000"/>
              <a:buFont typeface="+mj-ea"/>
              <a:buAutoNum type="circleNumDbPlain"/>
              <a:defRPr/>
            </a:pPr>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多視点映像教材とその撮影方法</a:t>
            </a:r>
            <a:endParaRPr lang="en-US" altLang="ja-JP" sz="3200" dirty="0">
              <a:latin typeface="メイリオ" panose="020B0604030504040204" pitchFamily="50" charset="-128"/>
              <a:ea typeface="メイリオ" panose="020B0604030504040204" pitchFamily="50" charset="-128"/>
              <a:cs typeface="メイリオ" panose="020B0604030504040204" pitchFamily="50" charset="-128"/>
            </a:endParaRPr>
          </a:p>
          <a:p>
            <a:pPr marL="514350" indent="-514350">
              <a:lnSpc>
                <a:spcPct val="90000"/>
              </a:lnSpc>
              <a:buClrTx/>
              <a:buSzPct val="90000"/>
              <a:buFont typeface="+mj-ea"/>
              <a:buAutoNum type="circleNumDbPlain"/>
              <a:defRPr/>
            </a:pPr>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多視点からの映像の記録とデータ管理技術</a:t>
            </a:r>
            <a:endParaRPr lang="en-US" altLang="ja-JP" sz="3200" dirty="0">
              <a:latin typeface="メイリオ" panose="020B0604030504040204" pitchFamily="50" charset="-128"/>
              <a:ea typeface="メイリオ" panose="020B0604030504040204" pitchFamily="50" charset="-128"/>
              <a:cs typeface="メイリオ" panose="020B0604030504040204" pitchFamily="50" charset="-128"/>
            </a:endParaRPr>
          </a:p>
          <a:p>
            <a:pPr marL="514350" indent="-514350">
              <a:lnSpc>
                <a:spcPct val="90000"/>
              </a:lnSpc>
              <a:buClrTx/>
              <a:buSzPct val="90000"/>
              <a:buFont typeface="+mj-ea"/>
              <a:buAutoNum type="circleNumDbPlain"/>
              <a:defRPr/>
            </a:pPr>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画面，各種の比較検討をするための提示方法</a:t>
            </a:r>
            <a:endParaRPr lang="en-US" altLang="ja-JP" sz="3200" dirty="0">
              <a:latin typeface="メイリオ" panose="020B0604030504040204" pitchFamily="50" charset="-128"/>
              <a:ea typeface="メイリオ" panose="020B0604030504040204" pitchFamily="50" charset="-128"/>
              <a:cs typeface="メイリオ" panose="020B0604030504040204" pitchFamily="50" charset="-128"/>
            </a:endParaRPr>
          </a:p>
          <a:p>
            <a:pPr marL="514350" indent="-514350">
              <a:lnSpc>
                <a:spcPct val="90000"/>
              </a:lnSpc>
              <a:buClrTx/>
              <a:buSzPct val="90000"/>
              <a:buFont typeface="+mj-ea"/>
              <a:buAutoNum type="circleNumDbPlain"/>
              <a:defRPr/>
            </a:pPr>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多視点映像教材の評価について</a:t>
            </a:r>
            <a:endParaRPr lang="en-US" altLang="ja-JP" sz="3200" dirty="0">
              <a:latin typeface="メイリオ" panose="020B0604030504040204" pitchFamily="50" charset="-128"/>
              <a:ea typeface="メイリオ" panose="020B0604030504040204" pitchFamily="50" charset="-128"/>
              <a:cs typeface="メイリオ" panose="020B0604030504040204" pitchFamily="50" charset="-128"/>
            </a:endParaRPr>
          </a:p>
          <a:p>
            <a:pPr marL="514350" indent="-514350">
              <a:lnSpc>
                <a:spcPct val="90000"/>
              </a:lnSpc>
              <a:buClrTx/>
              <a:buSzPct val="90000"/>
              <a:buFont typeface="+mj-ea"/>
              <a:buAutoNum type="circleNumDbPlain"/>
              <a:defRPr/>
            </a:pPr>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具体的な多視点映像学習教材の調査</a:t>
            </a:r>
            <a:endParaRPr lang="en-US" altLang="ja-JP" sz="3200" dirty="0">
              <a:latin typeface="メイリオ" panose="020B0604030504040204" pitchFamily="50" charset="-128"/>
              <a:ea typeface="メイリオ" panose="020B0604030504040204" pitchFamily="50" charset="-128"/>
              <a:cs typeface="メイリオ" panose="020B0604030504040204" pitchFamily="50" charset="-128"/>
            </a:endParaRPr>
          </a:p>
          <a:p>
            <a:pPr marL="514350" indent="-514350">
              <a:lnSpc>
                <a:spcPct val="90000"/>
              </a:lnSpc>
              <a:buClrTx/>
              <a:buSzPct val="90000"/>
              <a:buFont typeface="+mj-ea"/>
              <a:buAutoNum type="circleNumDbPlain"/>
              <a:defRPr/>
            </a:pPr>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多視点映像教材の高品位記録方法の開発</a:t>
            </a:r>
            <a:endParaRPr lang="en-US" altLang="ja-JP" sz="3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タイトル 1"/>
          <p:cNvSpPr>
            <a:spLocks noGrp="1"/>
          </p:cNvSpPr>
          <p:nvPr>
            <p:ph type="title"/>
          </p:nvPr>
        </p:nvSpPr>
        <p:spPr/>
        <p:txBody>
          <a:bodyPr/>
          <a:lstStyle/>
          <a:p>
            <a:endParaRPr kumimoji="1" lang="ja-JP" altLang="en-US"/>
          </a:p>
        </p:txBody>
      </p:sp>
      <p:sp>
        <p:nvSpPr>
          <p:cNvPr id="8" name="Rectangle 2"/>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pPr algn="ctr"/>
            <a:r>
              <a:rPr lang="ja-JP" altLang="en-US" sz="3600">
                <a:latin typeface="メイリオ" charset="0"/>
                <a:ea typeface="メイリオ" charset="0"/>
                <a:cs typeface="メイリオ" charset="0"/>
              </a:rPr>
              <a:t>第</a:t>
            </a:r>
            <a:r>
              <a:rPr lang="en-US" altLang="ja-JP" sz="3600">
                <a:latin typeface="メイリオ" charset="0"/>
                <a:ea typeface="メイリオ" charset="0"/>
                <a:cs typeface="メイリオ" charset="0"/>
              </a:rPr>
              <a:t>1</a:t>
            </a:r>
            <a:r>
              <a:rPr lang="ja-JP" altLang="en-US" sz="3600">
                <a:latin typeface="メイリオ" charset="0"/>
                <a:ea typeface="メイリオ" charset="0"/>
                <a:cs typeface="メイリオ" charset="0"/>
              </a:rPr>
              <a:t>講「多視点映像教材と複眼的思考法」</a:t>
            </a:r>
            <a:endParaRPr lang="ja-JP" altLang="en-US" sz="3600" dirty="0">
              <a:latin typeface="メイリオ" charset="0"/>
              <a:ea typeface="メイリオ" charset="0"/>
              <a:cs typeface="メイリオ" charset="0"/>
            </a:endParaRPr>
          </a:p>
        </p:txBody>
      </p:sp>
    </p:spTree>
    <p:extLst>
      <p:ext uri="{BB962C8B-B14F-4D97-AF65-F5344CB8AC3E}">
        <p14:creationId xmlns:p14="http://schemas.microsoft.com/office/powerpoint/2010/main" val="1560811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395536" y="1196752"/>
            <a:ext cx="8507412" cy="4824536"/>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多視点映像教材の教育利用</a:t>
            </a:r>
            <a:endParaRPr lang="en-US" altLang="ja-JP" sz="32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90000"/>
              </a:lnSpc>
              <a:buNone/>
              <a:defRPr/>
            </a:pP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pPr marL="514350" indent="-514350">
              <a:lnSpc>
                <a:spcPct val="90000"/>
              </a:lnSpc>
              <a:buClrTx/>
              <a:buSzPct val="90000"/>
              <a:buFont typeface="+mj-ea"/>
              <a:buAutoNum type="circleNumDbPlain"/>
              <a:defRPr/>
            </a:pPr>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体育における多視点映像教材</a:t>
            </a:r>
            <a:endParaRPr lang="en-US" altLang="ja-JP" sz="3200" dirty="0">
              <a:latin typeface="メイリオ" panose="020B0604030504040204" pitchFamily="50" charset="-128"/>
              <a:ea typeface="メイリオ" panose="020B0604030504040204" pitchFamily="50" charset="-128"/>
              <a:cs typeface="メイリオ" panose="020B0604030504040204" pitchFamily="50" charset="-128"/>
            </a:endParaRPr>
          </a:p>
          <a:p>
            <a:pPr marL="514350" indent="-514350">
              <a:lnSpc>
                <a:spcPct val="90000"/>
              </a:lnSpc>
              <a:buClrTx/>
              <a:buSzPct val="90000"/>
              <a:buFont typeface="+mj-ea"/>
              <a:buAutoNum type="circleNumDbPlain"/>
              <a:defRPr/>
            </a:pPr>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理科・化学実験における多視点映像教材</a:t>
            </a:r>
            <a:endParaRPr lang="en-US" altLang="ja-JP" sz="3200" dirty="0">
              <a:latin typeface="メイリオ" panose="020B0604030504040204" pitchFamily="50" charset="-128"/>
              <a:ea typeface="メイリオ" panose="020B0604030504040204" pitchFamily="50" charset="-128"/>
              <a:cs typeface="メイリオ" panose="020B0604030504040204" pitchFamily="50" charset="-128"/>
            </a:endParaRPr>
          </a:p>
          <a:p>
            <a:pPr marL="514350" indent="-514350">
              <a:lnSpc>
                <a:spcPct val="90000"/>
              </a:lnSpc>
              <a:buClrTx/>
              <a:buSzPct val="90000"/>
              <a:buFont typeface="+mj-ea"/>
              <a:buAutoNum type="circleNumDbPlain"/>
              <a:defRPr/>
            </a:pPr>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紙おもちゃ指導の多視点映像教材</a:t>
            </a:r>
            <a:endParaRPr lang="en-US" altLang="ja-JP" sz="3200" dirty="0">
              <a:latin typeface="メイリオ" panose="020B0604030504040204" pitchFamily="50" charset="-128"/>
              <a:ea typeface="メイリオ" panose="020B0604030504040204" pitchFamily="50" charset="-128"/>
              <a:cs typeface="メイリオ" panose="020B0604030504040204" pitchFamily="50" charset="-128"/>
            </a:endParaRPr>
          </a:p>
          <a:p>
            <a:pPr marL="514350" indent="-514350">
              <a:lnSpc>
                <a:spcPct val="90000"/>
              </a:lnSpc>
              <a:buClrTx/>
              <a:buSzPct val="90000"/>
              <a:buFont typeface="+mj-ea"/>
              <a:buAutoNum type="circleNumDbPlain"/>
              <a:defRPr/>
            </a:pPr>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文化伝統活動における多視点映像教材</a:t>
            </a:r>
            <a:endParaRPr lang="en-US" altLang="ja-JP" sz="3200" dirty="0">
              <a:latin typeface="メイリオ" panose="020B0604030504040204" pitchFamily="50" charset="-128"/>
              <a:ea typeface="メイリオ" panose="020B0604030504040204" pitchFamily="50" charset="-128"/>
              <a:cs typeface="メイリオ" panose="020B0604030504040204" pitchFamily="50" charset="-128"/>
            </a:endParaRPr>
          </a:p>
          <a:p>
            <a:pPr marL="514350" indent="-514350">
              <a:lnSpc>
                <a:spcPct val="90000"/>
              </a:lnSpc>
              <a:buClrTx/>
              <a:buSzPct val="90000"/>
              <a:buFont typeface="+mj-ea"/>
              <a:buAutoNum type="circleNumDbPlain"/>
              <a:defRPr/>
            </a:pPr>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授業実践の多視点映像教材</a:t>
            </a:r>
            <a:endParaRPr lang="en-US" altLang="ja-JP" sz="3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タイトル 1"/>
          <p:cNvSpPr>
            <a:spLocks noGrp="1"/>
          </p:cNvSpPr>
          <p:nvPr>
            <p:ph type="title"/>
          </p:nvPr>
        </p:nvSpPr>
        <p:spPr/>
        <p:txBody>
          <a:bodyPr/>
          <a:lstStyle/>
          <a:p>
            <a:endParaRPr kumimoji="1" lang="ja-JP" altLang="en-US"/>
          </a:p>
        </p:txBody>
      </p:sp>
      <p:sp>
        <p:nvSpPr>
          <p:cNvPr id="8" name="Rectangle 2"/>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pPr algn="ctr"/>
            <a:r>
              <a:rPr lang="ja-JP" altLang="en-US" sz="3600">
                <a:latin typeface="メイリオ" charset="0"/>
                <a:ea typeface="メイリオ" charset="0"/>
                <a:cs typeface="メイリオ" charset="0"/>
              </a:rPr>
              <a:t>第</a:t>
            </a:r>
            <a:r>
              <a:rPr lang="en-US" altLang="ja-JP" sz="3600">
                <a:latin typeface="メイリオ" charset="0"/>
                <a:ea typeface="メイリオ" charset="0"/>
                <a:cs typeface="メイリオ" charset="0"/>
              </a:rPr>
              <a:t>1</a:t>
            </a:r>
            <a:r>
              <a:rPr lang="ja-JP" altLang="en-US" sz="3600">
                <a:latin typeface="メイリオ" charset="0"/>
                <a:ea typeface="メイリオ" charset="0"/>
                <a:cs typeface="メイリオ" charset="0"/>
              </a:rPr>
              <a:t>講「多視点映像教材と複眼的思考法」</a:t>
            </a:r>
            <a:endParaRPr lang="ja-JP" altLang="en-US" sz="3600" dirty="0">
              <a:latin typeface="メイリオ" charset="0"/>
              <a:ea typeface="メイリオ" charset="0"/>
              <a:cs typeface="メイリオ" charset="0"/>
            </a:endParaRPr>
          </a:p>
        </p:txBody>
      </p:sp>
    </p:spTree>
    <p:extLst>
      <p:ext uri="{BB962C8B-B14F-4D97-AF65-F5344CB8AC3E}">
        <p14:creationId xmlns:p14="http://schemas.microsoft.com/office/powerpoint/2010/main" val="2685989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番号プレースホルダー 5"/>
          <p:cNvSpPr>
            <a:spLocks noGrp="1"/>
          </p:cNvSpPr>
          <p:nvPr>
            <p:ph type="sldNum" sz="quarter" idx="4294967295"/>
          </p:nvPr>
        </p:nvSpPr>
        <p:spPr>
          <a:xfrm>
            <a:off x="7924800" y="6356350"/>
            <a:ext cx="7620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charset="0"/>
                <a:ea typeface="ＭＳ Ｐゴシック" charset="0"/>
                <a:cs typeface="ＭＳ Ｐゴシック" charset="0"/>
              </a:defRPr>
            </a:lvl1pPr>
            <a:lvl2pPr marL="742950" indent="-285750" eaLnBrk="0" hangingPunct="0">
              <a:defRPr kumimoji="1">
                <a:solidFill>
                  <a:schemeClr val="tx1"/>
                </a:solidFill>
                <a:latin typeface="Verdana" charset="0"/>
                <a:ea typeface="ＭＳ Ｐゴシック" charset="0"/>
              </a:defRPr>
            </a:lvl2pPr>
            <a:lvl3pPr marL="1143000" indent="-228600" eaLnBrk="0" hangingPunct="0">
              <a:defRPr kumimoji="1">
                <a:solidFill>
                  <a:schemeClr val="tx1"/>
                </a:solidFill>
                <a:latin typeface="Verdana" charset="0"/>
                <a:ea typeface="ＭＳ Ｐゴシック" charset="0"/>
              </a:defRPr>
            </a:lvl3pPr>
            <a:lvl4pPr marL="1600200" indent="-228600" eaLnBrk="0" hangingPunct="0">
              <a:defRPr kumimoji="1">
                <a:solidFill>
                  <a:schemeClr val="tx1"/>
                </a:solidFill>
                <a:latin typeface="Verdana" charset="0"/>
                <a:ea typeface="ＭＳ Ｐゴシック" charset="0"/>
              </a:defRPr>
            </a:lvl4pPr>
            <a:lvl5pPr marL="2057400" indent="-228600" eaLnBrk="0" hangingPunct="0">
              <a:defRPr kumimoji="1">
                <a:solidFill>
                  <a:schemeClr val="tx1"/>
                </a:solidFill>
                <a:latin typeface="Verdana" charset="0"/>
                <a:ea typeface="ＭＳ Ｐゴシック" charset="0"/>
              </a:defRPr>
            </a:lvl5pPr>
            <a:lvl6pPr marL="2514600" indent="-228600" eaLnBrk="0" fontAlgn="base" hangingPunct="0">
              <a:spcBef>
                <a:spcPct val="0"/>
              </a:spcBef>
              <a:spcAft>
                <a:spcPct val="0"/>
              </a:spcAft>
              <a:defRPr kumimoji="1">
                <a:solidFill>
                  <a:schemeClr val="tx1"/>
                </a:solidFill>
                <a:latin typeface="Verdana" charset="0"/>
                <a:ea typeface="ＭＳ Ｐゴシック" charset="0"/>
              </a:defRPr>
            </a:lvl6pPr>
            <a:lvl7pPr marL="2971800" indent="-228600" eaLnBrk="0" fontAlgn="base" hangingPunct="0">
              <a:spcBef>
                <a:spcPct val="0"/>
              </a:spcBef>
              <a:spcAft>
                <a:spcPct val="0"/>
              </a:spcAft>
              <a:defRPr kumimoji="1">
                <a:solidFill>
                  <a:schemeClr val="tx1"/>
                </a:solidFill>
                <a:latin typeface="Verdana" charset="0"/>
                <a:ea typeface="ＭＳ Ｐゴシック" charset="0"/>
              </a:defRPr>
            </a:lvl7pPr>
            <a:lvl8pPr marL="3429000" indent="-228600" eaLnBrk="0" fontAlgn="base" hangingPunct="0">
              <a:spcBef>
                <a:spcPct val="0"/>
              </a:spcBef>
              <a:spcAft>
                <a:spcPct val="0"/>
              </a:spcAft>
              <a:defRPr kumimoji="1">
                <a:solidFill>
                  <a:schemeClr val="tx1"/>
                </a:solidFill>
                <a:latin typeface="Verdana" charset="0"/>
                <a:ea typeface="ＭＳ Ｐゴシック" charset="0"/>
              </a:defRPr>
            </a:lvl8pPr>
            <a:lvl9pPr marL="3886200" indent="-228600" eaLnBrk="0" fontAlgn="base" hangingPunct="0">
              <a:spcBef>
                <a:spcPct val="0"/>
              </a:spcBef>
              <a:spcAft>
                <a:spcPct val="0"/>
              </a:spcAft>
              <a:defRPr kumimoji="1">
                <a:solidFill>
                  <a:schemeClr val="tx1"/>
                </a:solidFill>
                <a:latin typeface="Verdana" charset="0"/>
                <a:ea typeface="ＭＳ Ｐゴシック" charset="0"/>
              </a:defRPr>
            </a:lvl9pPr>
          </a:lstStyle>
          <a:p>
            <a:pPr eaLnBrk="1" hangingPunct="1"/>
            <a:fld id="{66A1CFC6-5C2F-4249-8CB1-86A4F5C744DE}" type="slidenum">
              <a:rPr kumimoji="0" lang="en-US" altLang="ja-JP"/>
              <a:pPr eaLnBrk="1" hangingPunct="1"/>
              <a:t>8</a:t>
            </a:fld>
            <a:endParaRPr kumimoji="0" lang="en-US" altLang="ja-JP"/>
          </a:p>
        </p:txBody>
      </p:sp>
      <p:sp>
        <p:nvSpPr>
          <p:cNvPr id="4099" name="Rectangle 2"/>
          <p:cNvSpPr>
            <a:spLocks noGrp="1" noChangeArrowheads="1"/>
          </p:cNvSpPr>
          <p:nvPr>
            <p:ph type="title"/>
          </p:nvPr>
        </p:nvSpPr>
        <p:spPr>
          <a:xfrm>
            <a:off x="0" y="0"/>
            <a:ext cx="9144000" cy="981075"/>
          </a:xfrm>
        </p:spPr>
        <p:txBody>
          <a:bodyPr/>
          <a:lstStyle/>
          <a:p>
            <a:pPr algn="ctr"/>
            <a:r>
              <a:rPr lang="ja-JP" altLang="en-US" sz="3600" dirty="0">
                <a:latin typeface="メイリオ" charset="0"/>
                <a:ea typeface="メイリオ" charset="0"/>
                <a:cs typeface="メイリオ" charset="0"/>
              </a:rPr>
              <a:t>課　題</a:t>
            </a:r>
          </a:p>
        </p:txBody>
      </p:sp>
      <p:sp>
        <p:nvSpPr>
          <p:cNvPr id="57347" name="Rectangle 3"/>
          <p:cNvSpPr>
            <a:spLocks noGrp="1" noChangeArrowheads="1"/>
          </p:cNvSpPr>
          <p:nvPr>
            <p:ph type="body" idx="1"/>
          </p:nvPr>
        </p:nvSpPr>
        <p:spPr>
          <a:xfrm>
            <a:off x="516062" y="1412776"/>
            <a:ext cx="8111876" cy="4320480"/>
          </a:xfrm>
        </p:spPr>
        <p:txBody>
          <a:bodyPr>
            <a:normAutofit fontScale="92500" lnSpcReduction="10000"/>
          </a:bodyPr>
          <a:lstStyle/>
          <a:p>
            <a:pPr marL="571500" indent="-571500">
              <a:lnSpc>
                <a:spcPct val="90000"/>
              </a:lnSpc>
              <a:buFont typeface="+mj-lt"/>
              <a:buAutoNum type="arabicPeriod"/>
              <a:defRPr/>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多視点映像教材についてその効果と可能性について説明しなさい．</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marL="571500" indent="-571500">
              <a:lnSpc>
                <a:spcPct val="90000"/>
              </a:lnSpc>
              <a:buFont typeface="+mj-lt"/>
              <a:buAutoNum type="arabicPeriod"/>
              <a:defRPr/>
            </a:pP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a:p>
            <a:pPr marL="571500" indent="-571500">
              <a:lnSpc>
                <a:spcPct val="90000"/>
              </a:lnSpc>
              <a:buFont typeface="+mj-lt"/>
              <a:buAutoNum type="arabicPeriod"/>
              <a:defRPr/>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多視点映像教材の教育利用について，具体例を挙げて説明しなさい．</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marL="571500" indent="-571500">
              <a:lnSpc>
                <a:spcPct val="90000"/>
              </a:lnSpc>
              <a:buFont typeface="+mj-lt"/>
              <a:buAutoNum type="arabicPeriod"/>
              <a:defRPr/>
            </a:pP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a:p>
            <a:pPr marL="571500" indent="-571500">
              <a:lnSpc>
                <a:spcPct val="90000"/>
              </a:lnSpc>
              <a:buFont typeface="+mj-lt"/>
              <a:buAutoNum type="arabicPeriod"/>
              <a:defRPr/>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多視点映像教材を具体的に企画しなさい．</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marL="571500" indent="-571500">
              <a:lnSpc>
                <a:spcPct val="90000"/>
              </a:lnSpc>
              <a:buFont typeface="+mj-lt"/>
              <a:buAutoNum type="arabicPeriod"/>
              <a:defRPr/>
            </a:pP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marL="571500" indent="-571500">
              <a:lnSpc>
                <a:spcPct val="90000"/>
              </a:lnSpc>
              <a:buFont typeface="+mj-lt"/>
              <a:buAutoNum type="arabicPeriod"/>
              <a:defRPr/>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複眼的思考法と多視点映像教材の関係について具体例を挙げて説明しなさい。</a:t>
            </a:r>
          </a:p>
          <a:p>
            <a:pPr marL="0" indent="0">
              <a:lnSpc>
                <a:spcPct val="90000"/>
              </a:lnSpc>
              <a:buNone/>
              <a:defRPr/>
            </a:pP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Rectangle 3"/>
          <p:cNvSpPr txBox="1">
            <a:spLocks noChangeArrowheads="1"/>
          </p:cNvSpPr>
          <p:nvPr/>
        </p:nvSpPr>
        <p:spPr>
          <a:xfrm>
            <a:off x="395536" y="1196752"/>
            <a:ext cx="8507412" cy="1441450"/>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endParaRPr lang="en-US" altLang="ja-JP" sz="32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69545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0" y="0"/>
            <a:ext cx="9144000" cy="981075"/>
          </a:xfrm>
          <a:solidFill>
            <a:schemeClr val="accent2"/>
          </a:solidFill>
        </p:spPr>
        <p:txBody>
          <a:bodyPr tIns="180000"/>
          <a:lstStyle/>
          <a:p>
            <a:pPr algn="ctr"/>
            <a:r>
              <a:rPr lang="ja-JP" altLang="en-US" sz="3600" dirty="0">
                <a:latin typeface="メイリオ" charset="0"/>
                <a:ea typeface="メイリオ" charset="0"/>
                <a:cs typeface="メイリオ" charset="0"/>
              </a:rPr>
              <a:t>第</a:t>
            </a:r>
            <a:r>
              <a:rPr lang="en-US" altLang="ja-JP" sz="3600" dirty="0">
                <a:latin typeface="メイリオ" charset="0"/>
                <a:ea typeface="メイリオ" charset="0"/>
                <a:cs typeface="メイリオ" charset="0"/>
              </a:rPr>
              <a:t>1</a:t>
            </a:r>
            <a:r>
              <a:rPr lang="ja-JP" altLang="en-US" sz="3600" dirty="0">
                <a:latin typeface="メイリオ" charset="0"/>
                <a:ea typeface="メイリオ" charset="0"/>
                <a:cs typeface="メイリオ" charset="0"/>
              </a:rPr>
              <a:t>講「多視点映像教材と複眼的思考法」</a:t>
            </a:r>
          </a:p>
        </p:txBody>
      </p:sp>
      <p:sp>
        <p:nvSpPr>
          <p:cNvPr id="57347" name="Rectangle 3"/>
          <p:cNvSpPr>
            <a:spLocks noGrp="1" noChangeArrowheads="1"/>
          </p:cNvSpPr>
          <p:nvPr>
            <p:ph type="body" idx="1"/>
          </p:nvPr>
        </p:nvSpPr>
        <p:spPr>
          <a:xfrm>
            <a:off x="251520" y="3140968"/>
            <a:ext cx="8342229" cy="2808313"/>
          </a:xfrm>
        </p:spPr>
        <p:txBody>
          <a:bodyPr>
            <a:noAutofit/>
          </a:bodyPr>
          <a:lstStyle/>
          <a:p>
            <a:pPr marL="0" indent="0">
              <a:lnSpc>
                <a:spcPct val="90000"/>
              </a:lnSpc>
              <a:buClr>
                <a:schemeClr val="accent4"/>
              </a:buClr>
              <a:buNone/>
              <a:defRPr/>
            </a:pPr>
            <a:r>
              <a:rPr lang="en-US" altLang="ja-JP" sz="2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学修到達目標</a:t>
            </a:r>
            <a:r>
              <a:rPr lang="en-US" altLang="ja-JP" sz="2800" dirty="0">
                <a:latin typeface="メイリオ" panose="020B0604030504040204" pitchFamily="50" charset="-128"/>
                <a:ea typeface="メイリオ" panose="020B0604030504040204" pitchFamily="50" charset="-128"/>
                <a:cs typeface="メイリオ" panose="020B0604030504040204" pitchFamily="50" charset="-128"/>
              </a:rPr>
              <a:t>】</a:t>
            </a:r>
          </a:p>
          <a:p>
            <a:pPr>
              <a:lnSpc>
                <a:spcPct val="90000"/>
              </a:lnSpc>
              <a:buClr>
                <a:schemeClr val="accent4"/>
              </a:buClr>
              <a:buFont typeface="Wingdings" panose="05000000000000000000" pitchFamily="2" charset="2"/>
              <a:buChar char="n"/>
              <a:defRPr/>
            </a:pPr>
            <a:endParaRPr lang="en-US" altLang="ja-JP" sz="3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90000"/>
              </a:lnSpc>
              <a:buClr>
                <a:schemeClr val="accent4"/>
              </a:buClr>
              <a:buFont typeface="Wingdings" panose="05000000000000000000" pitchFamily="2" charset="2"/>
              <a:buChar char="n"/>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多視点映像教材について説明できる．</a:t>
            </a:r>
          </a:p>
          <a:p>
            <a:pPr>
              <a:lnSpc>
                <a:spcPct val="90000"/>
              </a:lnSpc>
              <a:buClr>
                <a:schemeClr val="accent4"/>
              </a:buClr>
              <a:buFont typeface="Wingdings" panose="05000000000000000000" pitchFamily="2" charset="2"/>
              <a:buChar char="n"/>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多視点映像教材の教育利用について具体例を示して説明できる．</a:t>
            </a: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90000"/>
              </a:lnSpc>
              <a:buClr>
                <a:schemeClr val="accent4"/>
              </a:buClr>
              <a:buFont typeface="Wingdings" panose="05000000000000000000" pitchFamily="2" charset="2"/>
              <a:buChar char="n"/>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多視点映像教材と複眼的思考法との関係について説明できる。</a:t>
            </a:r>
          </a:p>
          <a:p>
            <a:pPr marL="0" indent="0">
              <a:lnSpc>
                <a:spcPct val="90000"/>
              </a:lnSpc>
              <a:buClr>
                <a:schemeClr val="accent4"/>
              </a:buClr>
              <a:buNone/>
              <a:defRPr/>
            </a:pP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Rectangle 3"/>
          <p:cNvSpPr txBox="1">
            <a:spLocks noChangeArrowheads="1"/>
          </p:cNvSpPr>
          <p:nvPr/>
        </p:nvSpPr>
        <p:spPr>
          <a:xfrm>
            <a:off x="251520" y="1171252"/>
            <a:ext cx="8507412" cy="2041723"/>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目　的</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p>
          <a:p>
            <a:pPr marL="0" indent="0">
              <a:lnSpc>
                <a:spcPct val="90000"/>
              </a:lnSpc>
              <a:buNone/>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　学習教材を多方向同時撮影することにより多視点映像として教材化し，多視点映像教材の教育利用・研究での課題について考える．</a:t>
            </a: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988620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テーマ">
  <a:themeElements>
    <a:clrScheme name="アングル">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メイリオ＋SegoeUI">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TotalTime>
  <Words>566</Words>
  <Application>Microsoft Office PowerPoint</Application>
  <PresentationFormat>画面に合わせる (4:3)</PresentationFormat>
  <Paragraphs>66</Paragraphs>
  <Slides>10</Slides>
  <Notes>0</Notes>
  <HiddenSlides>0</HiddenSlides>
  <MMClips>0</MMClips>
  <ScaleCrop>false</ScaleCrop>
  <HeadingPairs>
    <vt:vector size="8" baseType="variant">
      <vt:variant>
        <vt:lpstr>使用されているフォント</vt:lpstr>
      </vt:variant>
      <vt:variant>
        <vt:i4>8</vt:i4>
      </vt:variant>
      <vt:variant>
        <vt:lpstr>テーマ</vt:lpstr>
      </vt:variant>
      <vt:variant>
        <vt:i4>1</vt:i4>
      </vt:variant>
      <vt:variant>
        <vt:lpstr>埋め込まれた OLE サーバー</vt:lpstr>
      </vt:variant>
      <vt:variant>
        <vt:i4>1</vt:i4>
      </vt:variant>
      <vt:variant>
        <vt:lpstr>スライド タイトル</vt:lpstr>
      </vt:variant>
      <vt:variant>
        <vt:i4>10</vt:i4>
      </vt:variant>
    </vt:vector>
  </HeadingPairs>
  <TitlesOfParts>
    <vt:vector size="20" baseType="lpstr">
      <vt:lpstr>Meiryo UI</vt:lpstr>
      <vt:lpstr>ＭＳ Ｐゴシック</vt:lpstr>
      <vt:lpstr>メイリオ</vt:lpstr>
      <vt:lpstr>Arial</vt:lpstr>
      <vt:lpstr>Calibri</vt:lpstr>
      <vt:lpstr>Verdana</vt:lpstr>
      <vt:lpstr>Wingdings</vt:lpstr>
      <vt:lpstr>Wingdings 2</vt:lpstr>
      <vt:lpstr>Office ​​テーマ</vt:lpstr>
      <vt:lpstr>スライド</vt:lpstr>
      <vt:lpstr>教材リサーチⅡ</vt:lpstr>
      <vt:lpstr>第1講「多視点映像教材と複眼的思考法」</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課　題</vt:lpstr>
      <vt:lpstr>第1講「多視点映像教材と複眼的思考法」</vt:lpstr>
      <vt:lpstr>教材リサーチⅡ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表題</dc:title>
  <dc:creator>1035097</dc:creator>
  <cp:lastModifiedBy>admin</cp:lastModifiedBy>
  <cp:revision>30</cp:revision>
  <dcterms:created xsi:type="dcterms:W3CDTF">2014-12-25T09:23:23Z</dcterms:created>
  <dcterms:modified xsi:type="dcterms:W3CDTF">2021-12-04T09:17:44Z</dcterms:modified>
</cp:coreProperties>
</file>