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6" r:id="rId2"/>
    <p:sldId id="297" r:id="rId3"/>
    <p:sldId id="298" r:id="rId4"/>
    <p:sldId id="299" r:id="rId5"/>
    <p:sldId id="305" r:id="rId6"/>
    <p:sldId id="309" r:id="rId7"/>
    <p:sldId id="302" r:id="rId8"/>
    <p:sldId id="301" r:id="rId9"/>
    <p:sldId id="300" r:id="rId10"/>
    <p:sldId id="307" r:id="rId11"/>
    <p:sldId id="308" r:id="rId12"/>
    <p:sldId id="303" r:id="rId13"/>
    <p:sldId id="304" r:id="rId14"/>
    <p:sldId id="306" r:id="rId15"/>
    <p:sldId id="286" r:id="rId16"/>
    <p:sldId id="287" r:id="rId17"/>
    <p:sldId id="288" r:id="rId18"/>
    <p:sldId id="289" r:id="rId19"/>
    <p:sldId id="290" r:id="rId20"/>
    <p:sldId id="291" r:id="rId21"/>
    <p:sldId id="292" r:id="rId22"/>
    <p:sldId id="293" r:id="rId23"/>
    <p:sldId id="273" r:id="rId24"/>
    <p:sldId id="274" r:id="rId25"/>
    <p:sldId id="275" r:id="rId26"/>
    <p:sldId id="277" r:id="rId27"/>
    <p:sldId id="278" r:id="rId28"/>
    <p:sldId id="266" r:id="rId29"/>
    <p:sldId id="271" r:id="rId30"/>
    <p:sldId id="260" r:id="rId31"/>
    <p:sldId id="267" r:id="rId32"/>
    <p:sldId id="268" r:id="rId33"/>
    <p:sldId id="269" r:id="rId34"/>
    <p:sldId id="270" r:id="rId35"/>
    <p:sldId id="265" r:id="rId36"/>
    <p:sldId id="280" r:id="rId37"/>
    <p:sldId id="281" r:id="rId38"/>
    <p:sldId id="282" r:id="rId39"/>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4" autoAdjust="0"/>
    <p:restoredTop sz="94660"/>
  </p:normalViewPr>
  <p:slideViewPr>
    <p:cSldViewPr snapToGrid="0">
      <p:cViewPr varScale="1">
        <p:scale>
          <a:sx n="166" d="100"/>
          <a:sy n="166" d="100"/>
        </p:scale>
        <p:origin x="1552" y="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6" d="100"/>
          <a:sy n="116" d="100"/>
        </p:scale>
        <p:origin x="51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E715E-70FC-4D5A-8E67-0E7408DFE43A}"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3402DDA8-7181-47E8-8651-33CACD5CF742}">
      <dgm:prSet phldrT="[テキスト]" custT="1"/>
      <dgm:spPr/>
      <dgm:t>
        <a:bodyPr/>
        <a:lstStyle/>
        <a:p>
          <a:pPr>
            <a:lnSpc>
              <a:spcPts val="2400"/>
            </a:lnSpc>
          </a:pPr>
          <a:r>
            <a:rPr kumimoji="1" lang="en-US" altLang="en-US" sz="1800" dirty="0">
              <a:latin typeface="+mn-ea"/>
              <a:ea typeface="+mn-ea"/>
              <a:cs typeface="Times New Roman" panose="02020603050405020304" pitchFamily="18" charset="0"/>
            </a:rPr>
            <a:t>Multi Campus</a:t>
          </a:r>
          <a:endParaRPr kumimoji="1" lang="ja-JP" altLang="en-US" sz="1800" dirty="0">
            <a:latin typeface="+mn-ea"/>
            <a:ea typeface="+mn-ea"/>
            <a:cs typeface="Times New Roman" panose="02020603050405020304" pitchFamily="18" charset="0"/>
          </a:endParaRPr>
        </a:p>
        <a:p>
          <a:pPr>
            <a:lnSpc>
              <a:spcPts val="2400"/>
            </a:lnSpc>
          </a:pPr>
          <a:r>
            <a:rPr kumimoji="1" lang="en-US" altLang="en-US" sz="2000" dirty="0">
              <a:latin typeface="+mn-ea"/>
              <a:ea typeface="+mn-ea"/>
              <a:cs typeface="Times New Roman" panose="02020603050405020304" pitchFamily="18" charset="0"/>
            </a:rPr>
            <a:t>One Digital University</a:t>
          </a:r>
          <a:endParaRPr kumimoji="1" lang="ja-JP" altLang="en-US" sz="2000" dirty="0">
            <a:latin typeface="+mn-ea"/>
            <a:ea typeface="+mn-ea"/>
            <a:cs typeface="Times New Roman" panose="02020603050405020304" pitchFamily="18" charset="0"/>
          </a:endParaRPr>
        </a:p>
      </dgm:t>
    </dgm:pt>
    <dgm:pt modelId="{C153A4C7-BCD0-4352-83FF-361F83B40C94}" type="parTrans" cxnId="{A7B13C5E-531F-4B05-8E71-DA99A2EE24FC}">
      <dgm:prSet/>
      <dgm:spPr/>
      <dgm:t>
        <a:bodyPr/>
        <a:lstStyle/>
        <a:p>
          <a:endParaRPr kumimoji="1" lang="ja-JP" altLang="en-US"/>
        </a:p>
      </dgm:t>
    </dgm:pt>
    <dgm:pt modelId="{67C753C1-D9B3-4690-9C9E-0C1E980B4517}" type="sibTrans" cxnId="{A7B13C5E-531F-4B05-8E71-DA99A2EE24FC}">
      <dgm:prSet/>
      <dgm:spPr/>
      <dgm:t>
        <a:bodyPr/>
        <a:lstStyle/>
        <a:p>
          <a:endParaRPr kumimoji="1" lang="ja-JP" altLang="en-US"/>
        </a:p>
      </dgm:t>
    </dgm:pt>
    <dgm:pt modelId="{3B72B8DD-AA49-4021-8F51-51FF8B558605}">
      <dgm:prSet phldrT="[テキスト]" custT="1"/>
      <dgm:spPr/>
      <dgm:t>
        <a:bodyPr/>
        <a:lstStyle/>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①　ハイブリッド</a:t>
          </a:r>
          <a:r>
            <a:rPr kumimoji="1" lang="ja-JP" altLang="en-US" sz="1000" b="1" dirty="0">
              <a:latin typeface="メイリオ" panose="020B0604030504040204" pitchFamily="50" charset="-128"/>
              <a:ea typeface="メイリオ" panose="020B0604030504040204" pitchFamily="50" charset="-128"/>
            </a:rPr>
            <a:t>授業</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②　</a:t>
          </a:r>
          <a:r>
            <a:rPr kumimoji="1" lang="en-US" altLang="ja-JP" sz="1000" b="1" dirty="0" smtClean="0">
              <a:latin typeface="メイリオ" panose="020B0604030504040204" pitchFamily="50" charset="-128"/>
              <a:ea typeface="メイリオ" panose="020B0604030504040204" pitchFamily="50" charset="-128"/>
            </a:rPr>
            <a:t>e-Learning</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③　遠隔授業</a:t>
          </a:r>
          <a:endParaRPr kumimoji="1" lang="en-US" altLang="ja-JP" sz="1000" b="1" dirty="0" smtClean="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④　対面</a:t>
          </a:r>
          <a:r>
            <a:rPr kumimoji="1" lang="ja-JP" altLang="en-US" sz="1000" b="1" dirty="0">
              <a:latin typeface="メイリオ" panose="020B0604030504040204" pitchFamily="50" charset="-128"/>
              <a:ea typeface="メイリオ" panose="020B0604030504040204" pitchFamily="50" charset="-128"/>
            </a:rPr>
            <a:t>授業等</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　⇒　多様</a:t>
          </a:r>
          <a:r>
            <a:rPr kumimoji="1" lang="ja-JP" altLang="en-US" sz="1000" b="1" dirty="0">
              <a:latin typeface="メイリオ" panose="020B0604030504040204" pitchFamily="50" charset="-128"/>
              <a:ea typeface="メイリオ" panose="020B0604030504040204" pitchFamily="50" charset="-128"/>
            </a:rPr>
            <a:t>な学びへの転換</a:t>
          </a:r>
        </a:p>
      </dgm:t>
    </dgm:pt>
    <dgm:pt modelId="{77361641-D6C2-473F-AFC3-53218DC05C93}" type="parTrans" cxnId="{C3E89232-DA08-4F6A-8048-E42DC09AB0E4}">
      <dgm:prSet/>
      <dgm:spPr/>
      <dgm:t>
        <a:bodyPr/>
        <a:lstStyle/>
        <a:p>
          <a:endParaRPr kumimoji="1" lang="ja-JP" altLang="en-US"/>
        </a:p>
      </dgm:t>
    </dgm:pt>
    <dgm:pt modelId="{8E74F107-01F1-415F-9447-E237770632F9}" type="sibTrans" cxnId="{C3E89232-DA08-4F6A-8048-E42DC09AB0E4}">
      <dgm:prSet/>
      <dgm:spPr/>
      <dgm:t>
        <a:bodyPr/>
        <a:lstStyle/>
        <a:p>
          <a:endParaRPr kumimoji="1" lang="ja-JP" altLang="en-US"/>
        </a:p>
      </dgm:t>
    </dgm:pt>
    <dgm:pt modelId="{651B0E23-1630-4B80-B46B-FCEEBE162C56}">
      <dgm:prSet phldrT="[テキスト]" custT="1"/>
      <dgm:spPr/>
      <dgm:t>
        <a:bodyPr/>
        <a:lstStyle/>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①　コーオプ（</a:t>
          </a:r>
          <a:r>
            <a:rPr kumimoji="1" lang="en-US" altLang="en-US" sz="1000" b="1" dirty="0" smtClean="0">
              <a:latin typeface="メイリオ" panose="020B0604030504040204" pitchFamily="50" charset="-128"/>
              <a:ea typeface="メイリオ" panose="020B0604030504040204" pitchFamily="50" charset="-128"/>
            </a:rPr>
            <a:t>Co-operative Education</a:t>
          </a:r>
          <a:r>
            <a:rPr kumimoji="1" lang="ja-JP" altLang="en-US" sz="1000" b="1" dirty="0" smtClean="0">
              <a:latin typeface="メイリオ" panose="020B0604030504040204" pitchFamily="50" charset="-128"/>
              <a:ea typeface="メイリオ" panose="020B0604030504040204" pitchFamily="50" charset="-128"/>
            </a:rPr>
            <a:t>）教育の</a:t>
          </a:r>
          <a:r>
            <a:rPr kumimoji="1" lang="ja-JP" altLang="en-US" sz="1000" b="1" dirty="0">
              <a:latin typeface="メイリオ" panose="020B0604030504040204" pitchFamily="50" charset="-128"/>
              <a:ea typeface="メイリオ" panose="020B0604030504040204" pitchFamily="50" charset="-128"/>
            </a:rPr>
            <a:t>実現</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②　主</a:t>
          </a:r>
          <a:r>
            <a:rPr kumimoji="1" lang="ja-JP" altLang="en-US" sz="1000" b="1" dirty="0">
              <a:latin typeface="メイリオ" panose="020B0604030504040204" pitchFamily="50" charset="-128"/>
              <a:ea typeface="メイリオ" panose="020B0604030504040204" pitchFamily="50" charset="-128"/>
            </a:rPr>
            <a:t>・副専門システムの拡充</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③　新たな資格</a:t>
          </a:r>
          <a:r>
            <a:rPr kumimoji="1" lang="ja-JP" altLang="en-US" sz="1000" b="1" dirty="0">
              <a:latin typeface="メイリオ" panose="020B0604030504040204" pitchFamily="50" charset="-128"/>
              <a:ea typeface="メイリオ" panose="020B0604030504040204" pitchFamily="50" charset="-128"/>
            </a:rPr>
            <a:t>取得の推進</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④　自宅</a:t>
          </a:r>
          <a:r>
            <a:rPr kumimoji="1" lang="ja-JP" altLang="en-US" sz="1000" b="1" dirty="0">
              <a:latin typeface="メイリオ" panose="020B0604030504040204" pitchFamily="50" charset="-128"/>
              <a:ea typeface="メイリオ" panose="020B0604030504040204" pitchFamily="50" charset="-128"/>
            </a:rPr>
            <a:t>・学校での学習の学びの連続性の確保</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⑤　いつ</a:t>
          </a:r>
          <a:r>
            <a:rPr kumimoji="1" lang="ja-JP" altLang="en-US" sz="1000" b="1" dirty="0">
              <a:latin typeface="メイリオ" panose="020B0604030504040204" pitchFamily="50" charset="-128"/>
              <a:ea typeface="メイリオ" panose="020B0604030504040204" pitchFamily="50" charset="-128"/>
            </a:rPr>
            <a:t>でもどこからでも学べる学習環境</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⑥　卒業後</a:t>
          </a:r>
          <a:r>
            <a:rPr kumimoji="1" lang="ja-JP" altLang="en-US" sz="1000" b="1" dirty="0">
              <a:latin typeface="メイリオ" panose="020B0604030504040204" pitchFamily="50" charset="-128"/>
              <a:ea typeface="メイリオ" panose="020B0604030504040204" pitchFamily="50" charset="-128"/>
            </a:rPr>
            <a:t>の学びへのサポート（生涯学習）</a:t>
          </a:r>
          <a:endParaRPr kumimoji="1" lang="en-US" altLang="ja-JP" sz="1000" b="1" dirty="0">
            <a:latin typeface="メイリオ" panose="020B0604030504040204" pitchFamily="50" charset="-128"/>
            <a:ea typeface="メイリオ" panose="020B0604030504040204" pitchFamily="50" charset="-128"/>
          </a:endParaRPr>
        </a:p>
      </dgm:t>
    </dgm:pt>
    <dgm:pt modelId="{73D14C70-9F63-47FE-B0CD-3847999D989F}" type="parTrans" cxnId="{64CF1A59-2E69-47A1-937B-6FE479B542F7}">
      <dgm:prSet/>
      <dgm:spPr/>
      <dgm:t>
        <a:bodyPr/>
        <a:lstStyle/>
        <a:p>
          <a:endParaRPr kumimoji="1" lang="ja-JP" altLang="en-US"/>
        </a:p>
      </dgm:t>
    </dgm:pt>
    <dgm:pt modelId="{27C2E43B-8900-4BF1-8C5D-97AB2EE46938}" type="sibTrans" cxnId="{64CF1A59-2E69-47A1-937B-6FE479B542F7}">
      <dgm:prSet/>
      <dgm:spPr/>
      <dgm:t>
        <a:bodyPr/>
        <a:lstStyle/>
        <a:p>
          <a:endParaRPr kumimoji="1" lang="ja-JP" altLang="en-US"/>
        </a:p>
      </dgm:t>
    </dgm:pt>
    <dgm:pt modelId="{830184A0-2F08-4DA7-B4CE-BA273370B399}" type="pres">
      <dgm:prSet presAssocID="{619E715E-70FC-4D5A-8E67-0E7408DFE43A}" presName="Name0" presStyleCnt="0">
        <dgm:presLayoutVars>
          <dgm:dir/>
          <dgm:resizeHandles val="exact"/>
        </dgm:presLayoutVars>
      </dgm:prSet>
      <dgm:spPr/>
      <dgm:t>
        <a:bodyPr/>
        <a:lstStyle/>
        <a:p>
          <a:endParaRPr kumimoji="1" lang="ja-JP" altLang="en-US"/>
        </a:p>
      </dgm:t>
    </dgm:pt>
    <dgm:pt modelId="{9FA84FB7-6830-46BB-9B8A-A2D35809A605}" type="pres">
      <dgm:prSet presAssocID="{3402DDA8-7181-47E8-8651-33CACD5CF742}" presName="node" presStyleLbl="node1" presStyleIdx="0" presStyleCnt="3" custScaleX="147263" custScaleY="72368">
        <dgm:presLayoutVars>
          <dgm:bulletEnabled val="1"/>
        </dgm:presLayoutVars>
      </dgm:prSet>
      <dgm:spPr/>
      <dgm:t>
        <a:bodyPr/>
        <a:lstStyle/>
        <a:p>
          <a:endParaRPr kumimoji="1" lang="ja-JP" altLang="en-US"/>
        </a:p>
      </dgm:t>
    </dgm:pt>
    <dgm:pt modelId="{A9AF5E5C-B20A-4A93-A2A8-56AB1E65F997}" type="pres">
      <dgm:prSet presAssocID="{67C753C1-D9B3-4690-9C9E-0C1E980B4517}" presName="sibTrans" presStyleLbl="sibTrans2D1" presStyleIdx="0" presStyleCnt="3" custScaleX="130696" custLinFactY="-23477" custLinFactNeighborX="-11050" custLinFactNeighborY="-100000"/>
      <dgm:spPr/>
      <dgm:t>
        <a:bodyPr/>
        <a:lstStyle/>
        <a:p>
          <a:endParaRPr kumimoji="1" lang="ja-JP" altLang="en-US"/>
        </a:p>
      </dgm:t>
    </dgm:pt>
    <dgm:pt modelId="{9B514813-80CC-4B96-889E-FD7744790795}" type="pres">
      <dgm:prSet presAssocID="{67C753C1-D9B3-4690-9C9E-0C1E980B4517}" presName="connectorText" presStyleLbl="sibTrans2D1" presStyleIdx="0" presStyleCnt="3"/>
      <dgm:spPr/>
      <dgm:t>
        <a:bodyPr/>
        <a:lstStyle/>
        <a:p>
          <a:endParaRPr kumimoji="1" lang="ja-JP" altLang="en-US"/>
        </a:p>
      </dgm:t>
    </dgm:pt>
    <dgm:pt modelId="{3283F4CB-C2F9-4352-B092-70AC6D720620}" type="pres">
      <dgm:prSet presAssocID="{3B72B8DD-AA49-4021-8F51-51FF8B558605}" presName="node" presStyleLbl="node1" presStyleIdx="1" presStyleCnt="3" custScaleY="123023" custRadScaleRad="107216" custRadScaleInc="10207">
        <dgm:presLayoutVars>
          <dgm:bulletEnabled val="1"/>
        </dgm:presLayoutVars>
      </dgm:prSet>
      <dgm:spPr/>
      <dgm:t>
        <a:bodyPr/>
        <a:lstStyle/>
        <a:p>
          <a:endParaRPr kumimoji="1" lang="ja-JP" altLang="en-US"/>
        </a:p>
      </dgm:t>
    </dgm:pt>
    <dgm:pt modelId="{85B70EB3-8B8B-4299-A66B-276A2772F27C}" type="pres">
      <dgm:prSet presAssocID="{8E74F107-01F1-415F-9447-E237770632F9}" presName="sibTrans" presStyleLbl="sibTrans2D1" presStyleIdx="1" presStyleCnt="3"/>
      <dgm:spPr/>
      <dgm:t>
        <a:bodyPr/>
        <a:lstStyle/>
        <a:p>
          <a:endParaRPr kumimoji="1" lang="ja-JP" altLang="en-US"/>
        </a:p>
      </dgm:t>
    </dgm:pt>
    <dgm:pt modelId="{A4E0ADC8-E1B3-4EBE-AD1D-4E04C2A3524A}" type="pres">
      <dgm:prSet presAssocID="{8E74F107-01F1-415F-9447-E237770632F9}" presName="connectorText" presStyleLbl="sibTrans2D1" presStyleIdx="1" presStyleCnt="3"/>
      <dgm:spPr/>
      <dgm:t>
        <a:bodyPr/>
        <a:lstStyle/>
        <a:p>
          <a:endParaRPr kumimoji="1" lang="ja-JP" altLang="en-US"/>
        </a:p>
      </dgm:t>
    </dgm:pt>
    <dgm:pt modelId="{85BBF002-8B5B-4CA8-ACD0-1AB23121E8D3}" type="pres">
      <dgm:prSet presAssocID="{651B0E23-1630-4B80-B46B-FCEEBE162C56}" presName="node" presStyleLbl="node1" presStyleIdx="2" presStyleCnt="3" custScaleX="152861" custScaleY="132524" custRadScaleRad="123861" custRadScaleInc="-1252">
        <dgm:presLayoutVars>
          <dgm:bulletEnabled val="1"/>
        </dgm:presLayoutVars>
      </dgm:prSet>
      <dgm:spPr/>
      <dgm:t>
        <a:bodyPr/>
        <a:lstStyle/>
        <a:p>
          <a:endParaRPr kumimoji="1" lang="ja-JP" altLang="en-US"/>
        </a:p>
      </dgm:t>
    </dgm:pt>
    <dgm:pt modelId="{C4BCD1F1-DC81-4CD1-A3FD-BB76FF49332B}" type="pres">
      <dgm:prSet presAssocID="{27C2E43B-8900-4BF1-8C5D-97AB2EE46938}" presName="sibTrans" presStyleLbl="sibTrans2D1" presStyleIdx="2" presStyleCnt="3" custScaleX="128801" custLinFactNeighborX="6968" custLinFactNeighborY="-97372"/>
      <dgm:spPr/>
      <dgm:t>
        <a:bodyPr/>
        <a:lstStyle/>
        <a:p>
          <a:endParaRPr kumimoji="1" lang="ja-JP" altLang="en-US"/>
        </a:p>
      </dgm:t>
    </dgm:pt>
    <dgm:pt modelId="{03FC525B-41E6-48A1-8FC3-708B4FC2B844}" type="pres">
      <dgm:prSet presAssocID="{27C2E43B-8900-4BF1-8C5D-97AB2EE46938}" presName="connectorText" presStyleLbl="sibTrans2D1" presStyleIdx="2" presStyleCnt="3"/>
      <dgm:spPr/>
      <dgm:t>
        <a:bodyPr/>
        <a:lstStyle/>
        <a:p>
          <a:endParaRPr kumimoji="1" lang="ja-JP" altLang="en-US"/>
        </a:p>
      </dgm:t>
    </dgm:pt>
  </dgm:ptLst>
  <dgm:cxnLst>
    <dgm:cxn modelId="{A30C5761-A40D-40C0-A4DB-CBEBF120401B}" type="presOf" srcId="{27C2E43B-8900-4BF1-8C5D-97AB2EE46938}" destId="{C4BCD1F1-DC81-4CD1-A3FD-BB76FF49332B}" srcOrd="0" destOrd="0" presId="urn:microsoft.com/office/officeart/2005/8/layout/cycle7"/>
    <dgm:cxn modelId="{2964163A-A908-4452-BCDF-0F310FD60315}" type="presOf" srcId="{619E715E-70FC-4D5A-8E67-0E7408DFE43A}" destId="{830184A0-2F08-4DA7-B4CE-BA273370B399}" srcOrd="0" destOrd="0" presId="urn:microsoft.com/office/officeart/2005/8/layout/cycle7"/>
    <dgm:cxn modelId="{151C03C2-5860-43F1-BD42-F5702CB93108}" type="presOf" srcId="{8E74F107-01F1-415F-9447-E237770632F9}" destId="{85B70EB3-8B8B-4299-A66B-276A2772F27C}" srcOrd="0" destOrd="0" presId="urn:microsoft.com/office/officeart/2005/8/layout/cycle7"/>
    <dgm:cxn modelId="{8ACB99DC-17D7-45EF-827D-919886C253C3}" type="presOf" srcId="{27C2E43B-8900-4BF1-8C5D-97AB2EE46938}" destId="{03FC525B-41E6-48A1-8FC3-708B4FC2B844}" srcOrd="1" destOrd="0" presId="urn:microsoft.com/office/officeart/2005/8/layout/cycle7"/>
    <dgm:cxn modelId="{64CF1A59-2E69-47A1-937B-6FE479B542F7}" srcId="{619E715E-70FC-4D5A-8E67-0E7408DFE43A}" destId="{651B0E23-1630-4B80-B46B-FCEEBE162C56}" srcOrd="2" destOrd="0" parTransId="{73D14C70-9F63-47FE-B0CD-3847999D989F}" sibTransId="{27C2E43B-8900-4BF1-8C5D-97AB2EE46938}"/>
    <dgm:cxn modelId="{7954B74C-26DB-4A10-9CCD-9DAF5689B035}" type="presOf" srcId="{67C753C1-D9B3-4690-9C9E-0C1E980B4517}" destId="{A9AF5E5C-B20A-4A93-A2A8-56AB1E65F997}" srcOrd="0" destOrd="0" presId="urn:microsoft.com/office/officeart/2005/8/layout/cycle7"/>
    <dgm:cxn modelId="{BE7228B4-EAA8-479E-9B60-560F8B52D90E}" type="presOf" srcId="{3402DDA8-7181-47E8-8651-33CACD5CF742}" destId="{9FA84FB7-6830-46BB-9B8A-A2D35809A605}" srcOrd="0" destOrd="0" presId="urn:microsoft.com/office/officeart/2005/8/layout/cycle7"/>
    <dgm:cxn modelId="{8965AD4C-51F2-42E4-B490-2A3F608AAD79}" type="presOf" srcId="{8E74F107-01F1-415F-9447-E237770632F9}" destId="{A4E0ADC8-E1B3-4EBE-AD1D-4E04C2A3524A}" srcOrd="1" destOrd="0" presId="urn:microsoft.com/office/officeart/2005/8/layout/cycle7"/>
    <dgm:cxn modelId="{C3E89232-DA08-4F6A-8048-E42DC09AB0E4}" srcId="{619E715E-70FC-4D5A-8E67-0E7408DFE43A}" destId="{3B72B8DD-AA49-4021-8F51-51FF8B558605}" srcOrd="1" destOrd="0" parTransId="{77361641-D6C2-473F-AFC3-53218DC05C93}" sibTransId="{8E74F107-01F1-415F-9447-E237770632F9}"/>
    <dgm:cxn modelId="{66D2B26A-E562-4FC3-A58A-61881C41FEF5}" type="presOf" srcId="{651B0E23-1630-4B80-B46B-FCEEBE162C56}" destId="{85BBF002-8B5B-4CA8-ACD0-1AB23121E8D3}" srcOrd="0" destOrd="0" presId="urn:microsoft.com/office/officeart/2005/8/layout/cycle7"/>
    <dgm:cxn modelId="{6DF073D9-E2DB-40D1-BDAC-47CB89629A7D}" type="presOf" srcId="{3B72B8DD-AA49-4021-8F51-51FF8B558605}" destId="{3283F4CB-C2F9-4352-B092-70AC6D720620}" srcOrd="0" destOrd="0" presId="urn:microsoft.com/office/officeart/2005/8/layout/cycle7"/>
    <dgm:cxn modelId="{A7B13C5E-531F-4B05-8E71-DA99A2EE24FC}" srcId="{619E715E-70FC-4D5A-8E67-0E7408DFE43A}" destId="{3402DDA8-7181-47E8-8651-33CACD5CF742}" srcOrd="0" destOrd="0" parTransId="{C153A4C7-BCD0-4352-83FF-361F83B40C94}" sibTransId="{67C753C1-D9B3-4690-9C9E-0C1E980B4517}"/>
    <dgm:cxn modelId="{CAB1C35A-D2B2-4C2A-97A9-B7DDB44BE739}" type="presOf" srcId="{67C753C1-D9B3-4690-9C9E-0C1E980B4517}" destId="{9B514813-80CC-4B96-889E-FD7744790795}" srcOrd="1" destOrd="0" presId="urn:microsoft.com/office/officeart/2005/8/layout/cycle7"/>
    <dgm:cxn modelId="{FB4BA183-6022-42AE-84A4-4041558C9638}" type="presParOf" srcId="{830184A0-2F08-4DA7-B4CE-BA273370B399}" destId="{9FA84FB7-6830-46BB-9B8A-A2D35809A605}" srcOrd="0" destOrd="0" presId="urn:microsoft.com/office/officeart/2005/8/layout/cycle7"/>
    <dgm:cxn modelId="{599F06A0-CA79-494F-9662-E29849AD0594}" type="presParOf" srcId="{830184A0-2F08-4DA7-B4CE-BA273370B399}" destId="{A9AF5E5C-B20A-4A93-A2A8-56AB1E65F997}" srcOrd="1" destOrd="0" presId="urn:microsoft.com/office/officeart/2005/8/layout/cycle7"/>
    <dgm:cxn modelId="{CEA4AF9A-7574-4141-A7D6-185C4D6A7EF4}" type="presParOf" srcId="{A9AF5E5C-B20A-4A93-A2A8-56AB1E65F997}" destId="{9B514813-80CC-4B96-889E-FD7744790795}" srcOrd="0" destOrd="0" presId="urn:microsoft.com/office/officeart/2005/8/layout/cycle7"/>
    <dgm:cxn modelId="{7C566821-07AC-4A93-BC40-CFB5DC62200D}" type="presParOf" srcId="{830184A0-2F08-4DA7-B4CE-BA273370B399}" destId="{3283F4CB-C2F9-4352-B092-70AC6D720620}" srcOrd="2" destOrd="0" presId="urn:microsoft.com/office/officeart/2005/8/layout/cycle7"/>
    <dgm:cxn modelId="{000B724A-5719-452C-881B-FD5E2847812E}" type="presParOf" srcId="{830184A0-2F08-4DA7-B4CE-BA273370B399}" destId="{85B70EB3-8B8B-4299-A66B-276A2772F27C}" srcOrd="3" destOrd="0" presId="urn:microsoft.com/office/officeart/2005/8/layout/cycle7"/>
    <dgm:cxn modelId="{797F01E4-144C-476D-AA28-2A08F7137479}" type="presParOf" srcId="{85B70EB3-8B8B-4299-A66B-276A2772F27C}" destId="{A4E0ADC8-E1B3-4EBE-AD1D-4E04C2A3524A}" srcOrd="0" destOrd="0" presId="urn:microsoft.com/office/officeart/2005/8/layout/cycle7"/>
    <dgm:cxn modelId="{CF9D5EEA-B97A-489F-9A10-78E316C61455}" type="presParOf" srcId="{830184A0-2F08-4DA7-B4CE-BA273370B399}" destId="{85BBF002-8B5B-4CA8-ACD0-1AB23121E8D3}" srcOrd="4" destOrd="0" presId="urn:microsoft.com/office/officeart/2005/8/layout/cycle7"/>
    <dgm:cxn modelId="{C82BA8B2-7703-4A6C-9B75-DD5D43FE3A35}" type="presParOf" srcId="{830184A0-2F08-4DA7-B4CE-BA273370B399}" destId="{C4BCD1F1-DC81-4CD1-A3FD-BB76FF49332B}" srcOrd="5" destOrd="0" presId="urn:microsoft.com/office/officeart/2005/8/layout/cycle7"/>
    <dgm:cxn modelId="{4394C563-D945-4EC1-9BE4-8EDFE7806707}" type="presParOf" srcId="{C4BCD1F1-DC81-4CD1-A3FD-BB76FF49332B}" destId="{03FC525B-41E6-48A1-8FC3-708B4FC2B84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ja-JP" altLang="en-US" b="1" dirty="0">
              <a:latin typeface="+mj-ea"/>
              <a:ea typeface="+mj-ea"/>
            </a:rPr>
            <a:t>大学との連携</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２０単位</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custScaleX="3250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custScaleX="6983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custScaleX="57253">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62FF0-B3A5-4C12-BCCE-E7BC822F7D31}" type="doc">
      <dgm:prSet loTypeId="urn:microsoft.com/office/officeart/2005/8/layout/venn1" loCatId="relationship" qsTypeId="urn:microsoft.com/office/officeart/2005/8/quickstyle/simple1" qsCatId="simple" csTypeId="urn:microsoft.com/office/officeart/2005/8/colors/colorful1" csCatId="colorful" phldr="1"/>
      <dgm:spPr/>
    </dgm:pt>
    <dgm:pt modelId="{A750DE21-B5A7-4AB2-9413-4A7042CEBE34}">
      <dgm:prSet phldrT="[テキスト]"/>
      <dgm:spPr/>
      <dgm:t>
        <a:bodyPr/>
        <a:lstStyle/>
        <a:p>
          <a:r>
            <a:rPr kumimoji="1" lang="ja-JP" altLang="en-US" dirty="0" smtClean="0"/>
            <a:t>幼児教育科目等</a:t>
          </a:r>
          <a:endParaRPr kumimoji="1" lang="ja-JP" altLang="en-US" dirty="0"/>
        </a:p>
      </dgm:t>
    </dgm:pt>
    <dgm:pt modelId="{CECA15CC-5088-48F2-BCC9-6A9FBEABC91A}" type="parTrans" cxnId="{A572AC66-7B9C-4803-9477-114438774913}">
      <dgm:prSet/>
      <dgm:spPr/>
      <dgm:t>
        <a:bodyPr/>
        <a:lstStyle/>
        <a:p>
          <a:endParaRPr kumimoji="1" lang="ja-JP" altLang="en-US"/>
        </a:p>
      </dgm:t>
    </dgm:pt>
    <dgm:pt modelId="{D0E971EF-E259-41C7-A33C-B80DE1D7BAA6}" type="sibTrans" cxnId="{A572AC66-7B9C-4803-9477-114438774913}">
      <dgm:prSet/>
      <dgm:spPr/>
      <dgm:t>
        <a:bodyPr/>
        <a:lstStyle/>
        <a:p>
          <a:endParaRPr kumimoji="1" lang="ja-JP" altLang="en-US"/>
        </a:p>
      </dgm:t>
    </dgm:pt>
    <dgm:pt modelId="{2A4BEFFD-F885-4CDB-AF8E-A6ADC1950A13}">
      <dgm:prSet phldrT="[テキスト]"/>
      <dgm:spPr/>
      <dgm:t>
        <a:bodyPr/>
        <a:lstStyle/>
        <a:p>
          <a:r>
            <a:rPr kumimoji="1" lang="ja-JP" altLang="en-US" dirty="0" smtClean="0"/>
            <a:t>学校教育科目等</a:t>
          </a:r>
          <a:endParaRPr kumimoji="1" lang="ja-JP" altLang="en-US" dirty="0"/>
        </a:p>
      </dgm:t>
    </dgm:pt>
    <dgm:pt modelId="{D9E896D7-1BD9-4058-A694-D3FAAA737CCF}" type="parTrans" cxnId="{65625094-8900-4ED4-8FAE-6C022E3A281B}">
      <dgm:prSet/>
      <dgm:spPr/>
      <dgm:t>
        <a:bodyPr/>
        <a:lstStyle/>
        <a:p>
          <a:endParaRPr kumimoji="1" lang="ja-JP" altLang="en-US"/>
        </a:p>
      </dgm:t>
    </dgm:pt>
    <dgm:pt modelId="{B8F407DF-A7C2-4754-9D73-C8DD1B5C7B51}" type="sibTrans" cxnId="{65625094-8900-4ED4-8FAE-6C022E3A281B}">
      <dgm:prSet/>
      <dgm:spPr/>
      <dgm:t>
        <a:bodyPr/>
        <a:lstStyle/>
        <a:p>
          <a:endParaRPr kumimoji="1" lang="ja-JP" altLang="en-US"/>
        </a:p>
      </dgm:t>
    </dgm:pt>
    <dgm:pt modelId="{8D9D3349-FB11-4838-AF83-7364A5EA10A2}">
      <dgm:prSet phldrT="[テキスト]"/>
      <dgm:spPr/>
      <dgm:t>
        <a:bodyPr/>
        <a:lstStyle/>
        <a:p>
          <a:r>
            <a:rPr kumimoji="1" lang="ja-JP" altLang="en-US" dirty="0" smtClean="0"/>
            <a:t>デジタルアーキビスト科目等</a:t>
          </a:r>
          <a:endParaRPr kumimoji="1" lang="ja-JP" altLang="en-US" dirty="0"/>
        </a:p>
      </dgm:t>
    </dgm:pt>
    <dgm:pt modelId="{5CDD3850-A3EF-477B-87C4-9EF785A28939}" type="parTrans" cxnId="{676428C1-385A-4A7D-8180-42081049AFA4}">
      <dgm:prSet/>
      <dgm:spPr/>
      <dgm:t>
        <a:bodyPr/>
        <a:lstStyle/>
        <a:p>
          <a:endParaRPr kumimoji="1" lang="ja-JP" altLang="en-US"/>
        </a:p>
      </dgm:t>
    </dgm:pt>
    <dgm:pt modelId="{C3CCED86-A3D3-45CD-98D1-7F1482026F09}" type="sibTrans" cxnId="{676428C1-385A-4A7D-8180-42081049AFA4}">
      <dgm:prSet/>
      <dgm:spPr/>
      <dgm:t>
        <a:bodyPr/>
        <a:lstStyle/>
        <a:p>
          <a:endParaRPr kumimoji="1" lang="ja-JP" altLang="en-US"/>
        </a:p>
      </dgm:t>
    </dgm:pt>
    <dgm:pt modelId="{6A0DA7B2-FD96-437C-8216-8A4A54A60107}" type="pres">
      <dgm:prSet presAssocID="{76D62FF0-B3A5-4C12-BCCE-E7BC822F7D31}" presName="compositeShape" presStyleCnt="0">
        <dgm:presLayoutVars>
          <dgm:chMax val="7"/>
          <dgm:dir/>
          <dgm:resizeHandles val="exact"/>
        </dgm:presLayoutVars>
      </dgm:prSet>
      <dgm:spPr/>
    </dgm:pt>
    <dgm:pt modelId="{AC843335-2AC6-484D-A51B-560BDC705273}" type="pres">
      <dgm:prSet presAssocID="{A750DE21-B5A7-4AB2-9413-4A7042CEBE34}" presName="circ1" presStyleLbl="vennNode1" presStyleIdx="0" presStyleCnt="3"/>
      <dgm:spPr/>
      <dgm:t>
        <a:bodyPr/>
        <a:lstStyle/>
        <a:p>
          <a:endParaRPr kumimoji="1" lang="ja-JP" altLang="en-US"/>
        </a:p>
      </dgm:t>
    </dgm:pt>
    <dgm:pt modelId="{C1855ED8-A92F-41A3-9041-40794032AAA5}" type="pres">
      <dgm:prSet presAssocID="{A750DE21-B5A7-4AB2-9413-4A7042CEBE34}" presName="circ1Tx" presStyleLbl="revTx" presStyleIdx="0" presStyleCnt="0">
        <dgm:presLayoutVars>
          <dgm:chMax val="0"/>
          <dgm:chPref val="0"/>
          <dgm:bulletEnabled val="1"/>
        </dgm:presLayoutVars>
      </dgm:prSet>
      <dgm:spPr/>
      <dgm:t>
        <a:bodyPr/>
        <a:lstStyle/>
        <a:p>
          <a:endParaRPr kumimoji="1" lang="ja-JP" altLang="en-US"/>
        </a:p>
      </dgm:t>
    </dgm:pt>
    <dgm:pt modelId="{44D178A0-07D8-46F2-BEAB-21C24C36E2EF}" type="pres">
      <dgm:prSet presAssocID="{2A4BEFFD-F885-4CDB-AF8E-A6ADC1950A13}" presName="circ2" presStyleLbl="vennNode1" presStyleIdx="1" presStyleCnt="3"/>
      <dgm:spPr/>
      <dgm:t>
        <a:bodyPr/>
        <a:lstStyle/>
        <a:p>
          <a:endParaRPr kumimoji="1" lang="ja-JP" altLang="en-US"/>
        </a:p>
      </dgm:t>
    </dgm:pt>
    <dgm:pt modelId="{888F97C8-026F-44AB-9C20-D174A7786AB4}" type="pres">
      <dgm:prSet presAssocID="{2A4BEFFD-F885-4CDB-AF8E-A6ADC1950A13}" presName="circ2Tx" presStyleLbl="revTx" presStyleIdx="0" presStyleCnt="0">
        <dgm:presLayoutVars>
          <dgm:chMax val="0"/>
          <dgm:chPref val="0"/>
          <dgm:bulletEnabled val="1"/>
        </dgm:presLayoutVars>
      </dgm:prSet>
      <dgm:spPr/>
      <dgm:t>
        <a:bodyPr/>
        <a:lstStyle/>
        <a:p>
          <a:endParaRPr kumimoji="1" lang="ja-JP" altLang="en-US"/>
        </a:p>
      </dgm:t>
    </dgm:pt>
    <dgm:pt modelId="{18052DE3-4B45-42BC-BD4C-1A42DC1C7995}" type="pres">
      <dgm:prSet presAssocID="{8D9D3349-FB11-4838-AF83-7364A5EA10A2}" presName="circ3" presStyleLbl="vennNode1" presStyleIdx="2" presStyleCnt="3"/>
      <dgm:spPr/>
      <dgm:t>
        <a:bodyPr/>
        <a:lstStyle/>
        <a:p>
          <a:endParaRPr kumimoji="1" lang="ja-JP" altLang="en-US"/>
        </a:p>
      </dgm:t>
    </dgm:pt>
    <dgm:pt modelId="{62151790-4B35-4AE2-B9AD-081701BA1F12}" type="pres">
      <dgm:prSet presAssocID="{8D9D3349-FB11-4838-AF83-7364A5EA10A2}"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65625094-8900-4ED4-8FAE-6C022E3A281B}" srcId="{76D62FF0-B3A5-4C12-BCCE-E7BC822F7D31}" destId="{2A4BEFFD-F885-4CDB-AF8E-A6ADC1950A13}" srcOrd="1" destOrd="0" parTransId="{D9E896D7-1BD9-4058-A694-D3FAAA737CCF}" sibTransId="{B8F407DF-A7C2-4754-9D73-C8DD1B5C7B51}"/>
    <dgm:cxn modelId="{001F1761-E545-4F4E-B2B9-A8999CD8BA05}" type="presOf" srcId="{A750DE21-B5A7-4AB2-9413-4A7042CEBE34}" destId="{AC843335-2AC6-484D-A51B-560BDC705273}" srcOrd="0" destOrd="0" presId="urn:microsoft.com/office/officeart/2005/8/layout/venn1"/>
    <dgm:cxn modelId="{2680FB7D-96DC-4C6A-8C7E-3B1D1E1F9D9A}" type="presOf" srcId="{76D62FF0-B3A5-4C12-BCCE-E7BC822F7D31}" destId="{6A0DA7B2-FD96-437C-8216-8A4A54A60107}" srcOrd="0" destOrd="0" presId="urn:microsoft.com/office/officeart/2005/8/layout/venn1"/>
    <dgm:cxn modelId="{C09DE7B0-F562-4923-9DDB-9A729AAEF4D2}" type="presOf" srcId="{2A4BEFFD-F885-4CDB-AF8E-A6ADC1950A13}" destId="{44D178A0-07D8-46F2-BEAB-21C24C36E2EF}" srcOrd="0" destOrd="0" presId="urn:microsoft.com/office/officeart/2005/8/layout/venn1"/>
    <dgm:cxn modelId="{F9A5E3F9-B38B-4242-BD90-186C6834F227}" type="presOf" srcId="{2A4BEFFD-F885-4CDB-AF8E-A6ADC1950A13}" destId="{888F97C8-026F-44AB-9C20-D174A7786AB4}" srcOrd="1" destOrd="0" presId="urn:microsoft.com/office/officeart/2005/8/layout/venn1"/>
    <dgm:cxn modelId="{A572AC66-7B9C-4803-9477-114438774913}" srcId="{76D62FF0-B3A5-4C12-BCCE-E7BC822F7D31}" destId="{A750DE21-B5A7-4AB2-9413-4A7042CEBE34}" srcOrd="0" destOrd="0" parTransId="{CECA15CC-5088-48F2-BCC9-6A9FBEABC91A}" sibTransId="{D0E971EF-E259-41C7-A33C-B80DE1D7BAA6}"/>
    <dgm:cxn modelId="{B212A349-0741-4CF5-946F-375926FD1988}" type="presOf" srcId="{8D9D3349-FB11-4838-AF83-7364A5EA10A2}" destId="{18052DE3-4B45-42BC-BD4C-1A42DC1C7995}" srcOrd="0" destOrd="0" presId="urn:microsoft.com/office/officeart/2005/8/layout/venn1"/>
    <dgm:cxn modelId="{676428C1-385A-4A7D-8180-42081049AFA4}" srcId="{76D62FF0-B3A5-4C12-BCCE-E7BC822F7D31}" destId="{8D9D3349-FB11-4838-AF83-7364A5EA10A2}" srcOrd="2" destOrd="0" parTransId="{5CDD3850-A3EF-477B-87C4-9EF785A28939}" sibTransId="{C3CCED86-A3D3-45CD-98D1-7F1482026F09}"/>
    <dgm:cxn modelId="{8CB839EE-BE01-4BFF-9297-7DECE9F4DF06}" type="presOf" srcId="{A750DE21-B5A7-4AB2-9413-4A7042CEBE34}" destId="{C1855ED8-A92F-41A3-9041-40794032AAA5}" srcOrd="1" destOrd="0" presId="urn:microsoft.com/office/officeart/2005/8/layout/venn1"/>
    <dgm:cxn modelId="{6E4A8E07-E05E-4FF9-AC06-398571586CF6}" type="presOf" srcId="{8D9D3349-FB11-4838-AF83-7364A5EA10A2}" destId="{62151790-4B35-4AE2-B9AD-081701BA1F12}" srcOrd="1" destOrd="0" presId="urn:microsoft.com/office/officeart/2005/8/layout/venn1"/>
    <dgm:cxn modelId="{DBFD9D60-094D-4177-B917-6BEC1DB97DE2}" type="presParOf" srcId="{6A0DA7B2-FD96-437C-8216-8A4A54A60107}" destId="{AC843335-2AC6-484D-A51B-560BDC705273}" srcOrd="0" destOrd="0" presId="urn:microsoft.com/office/officeart/2005/8/layout/venn1"/>
    <dgm:cxn modelId="{747B7C92-6923-4B9E-9432-299FE3CF55D7}" type="presParOf" srcId="{6A0DA7B2-FD96-437C-8216-8A4A54A60107}" destId="{C1855ED8-A92F-41A3-9041-40794032AAA5}" srcOrd="1" destOrd="0" presId="urn:microsoft.com/office/officeart/2005/8/layout/venn1"/>
    <dgm:cxn modelId="{317674C0-6FA4-4653-A604-66280867F1E6}" type="presParOf" srcId="{6A0DA7B2-FD96-437C-8216-8A4A54A60107}" destId="{44D178A0-07D8-46F2-BEAB-21C24C36E2EF}" srcOrd="2" destOrd="0" presId="urn:microsoft.com/office/officeart/2005/8/layout/venn1"/>
    <dgm:cxn modelId="{D35F3BA2-A6C3-4E2B-B06E-4F436A3EC274}" type="presParOf" srcId="{6A0DA7B2-FD96-437C-8216-8A4A54A60107}" destId="{888F97C8-026F-44AB-9C20-D174A7786AB4}" srcOrd="3" destOrd="0" presId="urn:microsoft.com/office/officeart/2005/8/layout/venn1"/>
    <dgm:cxn modelId="{DEE1BF63-3907-413D-8B2B-3D7C5006CE41}" type="presParOf" srcId="{6A0DA7B2-FD96-437C-8216-8A4A54A60107}" destId="{18052DE3-4B45-42BC-BD4C-1A42DC1C7995}" srcOrd="4" destOrd="0" presId="urn:microsoft.com/office/officeart/2005/8/layout/venn1"/>
    <dgm:cxn modelId="{FF2F2C41-EF5A-4188-BB68-8C73965421C2}" type="presParOf" srcId="{6A0DA7B2-FD96-437C-8216-8A4A54A60107}" destId="{62151790-4B35-4AE2-B9AD-081701BA1F1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FD41B1-B45A-4394-95E0-8F84453B2A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kumimoji="1" lang="ja-JP" altLang="en-US"/>
        </a:p>
      </dgm:t>
    </dgm:pt>
    <dgm:pt modelId="{3D3D960D-E429-4988-9EE0-8BEE5D2805F8}">
      <dgm:prSet phldrT="[テキスト]"/>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2024</a:t>
          </a:r>
          <a:r>
            <a:rPr kumimoji="1" lang="ja-JP" altLang="en-US" dirty="0"/>
            <a:t>年～</a:t>
          </a:r>
          <a:r>
            <a:rPr kumimoji="1" lang="en-US" altLang="ja-JP" dirty="0"/>
            <a:t>2026</a:t>
          </a:r>
          <a:r>
            <a:rPr kumimoji="1" lang="ja-JP" altLang="en-US" dirty="0"/>
            <a:t>年度　</a:t>
          </a:r>
          <a:r>
            <a:rPr kumimoji="1" lang="ja-JP" altLang="ja-JP" dirty="0"/>
            <a:t>各専攻で最低</a:t>
          </a:r>
          <a:r>
            <a:rPr kumimoji="1" lang="en-US" altLang="ja-JP" dirty="0"/>
            <a:t>60</a:t>
          </a:r>
          <a:r>
            <a:rPr kumimoji="1" lang="ja-JP" altLang="ja-JP" dirty="0"/>
            <a:t>単位を</a:t>
          </a:r>
          <a:r>
            <a:rPr kumimoji="1" lang="en-US" altLang="ja-JP" dirty="0"/>
            <a:t>e-Learning</a:t>
          </a:r>
          <a:r>
            <a:rPr kumimoji="1" lang="ja-JP" altLang="ja-JP" dirty="0"/>
            <a:t>化</a:t>
          </a:r>
          <a:r>
            <a:rPr kumimoji="1" lang="ja-JP" altLang="en-US" dirty="0"/>
            <a:t>　　　　</a:t>
          </a:r>
        </a:p>
      </dgm:t>
    </dgm:pt>
    <dgm:pt modelId="{3195BFA0-2422-457E-B847-2F410FA50C95}" type="parTrans" cxnId="{4C4B1359-C259-45BA-806E-EDD5DEA9CDA0}">
      <dgm:prSet/>
      <dgm:spPr/>
      <dgm:t>
        <a:bodyPr/>
        <a:lstStyle/>
        <a:p>
          <a:endParaRPr kumimoji="1" lang="ja-JP" altLang="en-US"/>
        </a:p>
      </dgm:t>
    </dgm:pt>
    <dgm:pt modelId="{DBE0745D-9E83-49DE-911E-1B8C1EF520EE}" type="sibTrans" cxnId="{4C4B1359-C259-45BA-806E-EDD5DEA9CDA0}">
      <dgm:prSet/>
      <dgm:spPr/>
      <dgm:t>
        <a:bodyPr/>
        <a:lstStyle/>
        <a:p>
          <a:endParaRPr kumimoji="1" lang="ja-JP" altLang="en-US"/>
        </a:p>
      </dgm:t>
    </dgm:pt>
    <dgm:pt modelId="{7BDC3C3D-C784-4215-A96A-5CD7473C39BA}">
      <dgm:prSet/>
      <dgm:spPr/>
      <dgm:t>
        <a:bodyPr/>
        <a:lstStyle/>
        <a:p>
          <a:r>
            <a:rPr kumimoji="1" lang="en-US" altLang="en-US" dirty="0"/>
            <a:t>2024</a:t>
          </a:r>
          <a:r>
            <a:rPr kumimoji="1" lang="ja-JP" altLang="en-US" dirty="0"/>
            <a:t>年</a:t>
          </a:r>
          <a:r>
            <a:rPr kumimoji="1" lang="en-US" altLang="en-US" dirty="0"/>
            <a:t>4</a:t>
          </a:r>
          <a:r>
            <a:rPr kumimoji="1" lang="ja-JP" altLang="en-US" dirty="0"/>
            <a:t>月　</a:t>
          </a:r>
          <a:r>
            <a:rPr kumimoji="1" lang="en-US" altLang="en-US" dirty="0"/>
            <a:t>Multi </a:t>
          </a:r>
          <a:r>
            <a:rPr kumimoji="1" lang="en-US" altLang="en-US" dirty="0" smtClean="0"/>
            <a:t>Campus One </a:t>
          </a:r>
          <a:r>
            <a:rPr kumimoji="1" lang="en-US" altLang="en-US" dirty="0"/>
            <a:t>Digital University</a:t>
          </a:r>
          <a:r>
            <a:rPr kumimoji="1" lang="ja-JP" altLang="en-US" dirty="0"/>
            <a:t>構想発表</a:t>
          </a:r>
        </a:p>
      </dgm:t>
    </dgm:pt>
    <dgm:pt modelId="{7FBD0346-4FD1-4BF4-8EEB-E0250B598F6C}" type="parTrans" cxnId="{393A6561-87C1-481C-ADA0-5D26667B3B8C}">
      <dgm:prSet/>
      <dgm:spPr/>
      <dgm:t>
        <a:bodyPr/>
        <a:lstStyle/>
        <a:p>
          <a:endParaRPr kumimoji="1" lang="ja-JP" altLang="en-US"/>
        </a:p>
      </dgm:t>
    </dgm:pt>
    <dgm:pt modelId="{602A661B-3FAD-4B0B-8567-24863AB8C221}" type="sibTrans" cxnId="{393A6561-87C1-481C-ADA0-5D26667B3B8C}">
      <dgm:prSet/>
      <dgm:spPr/>
      <dgm:t>
        <a:bodyPr/>
        <a:lstStyle/>
        <a:p>
          <a:endParaRPr kumimoji="1" lang="ja-JP" altLang="en-US"/>
        </a:p>
      </dgm:t>
    </dgm:pt>
    <dgm:pt modelId="{8E0A97AB-A1BD-496E-AEB9-DCB3DF89EC1F}">
      <dgm:prSet/>
      <dgm:spPr/>
      <dgm:t>
        <a:bodyPr/>
        <a:lstStyle/>
        <a:p>
          <a:r>
            <a:rPr kumimoji="1" lang="en-US" altLang="ja-JP" dirty="0"/>
            <a:t>2024</a:t>
          </a:r>
          <a:r>
            <a:rPr kumimoji="1" lang="ja-JP" altLang="en-US" dirty="0"/>
            <a:t>年</a:t>
          </a:r>
          <a:r>
            <a:rPr kumimoji="1" lang="en-US" altLang="ja-JP" dirty="0"/>
            <a:t>8</a:t>
          </a:r>
          <a:r>
            <a:rPr kumimoji="1" lang="ja-JP" altLang="en-US" dirty="0"/>
            <a:t>月　学生</a:t>
          </a:r>
          <a:r>
            <a:rPr kumimoji="1" lang="en-US" altLang="ja-JP" dirty="0"/>
            <a:t>1</a:t>
          </a:r>
          <a:r>
            <a:rPr kumimoji="1" lang="ja-JP" altLang="en-US" dirty="0"/>
            <a:t>人</a:t>
          </a:r>
          <a:r>
            <a:rPr kumimoji="1" lang="en-US" altLang="ja-JP" dirty="0"/>
            <a:t>1</a:t>
          </a:r>
          <a:r>
            <a:rPr kumimoji="1" lang="ja-JP" altLang="en-US" dirty="0"/>
            <a:t>台端末に対応した学習環境の整備</a:t>
          </a:r>
          <a:endParaRPr kumimoji="1" lang="en-US" altLang="ja-JP" dirty="0"/>
        </a:p>
      </dgm:t>
    </dgm:pt>
    <dgm:pt modelId="{A5D5E204-91C6-4D43-BC98-01B298421496}" type="parTrans" cxnId="{9C599D53-CEA1-46B8-9D09-C4B2836C4BF0}">
      <dgm:prSet/>
      <dgm:spPr/>
      <dgm:t>
        <a:bodyPr/>
        <a:lstStyle/>
        <a:p>
          <a:endParaRPr kumimoji="1" lang="ja-JP" altLang="en-US"/>
        </a:p>
      </dgm:t>
    </dgm:pt>
    <dgm:pt modelId="{8ED5A8DA-2CB7-48B9-93B4-BF2FE4DC8DC5}" type="sibTrans" cxnId="{9C599D53-CEA1-46B8-9D09-C4B2836C4BF0}">
      <dgm:prSet/>
      <dgm:spPr/>
      <dgm:t>
        <a:bodyPr/>
        <a:lstStyle/>
        <a:p>
          <a:endParaRPr kumimoji="1" lang="ja-JP" altLang="en-US"/>
        </a:p>
      </dgm:t>
    </dgm:pt>
    <dgm:pt modelId="{CE0F8F9D-DCB8-4880-A0B3-94148A0A8238}">
      <dgm:prSet/>
      <dgm:spPr/>
      <dgm:t>
        <a:bodyPr/>
        <a:lstStyle/>
        <a:p>
          <a:r>
            <a:rPr kumimoji="1" lang="en-US" altLang="ja-JP" dirty="0"/>
            <a:t>2025</a:t>
          </a:r>
          <a:r>
            <a:rPr kumimoji="1" lang="ja-JP" altLang="en-US" dirty="0"/>
            <a:t>年～</a:t>
          </a:r>
          <a:r>
            <a:rPr kumimoji="1" lang="en-US" altLang="ja-JP" dirty="0"/>
            <a:t>2026</a:t>
          </a:r>
          <a:r>
            <a:rPr kumimoji="1" lang="ja-JP" altLang="en-US" dirty="0"/>
            <a:t>年度　コンピュータ室の段階的なリニューアル</a:t>
          </a:r>
          <a:endParaRPr kumimoji="1" lang="ja-JP" altLang="ja-JP" dirty="0"/>
        </a:p>
      </dgm:t>
    </dgm:pt>
    <dgm:pt modelId="{C63151AF-AD07-4C33-BEDE-6C9CE964F6D5}" type="parTrans" cxnId="{95B6DD51-D030-42AD-BC5B-E02599E236DC}">
      <dgm:prSet/>
      <dgm:spPr/>
      <dgm:t>
        <a:bodyPr/>
        <a:lstStyle/>
        <a:p>
          <a:endParaRPr kumimoji="1" lang="ja-JP" altLang="en-US"/>
        </a:p>
      </dgm:t>
    </dgm:pt>
    <dgm:pt modelId="{D839A2CB-BBB3-49CE-A3DC-90E2084BFEB0}" type="sibTrans" cxnId="{95B6DD51-D030-42AD-BC5B-E02599E236DC}">
      <dgm:prSet/>
      <dgm:spPr/>
      <dgm:t>
        <a:bodyPr/>
        <a:lstStyle/>
        <a:p>
          <a:endParaRPr kumimoji="1" lang="ja-JP" altLang="en-US"/>
        </a:p>
      </dgm:t>
    </dgm:pt>
    <dgm:pt modelId="{6253E242-E322-4FED-95AF-580B2744C7A1}">
      <dgm:prSet/>
      <dgm:spPr/>
      <dgm:t>
        <a:bodyPr/>
        <a:lstStyle/>
        <a:p>
          <a:r>
            <a:rPr kumimoji="1" lang="en-US" altLang="ja-JP" smtClean="0"/>
            <a:t>2024</a:t>
          </a:r>
          <a:r>
            <a:rPr kumimoji="1" lang="ja-JP" altLang="ja-JP" smtClean="0"/>
            <a:t>年</a:t>
          </a:r>
          <a:r>
            <a:rPr kumimoji="1" lang="ja-JP" altLang="ja-JP" dirty="0"/>
            <a:t>～</a:t>
          </a:r>
          <a:r>
            <a:rPr kumimoji="1" lang="en-US" altLang="ja-JP" dirty="0"/>
            <a:t>2026</a:t>
          </a:r>
          <a:r>
            <a:rPr kumimoji="1" lang="ja-JP" altLang="ja-JP" dirty="0"/>
            <a:t>年度　</a:t>
          </a:r>
          <a:r>
            <a:rPr kumimoji="1" lang="ja-JP" altLang="en-US" dirty="0"/>
            <a:t>無線</a:t>
          </a:r>
          <a:r>
            <a:rPr kumimoji="1" lang="en-US" altLang="ja-JP" dirty="0"/>
            <a:t>LAN</a:t>
          </a:r>
          <a:r>
            <a:rPr kumimoji="1" lang="ja-JP" altLang="en-US" dirty="0"/>
            <a:t>環境の整備</a:t>
          </a:r>
          <a:endParaRPr kumimoji="1" lang="ja-JP" altLang="ja-JP" dirty="0"/>
        </a:p>
      </dgm:t>
    </dgm:pt>
    <dgm:pt modelId="{80DCB9AD-127D-4D83-A2C3-703950CC5D0C}" type="parTrans" cxnId="{ED851986-1A84-47FE-8DF8-8F0CC8433FBF}">
      <dgm:prSet/>
      <dgm:spPr/>
      <dgm:t>
        <a:bodyPr/>
        <a:lstStyle/>
        <a:p>
          <a:endParaRPr kumimoji="1" lang="ja-JP" altLang="en-US"/>
        </a:p>
      </dgm:t>
    </dgm:pt>
    <dgm:pt modelId="{5BA92D8D-1892-4D63-BD5E-B56FAC8B1816}" type="sibTrans" cxnId="{ED851986-1A84-47FE-8DF8-8F0CC8433FBF}">
      <dgm:prSet/>
      <dgm:spPr/>
      <dgm:t>
        <a:bodyPr/>
        <a:lstStyle/>
        <a:p>
          <a:endParaRPr kumimoji="1" lang="ja-JP" altLang="en-US"/>
        </a:p>
      </dgm:t>
    </dgm:pt>
    <dgm:pt modelId="{12F06005-F6B1-4DA7-83BC-6948C31A4F3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2026</a:t>
          </a:r>
          <a:r>
            <a:rPr kumimoji="1" lang="ja-JP" altLang="en-US" dirty="0"/>
            <a:t>年　</a:t>
          </a:r>
          <a:r>
            <a:rPr kumimoji="1" lang="en-US" altLang="ja-JP" dirty="0"/>
            <a:t>Multi </a:t>
          </a:r>
          <a:r>
            <a:rPr kumimoji="1" lang="en-US" altLang="ja-JP" dirty="0" smtClean="0"/>
            <a:t>Campus One </a:t>
          </a:r>
          <a:r>
            <a:rPr kumimoji="1" lang="en-US" altLang="ja-JP" dirty="0"/>
            <a:t>Digital University</a:t>
          </a:r>
          <a:r>
            <a:rPr kumimoji="1" lang="ja-JP" altLang="ja-JP" dirty="0"/>
            <a:t>構想</a:t>
          </a:r>
          <a:r>
            <a:rPr kumimoji="1" lang="ja-JP" altLang="en-US" dirty="0"/>
            <a:t>完成　</a:t>
          </a:r>
          <a:endParaRPr kumimoji="1" lang="ja-JP" altLang="ja-JP" dirty="0"/>
        </a:p>
      </dgm:t>
    </dgm:pt>
    <dgm:pt modelId="{4E71EC2F-B6BF-4FC9-9F04-A488514B50B1}" type="parTrans" cxnId="{65C72867-66B4-408A-9BB5-3F9759765365}">
      <dgm:prSet/>
      <dgm:spPr/>
      <dgm:t>
        <a:bodyPr/>
        <a:lstStyle/>
        <a:p>
          <a:endParaRPr kumimoji="1" lang="ja-JP" altLang="en-US"/>
        </a:p>
      </dgm:t>
    </dgm:pt>
    <dgm:pt modelId="{C301A3EF-C250-4EC2-80BF-BF6CD0FBFB65}" type="sibTrans" cxnId="{65C72867-66B4-408A-9BB5-3F9759765365}">
      <dgm:prSet/>
      <dgm:spPr/>
      <dgm:t>
        <a:bodyPr/>
        <a:lstStyle/>
        <a:p>
          <a:endParaRPr kumimoji="1" lang="ja-JP" altLang="en-US"/>
        </a:p>
      </dgm:t>
    </dgm:pt>
    <dgm:pt modelId="{F7769A07-8872-4B9E-B58A-68242AD24A8A}" type="pres">
      <dgm:prSet presAssocID="{B8FD41B1-B45A-4394-95E0-8F84453B2A82}" presName="Name0" presStyleCnt="0">
        <dgm:presLayoutVars>
          <dgm:chMax val="7"/>
          <dgm:chPref val="7"/>
          <dgm:dir/>
        </dgm:presLayoutVars>
      </dgm:prSet>
      <dgm:spPr/>
      <dgm:t>
        <a:bodyPr/>
        <a:lstStyle/>
        <a:p>
          <a:endParaRPr kumimoji="1" lang="ja-JP" altLang="en-US"/>
        </a:p>
      </dgm:t>
    </dgm:pt>
    <dgm:pt modelId="{9506A5B7-F28F-4633-AAA3-8D89DB3F0BE4}" type="pres">
      <dgm:prSet presAssocID="{B8FD41B1-B45A-4394-95E0-8F84453B2A82}" presName="Name1" presStyleCnt="0"/>
      <dgm:spPr/>
    </dgm:pt>
    <dgm:pt modelId="{AEAFE30E-96AC-45B8-AF80-24A52B3DF164}" type="pres">
      <dgm:prSet presAssocID="{B8FD41B1-B45A-4394-95E0-8F84453B2A82}" presName="cycle" presStyleCnt="0"/>
      <dgm:spPr/>
    </dgm:pt>
    <dgm:pt modelId="{56E2FAB9-1684-47FD-8377-33D486476856}" type="pres">
      <dgm:prSet presAssocID="{B8FD41B1-B45A-4394-95E0-8F84453B2A82}" presName="srcNode" presStyleLbl="node1" presStyleIdx="0" presStyleCnt="6"/>
      <dgm:spPr/>
    </dgm:pt>
    <dgm:pt modelId="{180A32BA-1AD9-4D70-99AA-DF0A802DDC2D}" type="pres">
      <dgm:prSet presAssocID="{B8FD41B1-B45A-4394-95E0-8F84453B2A82}" presName="conn" presStyleLbl="parChTrans1D2" presStyleIdx="0" presStyleCnt="1"/>
      <dgm:spPr/>
      <dgm:t>
        <a:bodyPr/>
        <a:lstStyle/>
        <a:p>
          <a:endParaRPr kumimoji="1" lang="ja-JP" altLang="en-US"/>
        </a:p>
      </dgm:t>
    </dgm:pt>
    <dgm:pt modelId="{81F8C3A2-B0BB-465B-9EBC-6E7209B23902}" type="pres">
      <dgm:prSet presAssocID="{B8FD41B1-B45A-4394-95E0-8F84453B2A82}" presName="extraNode" presStyleLbl="node1" presStyleIdx="0" presStyleCnt="6"/>
      <dgm:spPr/>
    </dgm:pt>
    <dgm:pt modelId="{EDC6376D-AD8B-4BF5-8142-28EC40E71F11}" type="pres">
      <dgm:prSet presAssocID="{B8FD41B1-B45A-4394-95E0-8F84453B2A82}" presName="dstNode" presStyleLbl="node1" presStyleIdx="0" presStyleCnt="6"/>
      <dgm:spPr/>
    </dgm:pt>
    <dgm:pt modelId="{9B3F3517-907F-4E85-8680-F9CE95930265}" type="pres">
      <dgm:prSet presAssocID="{7BDC3C3D-C784-4215-A96A-5CD7473C39BA}" presName="text_1" presStyleLbl="node1" presStyleIdx="0" presStyleCnt="6">
        <dgm:presLayoutVars>
          <dgm:bulletEnabled val="1"/>
        </dgm:presLayoutVars>
      </dgm:prSet>
      <dgm:spPr/>
      <dgm:t>
        <a:bodyPr/>
        <a:lstStyle/>
        <a:p>
          <a:endParaRPr kumimoji="1" lang="ja-JP" altLang="en-US"/>
        </a:p>
      </dgm:t>
    </dgm:pt>
    <dgm:pt modelId="{F8CD722D-7221-4413-BB5F-A62D5F533374}" type="pres">
      <dgm:prSet presAssocID="{7BDC3C3D-C784-4215-A96A-5CD7473C39BA}" presName="accent_1" presStyleCnt="0"/>
      <dgm:spPr/>
    </dgm:pt>
    <dgm:pt modelId="{8166B614-F208-45E9-8008-D8A2934210B4}" type="pres">
      <dgm:prSet presAssocID="{7BDC3C3D-C784-4215-A96A-5CD7473C39BA}" presName="accentRepeatNode" presStyleLbl="solidFgAcc1" presStyleIdx="0" presStyleCnt="6"/>
      <dgm:spPr/>
    </dgm:pt>
    <dgm:pt modelId="{0B790EB1-E224-4D62-B445-5399381C70E7}" type="pres">
      <dgm:prSet presAssocID="{8E0A97AB-A1BD-496E-AEB9-DCB3DF89EC1F}" presName="text_2" presStyleLbl="node1" presStyleIdx="1" presStyleCnt="6">
        <dgm:presLayoutVars>
          <dgm:bulletEnabled val="1"/>
        </dgm:presLayoutVars>
      </dgm:prSet>
      <dgm:spPr/>
      <dgm:t>
        <a:bodyPr/>
        <a:lstStyle/>
        <a:p>
          <a:endParaRPr kumimoji="1" lang="ja-JP" altLang="en-US"/>
        </a:p>
      </dgm:t>
    </dgm:pt>
    <dgm:pt modelId="{F5550BBB-4617-4C76-A909-85A60A7ACC52}" type="pres">
      <dgm:prSet presAssocID="{8E0A97AB-A1BD-496E-AEB9-DCB3DF89EC1F}" presName="accent_2" presStyleCnt="0"/>
      <dgm:spPr/>
    </dgm:pt>
    <dgm:pt modelId="{BD9E6A05-7F91-4520-BEC0-8C8C3BF223AF}" type="pres">
      <dgm:prSet presAssocID="{8E0A97AB-A1BD-496E-AEB9-DCB3DF89EC1F}" presName="accentRepeatNode" presStyleLbl="solidFgAcc1" presStyleIdx="1" presStyleCnt="6"/>
      <dgm:spPr/>
    </dgm:pt>
    <dgm:pt modelId="{F8298D1C-7E9D-4494-8173-1B65DDEE7F78}" type="pres">
      <dgm:prSet presAssocID="{3D3D960D-E429-4988-9EE0-8BEE5D2805F8}" presName="text_3" presStyleLbl="node1" presStyleIdx="2" presStyleCnt="6">
        <dgm:presLayoutVars>
          <dgm:bulletEnabled val="1"/>
        </dgm:presLayoutVars>
      </dgm:prSet>
      <dgm:spPr/>
      <dgm:t>
        <a:bodyPr/>
        <a:lstStyle/>
        <a:p>
          <a:endParaRPr kumimoji="1" lang="ja-JP" altLang="en-US"/>
        </a:p>
      </dgm:t>
    </dgm:pt>
    <dgm:pt modelId="{D15E47E8-F735-49FF-8A4F-0BCB988C359C}" type="pres">
      <dgm:prSet presAssocID="{3D3D960D-E429-4988-9EE0-8BEE5D2805F8}" presName="accent_3" presStyleCnt="0"/>
      <dgm:spPr/>
    </dgm:pt>
    <dgm:pt modelId="{014831D2-A30F-473B-8B10-582033B00FAD}" type="pres">
      <dgm:prSet presAssocID="{3D3D960D-E429-4988-9EE0-8BEE5D2805F8}" presName="accentRepeatNode" presStyleLbl="solidFgAcc1" presStyleIdx="2" presStyleCnt="6"/>
      <dgm:spPr/>
    </dgm:pt>
    <dgm:pt modelId="{9D3DC7D1-C5A4-4487-80B8-335BE7DE0C3D}" type="pres">
      <dgm:prSet presAssocID="{CE0F8F9D-DCB8-4880-A0B3-94148A0A8238}" presName="text_4" presStyleLbl="node1" presStyleIdx="3" presStyleCnt="6">
        <dgm:presLayoutVars>
          <dgm:bulletEnabled val="1"/>
        </dgm:presLayoutVars>
      </dgm:prSet>
      <dgm:spPr/>
      <dgm:t>
        <a:bodyPr/>
        <a:lstStyle/>
        <a:p>
          <a:endParaRPr kumimoji="1" lang="ja-JP" altLang="en-US"/>
        </a:p>
      </dgm:t>
    </dgm:pt>
    <dgm:pt modelId="{118EB3AE-B6D8-451F-AC67-48F61D465983}" type="pres">
      <dgm:prSet presAssocID="{CE0F8F9D-DCB8-4880-A0B3-94148A0A8238}" presName="accent_4" presStyleCnt="0"/>
      <dgm:spPr/>
    </dgm:pt>
    <dgm:pt modelId="{62EADD54-EAF3-49D8-B1EE-4B5F179D9E32}" type="pres">
      <dgm:prSet presAssocID="{CE0F8F9D-DCB8-4880-A0B3-94148A0A8238}" presName="accentRepeatNode" presStyleLbl="solidFgAcc1" presStyleIdx="3" presStyleCnt="6"/>
      <dgm:spPr/>
    </dgm:pt>
    <dgm:pt modelId="{8D516A32-FF30-44F0-A6D2-792EF6561FA2}" type="pres">
      <dgm:prSet presAssocID="{6253E242-E322-4FED-95AF-580B2744C7A1}" presName="text_5" presStyleLbl="node1" presStyleIdx="4" presStyleCnt="6">
        <dgm:presLayoutVars>
          <dgm:bulletEnabled val="1"/>
        </dgm:presLayoutVars>
      </dgm:prSet>
      <dgm:spPr/>
      <dgm:t>
        <a:bodyPr/>
        <a:lstStyle/>
        <a:p>
          <a:endParaRPr kumimoji="1" lang="ja-JP" altLang="en-US"/>
        </a:p>
      </dgm:t>
    </dgm:pt>
    <dgm:pt modelId="{E1CC727D-6E82-4DDC-86DA-755D86605F07}" type="pres">
      <dgm:prSet presAssocID="{6253E242-E322-4FED-95AF-580B2744C7A1}" presName="accent_5" presStyleCnt="0"/>
      <dgm:spPr/>
    </dgm:pt>
    <dgm:pt modelId="{90CB8EFB-C7D2-4884-8898-B58C8F1008AE}" type="pres">
      <dgm:prSet presAssocID="{6253E242-E322-4FED-95AF-580B2744C7A1}" presName="accentRepeatNode" presStyleLbl="solidFgAcc1" presStyleIdx="4" presStyleCnt="6"/>
      <dgm:spPr/>
    </dgm:pt>
    <dgm:pt modelId="{2C6137A7-C848-442A-9018-D6F6D53A4C1C}" type="pres">
      <dgm:prSet presAssocID="{12F06005-F6B1-4DA7-83BC-6948C31A4F3B}" presName="text_6" presStyleLbl="node1" presStyleIdx="5" presStyleCnt="6">
        <dgm:presLayoutVars>
          <dgm:bulletEnabled val="1"/>
        </dgm:presLayoutVars>
      </dgm:prSet>
      <dgm:spPr/>
      <dgm:t>
        <a:bodyPr/>
        <a:lstStyle/>
        <a:p>
          <a:endParaRPr kumimoji="1" lang="ja-JP" altLang="en-US"/>
        </a:p>
      </dgm:t>
    </dgm:pt>
    <dgm:pt modelId="{014ED94B-9817-456D-9506-63A750BB2361}" type="pres">
      <dgm:prSet presAssocID="{12F06005-F6B1-4DA7-83BC-6948C31A4F3B}" presName="accent_6" presStyleCnt="0"/>
      <dgm:spPr/>
    </dgm:pt>
    <dgm:pt modelId="{FFDD050E-5007-48F3-A571-44D103CF64B8}" type="pres">
      <dgm:prSet presAssocID="{12F06005-F6B1-4DA7-83BC-6948C31A4F3B}" presName="accentRepeatNode" presStyleLbl="solidFgAcc1" presStyleIdx="5" presStyleCnt="6"/>
      <dgm:spPr/>
    </dgm:pt>
  </dgm:ptLst>
  <dgm:cxnLst>
    <dgm:cxn modelId="{65C72867-66B4-408A-9BB5-3F9759765365}" srcId="{B8FD41B1-B45A-4394-95E0-8F84453B2A82}" destId="{12F06005-F6B1-4DA7-83BC-6948C31A4F3B}" srcOrd="5" destOrd="0" parTransId="{4E71EC2F-B6BF-4FC9-9F04-A488514B50B1}" sibTransId="{C301A3EF-C250-4EC2-80BF-BF6CD0FBFB65}"/>
    <dgm:cxn modelId="{7A7E135F-D150-4449-AC55-82D3FA29A25D}" type="presOf" srcId="{B8FD41B1-B45A-4394-95E0-8F84453B2A82}" destId="{F7769A07-8872-4B9E-B58A-68242AD24A8A}" srcOrd="0" destOrd="0" presId="urn:microsoft.com/office/officeart/2008/layout/VerticalCurvedList"/>
    <dgm:cxn modelId="{9C599D53-CEA1-46B8-9D09-C4B2836C4BF0}" srcId="{B8FD41B1-B45A-4394-95E0-8F84453B2A82}" destId="{8E0A97AB-A1BD-496E-AEB9-DCB3DF89EC1F}" srcOrd="1" destOrd="0" parTransId="{A5D5E204-91C6-4D43-BC98-01B298421496}" sibTransId="{8ED5A8DA-2CB7-48B9-93B4-BF2FE4DC8DC5}"/>
    <dgm:cxn modelId="{2C0E3B05-6A2B-4ABB-B12C-BF1B061EFBDB}" type="presOf" srcId="{8E0A97AB-A1BD-496E-AEB9-DCB3DF89EC1F}" destId="{0B790EB1-E224-4D62-B445-5399381C70E7}" srcOrd="0" destOrd="0" presId="urn:microsoft.com/office/officeart/2008/layout/VerticalCurvedList"/>
    <dgm:cxn modelId="{D4DACB89-CFD7-4629-A8CA-C8BFA37AD2C1}" type="presOf" srcId="{CE0F8F9D-DCB8-4880-A0B3-94148A0A8238}" destId="{9D3DC7D1-C5A4-4487-80B8-335BE7DE0C3D}" srcOrd="0" destOrd="0" presId="urn:microsoft.com/office/officeart/2008/layout/VerticalCurvedList"/>
    <dgm:cxn modelId="{393A6561-87C1-481C-ADA0-5D26667B3B8C}" srcId="{B8FD41B1-B45A-4394-95E0-8F84453B2A82}" destId="{7BDC3C3D-C784-4215-A96A-5CD7473C39BA}" srcOrd="0" destOrd="0" parTransId="{7FBD0346-4FD1-4BF4-8EEB-E0250B598F6C}" sibTransId="{602A661B-3FAD-4B0B-8567-24863AB8C221}"/>
    <dgm:cxn modelId="{9A19C0A1-B2A5-453B-A358-17CB0B5E3F34}" type="presOf" srcId="{3D3D960D-E429-4988-9EE0-8BEE5D2805F8}" destId="{F8298D1C-7E9D-4494-8173-1B65DDEE7F78}" srcOrd="0" destOrd="0" presId="urn:microsoft.com/office/officeart/2008/layout/VerticalCurvedList"/>
    <dgm:cxn modelId="{9450C124-AC16-493B-8CFC-A86819A9F96F}" type="presOf" srcId="{6253E242-E322-4FED-95AF-580B2744C7A1}" destId="{8D516A32-FF30-44F0-A6D2-792EF6561FA2}" srcOrd="0" destOrd="0" presId="urn:microsoft.com/office/officeart/2008/layout/VerticalCurvedList"/>
    <dgm:cxn modelId="{CAE7713E-84F5-4221-9C7B-10841A388789}" type="presOf" srcId="{7BDC3C3D-C784-4215-A96A-5CD7473C39BA}" destId="{9B3F3517-907F-4E85-8680-F9CE95930265}" srcOrd="0" destOrd="0" presId="urn:microsoft.com/office/officeart/2008/layout/VerticalCurvedList"/>
    <dgm:cxn modelId="{ED851986-1A84-47FE-8DF8-8F0CC8433FBF}" srcId="{B8FD41B1-B45A-4394-95E0-8F84453B2A82}" destId="{6253E242-E322-4FED-95AF-580B2744C7A1}" srcOrd="4" destOrd="0" parTransId="{80DCB9AD-127D-4D83-A2C3-703950CC5D0C}" sibTransId="{5BA92D8D-1892-4D63-BD5E-B56FAC8B1816}"/>
    <dgm:cxn modelId="{95B6DD51-D030-42AD-BC5B-E02599E236DC}" srcId="{B8FD41B1-B45A-4394-95E0-8F84453B2A82}" destId="{CE0F8F9D-DCB8-4880-A0B3-94148A0A8238}" srcOrd="3" destOrd="0" parTransId="{C63151AF-AD07-4C33-BEDE-6C9CE964F6D5}" sibTransId="{D839A2CB-BBB3-49CE-A3DC-90E2084BFEB0}"/>
    <dgm:cxn modelId="{4C4B1359-C259-45BA-806E-EDD5DEA9CDA0}" srcId="{B8FD41B1-B45A-4394-95E0-8F84453B2A82}" destId="{3D3D960D-E429-4988-9EE0-8BEE5D2805F8}" srcOrd="2" destOrd="0" parTransId="{3195BFA0-2422-457E-B847-2F410FA50C95}" sibTransId="{DBE0745D-9E83-49DE-911E-1B8C1EF520EE}"/>
    <dgm:cxn modelId="{15294A1C-D71A-4D0C-A342-73B1CCC05953}" type="presOf" srcId="{12F06005-F6B1-4DA7-83BC-6948C31A4F3B}" destId="{2C6137A7-C848-442A-9018-D6F6D53A4C1C}" srcOrd="0" destOrd="0" presId="urn:microsoft.com/office/officeart/2008/layout/VerticalCurvedList"/>
    <dgm:cxn modelId="{3EE0A75D-725E-449B-8396-F615B6B62A7A}" type="presOf" srcId="{602A661B-3FAD-4B0B-8567-24863AB8C221}" destId="{180A32BA-1AD9-4D70-99AA-DF0A802DDC2D}" srcOrd="0" destOrd="0" presId="urn:microsoft.com/office/officeart/2008/layout/VerticalCurvedList"/>
    <dgm:cxn modelId="{F03AD6C5-E779-4068-9FD6-0B8CA8AA9AF7}" type="presParOf" srcId="{F7769A07-8872-4B9E-B58A-68242AD24A8A}" destId="{9506A5B7-F28F-4633-AAA3-8D89DB3F0BE4}" srcOrd="0" destOrd="0" presId="urn:microsoft.com/office/officeart/2008/layout/VerticalCurvedList"/>
    <dgm:cxn modelId="{0940A3E9-0CB1-43C4-9E00-A49A6DF02D03}" type="presParOf" srcId="{9506A5B7-F28F-4633-AAA3-8D89DB3F0BE4}" destId="{AEAFE30E-96AC-45B8-AF80-24A52B3DF164}" srcOrd="0" destOrd="0" presId="urn:microsoft.com/office/officeart/2008/layout/VerticalCurvedList"/>
    <dgm:cxn modelId="{D70FDA6A-730C-401C-A50A-6D640C2728C6}" type="presParOf" srcId="{AEAFE30E-96AC-45B8-AF80-24A52B3DF164}" destId="{56E2FAB9-1684-47FD-8377-33D486476856}" srcOrd="0" destOrd="0" presId="urn:microsoft.com/office/officeart/2008/layout/VerticalCurvedList"/>
    <dgm:cxn modelId="{5DCD1974-BB46-4C51-B189-59EAE92C75D7}" type="presParOf" srcId="{AEAFE30E-96AC-45B8-AF80-24A52B3DF164}" destId="{180A32BA-1AD9-4D70-99AA-DF0A802DDC2D}" srcOrd="1" destOrd="0" presId="urn:microsoft.com/office/officeart/2008/layout/VerticalCurvedList"/>
    <dgm:cxn modelId="{80F47FD6-3661-42C1-8D08-8DD75F5C2E71}" type="presParOf" srcId="{AEAFE30E-96AC-45B8-AF80-24A52B3DF164}" destId="{81F8C3A2-B0BB-465B-9EBC-6E7209B23902}" srcOrd="2" destOrd="0" presId="urn:microsoft.com/office/officeart/2008/layout/VerticalCurvedList"/>
    <dgm:cxn modelId="{F4AD831B-AA8D-4142-A3A0-6507057A2420}" type="presParOf" srcId="{AEAFE30E-96AC-45B8-AF80-24A52B3DF164}" destId="{EDC6376D-AD8B-4BF5-8142-28EC40E71F11}" srcOrd="3" destOrd="0" presId="urn:microsoft.com/office/officeart/2008/layout/VerticalCurvedList"/>
    <dgm:cxn modelId="{AFF69FD3-AB1C-428E-AB38-F0D658084CE0}" type="presParOf" srcId="{9506A5B7-F28F-4633-AAA3-8D89DB3F0BE4}" destId="{9B3F3517-907F-4E85-8680-F9CE95930265}" srcOrd="1" destOrd="0" presId="urn:microsoft.com/office/officeart/2008/layout/VerticalCurvedList"/>
    <dgm:cxn modelId="{6EEB2EAF-DA23-486D-96A6-95103E32336A}" type="presParOf" srcId="{9506A5B7-F28F-4633-AAA3-8D89DB3F0BE4}" destId="{F8CD722D-7221-4413-BB5F-A62D5F533374}" srcOrd="2" destOrd="0" presId="urn:microsoft.com/office/officeart/2008/layout/VerticalCurvedList"/>
    <dgm:cxn modelId="{D90BF6B0-86FC-462D-BD6D-5845A225E01D}" type="presParOf" srcId="{F8CD722D-7221-4413-BB5F-A62D5F533374}" destId="{8166B614-F208-45E9-8008-D8A2934210B4}" srcOrd="0" destOrd="0" presId="urn:microsoft.com/office/officeart/2008/layout/VerticalCurvedList"/>
    <dgm:cxn modelId="{72246646-BAFF-498E-9D63-709C1C792E68}" type="presParOf" srcId="{9506A5B7-F28F-4633-AAA3-8D89DB3F0BE4}" destId="{0B790EB1-E224-4D62-B445-5399381C70E7}" srcOrd="3" destOrd="0" presId="urn:microsoft.com/office/officeart/2008/layout/VerticalCurvedList"/>
    <dgm:cxn modelId="{D6FB027D-11D0-4DC4-B5A0-1A9304F2898E}" type="presParOf" srcId="{9506A5B7-F28F-4633-AAA3-8D89DB3F0BE4}" destId="{F5550BBB-4617-4C76-A909-85A60A7ACC52}" srcOrd="4" destOrd="0" presId="urn:microsoft.com/office/officeart/2008/layout/VerticalCurvedList"/>
    <dgm:cxn modelId="{DBB4CE4D-EEEE-4DB8-8396-03B95AC25957}" type="presParOf" srcId="{F5550BBB-4617-4C76-A909-85A60A7ACC52}" destId="{BD9E6A05-7F91-4520-BEC0-8C8C3BF223AF}" srcOrd="0" destOrd="0" presId="urn:microsoft.com/office/officeart/2008/layout/VerticalCurvedList"/>
    <dgm:cxn modelId="{B4500385-FDC2-421F-BD6C-749185D55DAF}" type="presParOf" srcId="{9506A5B7-F28F-4633-AAA3-8D89DB3F0BE4}" destId="{F8298D1C-7E9D-4494-8173-1B65DDEE7F78}" srcOrd="5" destOrd="0" presId="urn:microsoft.com/office/officeart/2008/layout/VerticalCurvedList"/>
    <dgm:cxn modelId="{C171C56D-B796-4BCC-9E0D-AB28B124F639}" type="presParOf" srcId="{9506A5B7-F28F-4633-AAA3-8D89DB3F0BE4}" destId="{D15E47E8-F735-49FF-8A4F-0BCB988C359C}" srcOrd="6" destOrd="0" presId="urn:microsoft.com/office/officeart/2008/layout/VerticalCurvedList"/>
    <dgm:cxn modelId="{6F455FEE-9FBF-4FD2-BAAC-3D8DED16B845}" type="presParOf" srcId="{D15E47E8-F735-49FF-8A4F-0BCB988C359C}" destId="{014831D2-A30F-473B-8B10-582033B00FAD}" srcOrd="0" destOrd="0" presId="urn:microsoft.com/office/officeart/2008/layout/VerticalCurvedList"/>
    <dgm:cxn modelId="{EA061C28-8B46-4A5B-B060-52F6487F379C}" type="presParOf" srcId="{9506A5B7-F28F-4633-AAA3-8D89DB3F0BE4}" destId="{9D3DC7D1-C5A4-4487-80B8-335BE7DE0C3D}" srcOrd="7" destOrd="0" presId="urn:microsoft.com/office/officeart/2008/layout/VerticalCurvedList"/>
    <dgm:cxn modelId="{2820FEA0-1DB2-45C4-A1AF-657CD466EFFB}" type="presParOf" srcId="{9506A5B7-F28F-4633-AAA3-8D89DB3F0BE4}" destId="{118EB3AE-B6D8-451F-AC67-48F61D465983}" srcOrd="8" destOrd="0" presId="urn:microsoft.com/office/officeart/2008/layout/VerticalCurvedList"/>
    <dgm:cxn modelId="{9D25CADF-DE84-4DA7-AC9C-2B92C5C550FD}" type="presParOf" srcId="{118EB3AE-B6D8-451F-AC67-48F61D465983}" destId="{62EADD54-EAF3-49D8-B1EE-4B5F179D9E32}" srcOrd="0" destOrd="0" presId="urn:microsoft.com/office/officeart/2008/layout/VerticalCurvedList"/>
    <dgm:cxn modelId="{E7B5EB16-F6A7-4D4E-BCCE-BD25A65449E7}" type="presParOf" srcId="{9506A5B7-F28F-4633-AAA3-8D89DB3F0BE4}" destId="{8D516A32-FF30-44F0-A6D2-792EF6561FA2}" srcOrd="9" destOrd="0" presId="urn:microsoft.com/office/officeart/2008/layout/VerticalCurvedList"/>
    <dgm:cxn modelId="{AE044B29-0BBC-4295-846A-6BF65B568AAC}" type="presParOf" srcId="{9506A5B7-F28F-4633-AAA3-8D89DB3F0BE4}" destId="{E1CC727D-6E82-4DDC-86DA-755D86605F07}" srcOrd="10" destOrd="0" presId="urn:microsoft.com/office/officeart/2008/layout/VerticalCurvedList"/>
    <dgm:cxn modelId="{648641FE-7C94-4BEC-9570-41135ACC1625}" type="presParOf" srcId="{E1CC727D-6E82-4DDC-86DA-755D86605F07}" destId="{90CB8EFB-C7D2-4884-8898-B58C8F1008AE}" srcOrd="0" destOrd="0" presId="urn:microsoft.com/office/officeart/2008/layout/VerticalCurvedList"/>
    <dgm:cxn modelId="{B2D213C0-7EF4-4542-8238-7DF92B5A58C7}" type="presParOf" srcId="{9506A5B7-F28F-4633-AAA3-8D89DB3F0BE4}" destId="{2C6137A7-C848-442A-9018-D6F6D53A4C1C}" srcOrd="11" destOrd="0" presId="urn:microsoft.com/office/officeart/2008/layout/VerticalCurvedList"/>
    <dgm:cxn modelId="{83D685AA-9695-4A64-B596-289804948BA4}" type="presParOf" srcId="{9506A5B7-F28F-4633-AAA3-8D89DB3F0BE4}" destId="{014ED94B-9817-456D-9506-63A750BB2361}" srcOrd="12" destOrd="0" presId="urn:microsoft.com/office/officeart/2008/layout/VerticalCurvedList"/>
    <dgm:cxn modelId="{621D245A-57ED-426E-879D-70DD944917C5}" type="presParOf" srcId="{014ED94B-9817-456D-9506-63A750BB2361}" destId="{FFDD050E-5007-48F3-A571-44D103CF6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カリキュラムの構造化</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テキスト</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en-US" altLang="ja-JP" b="1" dirty="0">
              <a:latin typeface="+mj-ea"/>
              <a:ea typeface="+mj-ea"/>
            </a:rPr>
            <a:t>E-Learning</a:t>
          </a:r>
          <a:r>
            <a:rPr kumimoji="1" lang="ja-JP" altLang="en-US" b="1" dirty="0">
              <a:latin typeface="+mj-ea"/>
              <a:ea typeface="+mj-ea"/>
            </a:rPr>
            <a:t>教材の作成</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デジタルアーカイブ</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1C8B9-FB54-4230-B0CF-5147C5C652E4}" type="doc">
      <dgm:prSet loTypeId="urn:microsoft.com/office/officeart/2005/8/layout/radial5"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EDA9238B-1D12-4690-83EA-58EAAD0826A6}">
      <dgm:prSet phldrT="[テキスト]" custT="1"/>
      <dgm:spPr/>
      <dgm:t>
        <a:bodyPr/>
        <a:lstStyle/>
        <a:p>
          <a:r>
            <a:rPr kumimoji="1" lang="ja-JP" altLang="en-US" sz="1800" dirty="0"/>
            <a:t>インストラクショナルデザイン指導力</a:t>
          </a:r>
        </a:p>
      </dgm:t>
    </dgm:pt>
    <dgm:pt modelId="{60D52D49-7438-43EC-96D8-5C346883B92A}" type="parTrans" cxnId="{C549AE5C-CADF-4E89-B839-1FC05A49D1F9}">
      <dgm:prSet/>
      <dgm:spPr/>
      <dgm:t>
        <a:bodyPr/>
        <a:lstStyle/>
        <a:p>
          <a:endParaRPr kumimoji="1" lang="ja-JP" altLang="en-US" sz="1400"/>
        </a:p>
      </dgm:t>
    </dgm:pt>
    <dgm:pt modelId="{A323F7B5-07BB-4972-808D-20C0594766A0}" type="sibTrans" cxnId="{C549AE5C-CADF-4E89-B839-1FC05A49D1F9}">
      <dgm:prSet/>
      <dgm:spPr/>
      <dgm:t>
        <a:bodyPr/>
        <a:lstStyle/>
        <a:p>
          <a:endParaRPr kumimoji="1" lang="ja-JP" altLang="en-US" sz="1400"/>
        </a:p>
      </dgm:t>
    </dgm:pt>
    <dgm:pt modelId="{702B50BA-D0E9-4E7A-91CC-3963C353C01B}" type="pres">
      <dgm:prSet presAssocID="{3C51C8B9-FB54-4230-B0CF-5147C5C652E4}" presName="Name0" presStyleCnt="0">
        <dgm:presLayoutVars>
          <dgm:chMax val="1"/>
          <dgm:dir/>
          <dgm:animLvl val="ctr"/>
          <dgm:resizeHandles val="exact"/>
        </dgm:presLayoutVars>
      </dgm:prSet>
      <dgm:spPr/>
      <dgm:t>
        <a:bodyPr/>
        <a:lstStyle/>
        <a:p>
          <a:endParaRPr kumimoji="1" lang="ja-JP" altLang="en-US"/>
        </a:p>
      </dgm:t>
    </dgm:pt>
    <dgm:pt modelId="{BB9A96AC-EAE7-456E-92D6-53453305BE20}" type="pres">
      <dgm:prSet presAssocID="{EDA9238B-1D12-4690-83EA-58EAAD0826A6}" presName="centerShape" presStyleLbl="node0" presStyleIdx="0" presStyleCnt="1" custScaleX="100000" custScaleY="49844" custLinFactNeighborX="-461" custLinFactNeighborY="6314"/>
      <dgm:spPr/>
      <dgm:t>
        <a:bodyPr/>
        <a:lstStyle/>
        <a:p>
          <a:endParaRPr kumimoji="1" lang="ja-JP" altLang="en-US"/>
        </a:p>
      </dgm:t>
    </dgm:pt>
  </dgm:ptLst>
  <dgm:cxnLst>
    <dgm:cxn modelId="{187CF499-7521-46B2-9DCE-9C92089F7FDE}" type="presOf" srcId="{3C51C8B9-FB54-4230-B0CF-5147C5C652E4}" destId="{702B50BA-D0E9-4E7A-91CC-3963C353C01B}" srcOrd="0" destOrd="0" presId="urn:microsoft.com/office/officeart/2005/8/layout/radial5"/>
    <dgm:cxn modelId="{C549AE5C-CADF-4E89-B839-1FC05A49D1F9}" srcId="{3C51C8B9-FB54-4230-B0CF-5147C5C652E4}" destId="{EDA9238B-1D12-4690-83EA-58EAAD0826A6}" srcOrd="0" destOrd="0" parTransId="{60D52D49-7438-43EC-96D8-5C346883B92A}" sibTransId="{A323F7B5-07BB-4972-808D-20C0594766A0}"/>
    <dgm:cxn modelId="{4474CACF-2977-4466-B8B3-9D812979562B}" type="presOf" srcId="{EDA9238B-1D12-4690-83EA-58EAAD0826A6}" destId="{BB9A96AC-EAE7-456E-92D6-53453305BE20}" srcOrd="0" destOrd="0" presId="urn:microsoft.com/office/officeart/2005/8/layout/radial5"/>
    <dgm:cxn modelId="{A7483822-F363-4FC9-B4A8-DE67067BFEF6}" type="presParOf" srcId="{702B50BA-D0E9-4E7A-91CC-3963C353C01B}" destId="{BB9A96AC-EAE7-456E-92D6-53453305BE20}" srcOrd="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84FB7-6830-46BB-9B8A-A2D35809A605}">
      <dsp:nvSpPr>
        <dsp:cNvPr id="0" name=""/>
        <dsp:cNvSpPr/>
      </dsp:nvSpPr>
      <dsp:spPr>
        <a:xfrm>
          <a:off x="1659691" y="448781"/>
          <a:ext cx="3383965" cy="8314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ct val="35000"/>
            </a:spcAft>
          </a:pPr>
          <a:r>
            <a:rPr kumimoji="1" lang="en-US" altLang="en-US" sz="1800" kern="1200" dirty="0">
              <a:latin typeface="+mn-ea"/>
              <a:ea typeface="+mn-ea"/>
              <a:cs typeface="Times New Roman" panose="02020603050405020304" pitchFamily="18" charset="0"/>
            </a:rPr>
            <a:t>Multi Campus</a:t>
          </a:r>
          <a:endParaRPr kumimoji="1" lang="ja-JP" altLang="en-US" sz="1800" kern="1200" dirty="0">
            <a:latin typeface="+mn-ea"/>
            <a:ea typeface="+mn-ea"/>
            <a:cs typeface="Times New Roman" panose="02020603050405020304" pitchFamily="18" charset="0"/>
          </a:endParaRPr>
        </a:p>
        <a:p>
          <a:pPr lvl="0" algn="ctr" defTabSz="800100">
            <a:lnSpc>
              <a:spcPts val="2400"/>
            </a:lnSpc>
            <a:spcBef>
              <a:spcPct val="0"/>
            </a:spcBef>
            <a:spcAft>
              <a:spcPct val="35000"/>
            </a:spcAft>
          </a:pPr>
          <a:r>
            <a:rPr kumimoji="1" lang="en-US" altLang="en-US" sz="2000" kern="1200" dirty="0">
              <a:latin typeface="+mn-ea"/>
              <a:ea typeface="+mn-ea"/>
              <a:cs typeface="Times New Roman" panose="02020603050405020304" pitchFamily="18" charset="0"/>
            </a:rPr>
            <a:t>One Digital University</a:t>
          </a:r>
          <a:endParaRPr kumimoji="1" lang="ja-JP" altLang="en-US" sz="2000" kern="1200" dirty="0">
            <a:latin typeface="+mn-ea"/>
            <a:ea typeface="+mn-ea"/>
            <a:cs typeface="Times New Roman" panose="02020603050405020304" pitchFamily="18" charset="0"/>
          </a:endParaRPr>
        </a:p>
      </dsp:txBody>
      <dsp:txXfrm>
        <a:off x="1684044" y="473134"/>
        <a:ext cx="3335259" cy="782768"/>
      </dsp:txXfrm>
    </dsp:sp>
    <dsp:sp modelId="{A9AF5E5C-B20A-4A93-A2A8-56AB1E65F997}">
      <dsp:nvSpPr>
        <dsp:cNvPr id="0" name=""/>
        <dsp:cNvSpPr/>
      </dsp:nvSpPr>
      <dsp:spPr>
        <a:xfrm rot="3722902">
          <a:off x="3679025" y="1809900"/>
          <a:ext cx="931428" cy="40213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3799665" y="1890327"/>
        <a:ext cx="690148" cy="241279"/>
      </dsp:txXfrm>
    </dsp:sp>
    <dsp:sp modelId="{3283F4CB-C2F9-4352-B092-70AC6D720620}">
      <dsp:nvSpPr>
        <dsp:cNvPr id="0" name=""/>
        <dsp:cNvSpPr/>
      </dsp:nvSpPr>
      <dsp:spPr>
        <a:xfrm>
          <a:off x="4100765" y="3734763"/>
          <a:ext cx="2297906" cy="14134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ハイブリッド</a:t>
          </a:r>
          <a:r>
            <a:rPr kumimoji="1" lang="ja-JP" altLang="en-US" sz="1000" b="1" kern="1200" dirty="0">
              <a:latin typeface="メイリオ" panose="020B0604030504040204" pitchFamily="50" charset="-128"/>
              <a:ea typeface="メイリオ" panose="020B0604030504040204" pitchFamily="50" charset="-128"/>
            </a:rPr>
            <a:t>授業</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a:t>
          </a:r>
          <a:r>
            <a:rPr kumimoji="1" lang="en-US" altLang="ja-JP" sz="1000" b="1" kern="1200" dirty="0" smtClean="0">
              <a:latin typeface="メイリオ" panose="020B0604030504040204" pitchFamily="50" charset="-128"/>
              <a:ea typeface="メイリオ" panose="020B0604030504040204" pitchFamily="50" charset="-128"/>
            </a:rPr>
            <a:t>e-Learning</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遠隔授業</a:t>
          </a:r>
          <a:endParaRPr kumimoji="1" lang="en-US" altLang="ja-JP" sz="1000" b="1" kern="1200" dirty="0" smtClean="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対面</a:t>
          </a:r>
          <a:r>
            <a:rPr kumimoji="1" lang="ja-JP" altLang="en-US" sz="1000" b="1" kern="1200" dirty="0">
              <a:latin typeface="メイリオ" panose="020B0604030504040204" pitchFamily="50" charset="-128"/>
              <a:ea typeface="メイリオ" panose="020B0604030504040204" pitchFamily="50" charset="-128"/>
            </a:rPr>
            <a:t>授業等</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　⇒　多様</a:t>
          </a:r>
          <a:r>
            <a:rPr kumimoji="1" lang="ja-JP" altLang="en-US" sz="1000" b="1" kern="1200" dirty="0">
              <a:latin typeface="メイリオ" panose="020B0604030504040204" pitchFamily="50" charset="-128"/>
              <a:ea typeface="メイリオ" panose="020B0604030504040204" pitchFamily="50" charset="-128"/>
            </a:rPr>
            <a:t>な学びへの転換</a:t>
          </a:r>
        </a:p>
      </dsp:txBody>
      <dsp:txXfrm>
        <a:off x="4142164" y="3776162"/>
        <a:ext cx="2215108" cy="1330678"/>
      </dsp:txXfrm>
    </dsp:sp>
    <dsp:sp modelId="{85B70EB3-8B8B-4299-A66B-276A2772F27C}">
      <dsp:nvSpPr>
        <dsp:cNvPr id="0" name=""/>
        <dsp:cNvSpPr/>
      </dsp:nvSpPr>
      <dsp:spPr>
        <a:xfrm rot="10799485">
          <a:off x="3299014" y="4240673"/>
          <a:ext cx="712667" cy="402133"/>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rot="10800000">
        <a:off x="3419654" y="4321100"/>
        <a:ext cx="471387" cy="241279"/>
      </dsp:txXfrm>
    </dsp:sp>
    <dsp:sp modelId="{85BBF002-8B5B-4CA8-ACD0-1AB23121E8D3}">
      <dsp:nvSpPr>
        <dsp:cNvPr id="0" name=""/>
        <dsp:cNvSpPr/>
      </dsp:nvSpPr>
      <dsp:spPr>
        <a:xfrm>
          <a:off x="-302671" y="3680751"/>
          <a:ext cx="3512602" cy="152263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コーオプ（</a:t>
          </a:r>
          <a:r>
            <a:rPr kumimoji="1" lang="en-US" altLang="en-US" sz="1000" b="1" kern="1200" dirty="0" smtClean="0">
              <a:latin typeface="メイリオ" panose="020B0604030504040204" pitchFamily="50" charset="-128"/>
              <a:ea typeface="メイリオ" panose="020B0604030504040204" pitchFamily="50" charset="-128"/>
            </a:rPr>
            <a:t>Co-operative Education</a:t>
          </a:r>
          <a:r>
            <a:rPr kumimoji="1" lang="ja-JP" altLang="en-US" sz="1000" b="1" kern="1200" dirty="0" smtClean="0">
              <a:latin typeface="メイリオ" panose="020B0604030504040204" pitchFamily="50" charset="-128"/>
              <a:ea typeface="メイリオ" panose="020B0604030504040204" pitchFamily="50" charset="-128"/>
            </a:rPr>
            <a:t>）教育の</a:t>
          </a:r>
          <a:r>
            <a:rPr kumimoji="1" lang="ja-JP" altLang="en-US" sz="1000" b="1" kern="1200" dirty="0">
              <a:latin typeface="メイリオ" panose="020B0604030504040204" pitchFamily="50" charset="-128"/>
              <a:ea typeface="メイリオ" panose="020B0604030504040204" pitchFamily="50" charset="-128"/>
            </a:rPr>
            <a:t>実現</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主</a:t>
          </a:r>
          <a:r>
            <a:rPr kumimoji="1" lang="ja-JP" altLang="en-US" sz="1000" b="1" kern="1200" dirty="0">
              <a:latin typeface="メイリオ" panose="020B0604030504040204" pitchFamily="50" charset="-128"/>
              <a:ea typeface="メイリオ" panose="020B0604030504040204" pitchFamily="50" charset="-128"/>
            </a:rPr>
            <a:t>・副専門システムの拡充</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新たな資格</a:t>
          </a:r>
          <a:r>
            <a:rPr kumimoji="1" lang="ja-JP" altLang="en-US" sz="1000" b="1" kern="1200" dirty="0">
              <a:latin typeface="メイリオ" panose="020B0604030504040204" pitchFamily="50" charset="-128"/>
              <a:ea typeface="メイリオ" panose="020B0604030504040204" pitchFamily="50" charset="-128"/>
            </a:rPr>
            <a:t>取得の推進</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自宅</a:t>
          </a:r>
          <a:r>
            <a:rPr kumimoji="1" lang="ja-JP" altLang="en-US" sz="1000" b="1" kern="1200" dirty="0">
              <a:latin typeface="メイリオ" panose="020B0604030504040204" pitchFamily="50" charset="-128"/>
              <a:ea typeface="メイリオ" panose="020B0604030504040204" pitchFamily="50" charset="-128"/>
            </a:rPr>
            <a:t>・学校での学習の学びの連続性の確保</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⑤　いつ</a:t>
          </a:r>
          <a:r>
            <a:rPr kumimoji="1" lang="ja-JP" altLang="en-US" sz="1000" b="1" kern="1200" dirty="0">
              <a:latin typeface="メイリオ" panose="020B0604030504040204" pitchFamily="50" charset="-128"/>
              <a:ea typeface="メイリオ" panose="020B0604030504040204" pitchFamily="50" charset="-128"/>
            </a:rPr>
            <a:t>でもどこからでも学べる学習環境</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⑥　卒業後</a:t>
          </a:r>
          <a:r>
            <a:rPr kumimoji="1" lang="ja-JP" altLang="en-US" sz="1000" b="1" kern="1200" dirty="0">
              <a:latin typeface="メイリオ" panose="020B0604030504040204" pitchFamily="50" charset="-128"/>
              <a:ea typeface="メイリオ" panose="020B0604030504040204" pitchFamily="50" charset="-128"/>
            </a:rPr>
            <a:t>の学びへのサポート（生涯学習）</a:t>
          </a:r>
          <a:endParaRPr kumimoji="1" lang="en-US" altLang="ja-JP" sz="1000" b="1" kern="1200" dirty="0">
            <a:latin typeface="メイリオ" panose="020B0604030504040204" pitchFamily="50" charset="-128"/>
            <a:ea typeface="メイリオ" panose="020B0604030504040204" pitchFamily="50" charset="-128"/>
          </a:endParaRPr>
        </a:p>
      </dsp:txBody>
      <dsp:txXfrm>
        <a:off x="-258074" y="3725348"/>
        <a:ext cx="3423408" cy="1433444"/>
      </dsp:txXfrm>
    </dsp:sp>
    <dsp:sp modelId="{C4BCD1F1-DC81-4CD1-A3FD-BB76FF49332B}">
      <dsp:nvSpPr>
        <dsp:cNvPr id="0" name=""/>
        <dsp:cNvSpPr/>
      </dsp:nvSpPr>
      <dsp:spPr>
        <a:xfrm rot="17876872">
          <a:off x="2085021" y="1887871"/>
          <a:ext cx="917923" cy="402133"/>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2205661" y="1968298"/>
        <a:ext cx="676643" cy="241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2835" y="75658"/>
          <a:ext cx="511962" cy="62997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企画書の立案</a:t>
          </a:r>
        </a:p>
      </dsp:txBody>
      <dsp:txXfrm>
        <a:off x="2835" y="75658"/>
        <a:ext cx="383972" cy="629972"/>
      </dsp:txXfrm>
    </dsp:sp>
    <dsp:sp modelId="{426F6C9F-C3D0-4B5A-9D89-CEDB3490DE96}">
      <dsp:nvSpPr>
        <dsp:cNvPr id="0" name=""/>
        <dsp:cNvSpPr/>
      </dsp:nvSpPr>
      <dsp:spPr>
        <a:xfrm>
          <a:off x="199811" y="75658"/>
          <a:ext cx="1099884" cy="629972"/>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カリキュラムの検討</a:t>
          </a:r>
        </a:p>
      </dsp:txBody>
      <dsp:txXfrm>
        <a:off x="514797" y="75658"/>
        <a:ext cx="469912" cy="629972"/>
      </dsp:txXfrm>
    </dsp:sp>
    <dsp:sp modelId="{A2D690E3-FF26-4D8D-8F1C-0B5FFA063FFE}">
      <dsp:nvSpPr>
        <dsp:cNvPr id="0" name=""/>
        <dsp:cNvSpPr/>
      </dsp:nvSpPr>
      <dsp:spPr>
        <a:xfrm>
          <a:off x="984709" y="75658"/>
          <a:ext cx="901694" cy="629972"/>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学習目標の分析</a:t>
          </a:r>
          <a:endParaRPr kumimoji="1" lang="en-US" altLang="ja-JP" sz="600" b="1" kern="1200" dirty="0">
            <a:latin typeface="+mj-ea"/>
            <a:ea typeface="+mj-ea"/>
          </a:endParaRPr>
        </a:p>
      </dsp:txBody>
      <dsp:txXfrm>
        <a:off x="1299695" y="75658"/>
        <a:ext cx="271722" cy="629972"/>
      </dsp:txXfrm>
    </dsp:sp>
    <dsp:sp modelId="{05EABC1A-CF2B-4A9D-BE78-6A5BA8CB4F72}">
      <dsp:nvSpPr>
        <dsp:cNvPr id="0" name=""/>
        <dsp:cNvSpPr/>
      </dsp:nvSpPr>
      <dsp:spPr>
        <a:xfrm>
          <a:off x="1571418" y="75658"/>
          <a:ext cx="1574930" cy="62997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1886404" y="75658"/>
        <a:ext cx="944958" cy="629972"/>
      </dsp:txXfrm>
    </dsp:sp>
    <dsp:sp modelId="{E52F3EBE-2C06-4CDF-8CE2-168AA8FFF9D8}">
      <dsp:nvSpPr>
        <dsp:cNvPr id="0" name=""/>
        <dsp:cNvSpPr/>
      </dsp:nvSpPr>
      <dsp:spPr>
        <a:xfrm>
          <a:off x="2831362" y="75658"/>
          <a:ext cx="1574930" cy="629972"/>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p>
      </dsp:txBody>
      <dsp:txXfrm>
        <a:off x="3146348" y="75658"/>
        <a:ext cx="944958" cy="629972"/>
      </dsp:txXfrm>
    </dsp:sp>
    <dsp:sp modelId="{7FE44029-B0B4-4203-B1A4-CE6E59FE60AA}">
      <dsp:nvSpPr>
        <dsp:cNvPr id="0" name=""/>
        <dsp:cNvSpPr/>
      </dsp:nvSpPr>
      <dsp:spPr>
        <a:xfrm>
          <a:off x="4091307" y="75658"/>
          <a:ext cx="1574930" cy="629972"/>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4406293" y="75658"/>
        <a:ext cx="944958" cy="629972"/>
      </dsp:txXfrm>
    </dsp:sp>
    <dsp:sp modelId="{ACB63468-B11D-4B69-B94C-083BE31B219D}">
      <dsp:nvSpPr>
        <dsp:cNvPr id="0" name=""/>
        <dsp:cNvSpPr/>
      </dsp:nvSpPr>
      <dsp:spPr>
        <a:xfrm>
          <a:off x="5351251" y="75658"/>
          <a:ext cx="1574930" cy="62997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大学との連携</a:t>
          </a:r>
          <a:endParaRPr kumimoji="1" lang="en-US" altLang="ja-JP" sz="600" b="1" kern="1200" dirty="0">
            <a:latin typeface="+mj-ea"/>
            <a:ea typeface="+mj-ea"/>
          </a:endParaRPr>
        </a:p>
      </dsp:txBody>
      <dsp:txXfrm>
        <a:off x="5666237" y="75658"/>
        <a:ext cx="944958" cy="629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3335-2AC6-484D-A51B-560BDC705273}">
      <dsp:nvSpPr>
        <dsp:cNvPr id="0" name=""/>
        <dsp:cNvSpPr/>
      </dsp:nvSpPr>
      <dsp:spPr>
        <a:xfrm>
          <a:off x="386719" y="61889"/>
          <a:ext cx="1071739" cy="1071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幼児教育科目等</a:t>
          </a:r>
          <a:endParaRPr kumimoji="1" lang="ja-JP" altLang="en-US" sz="800" kern="1200" dirty="0"/>
        </a:p>
      </dsp:txBody>
      <dsp:txXfrm>
        <a:off x="529618" y="249443"/>
        <a:ext cx="785942" cy="482282"/>
      </dsp:txXfrm>
    </dsp:sp>
    <dsp:sp modelId="{44D178A0-07D8-46F2-BEAB-21C24C36E2EF}">
      <dsp:nvSpPr>
        <dsp:cNvPr id="0" name=""/>
        <dsp:cNvSpPr/>
      </dsp:nvSpPr>
      <dsp:spPr>
        <a:xfrm>
          <a:off x="773439" y="731726"/>
          <a:ext cx="1071739" cy="10717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学校教育科目等</a:t>
          </a:r>
          <a:endParaRPr kumimoji="1" lang="ja-JP" altLang="en-US" sz="800" kern="1200" dirty="0"/>
        </a:p>
      </dsp:txBody>
      <dsp:txXfrm>
        <a:off x="1101212" y="1008592"/>
        <a:ext cx="643043" cy="589456"/>
      </dsp:txXfrm>
    </dsp:sp>
    <dsp:sp modelId="{18052DE3-4B45-42BC-BD4C-1A42DC1C7995}">
      <dsp:nvSpPr>
        <dsp:cNvPr id="0" name=""/>
        <dsp:cNvSpPr/>
      </dsp:nvSpPr>
      <dsp:spPr>
        <a:xfrm>
          <a:off x="0" y="731726"/>
          <a:ext cx="1071739" cy="10717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デジタルアーキビスト科目等</a:t>
          </a:r>
          <a:endParaRPr kumimoji="1" lang="ja-JP" altLang="en-US" sz="800" kern="1200" dirty="0"/>
        </a:p>
      </dsp:txBody>
      <dsp:txXfrm>
        <a:off x="100922" y="1008592"/>
        <a:ext cx="643043" cy="589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A32BA-1AD9-4D70-99AA-DF0A802DDC2D}">
      <dsp:nvSpPr>
        <dsp:cNvPr id="0" name=""/>
        <dsp:cNvSpPr/>
      </dsp:nvSpPr>
      <dsp:spPr>
        <a:xfrm>
          <a:off x="-5827024" y="-891809"/>
          <a:ext cx="6937161" cy="6937161"/>
        </a:xfrm>
        <a:prstGeom prst="blockArc">
          <a:avLst>
            <a:gd name="adj1" fmla="val 18900000"/>
            <a:gd name="adj2" fmla="val 2700000"/>
            <a:gd name="adj3" fmla="val 31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F3517-907F-4E85-8680-F9CE95930265}">
      <dsp:nvSpPr>
        <dsp:cNvPr id="0" name=""/>
        <dsp:cNvSpPr/>
      </dsp:nvSpPr>
      <dsp:spPr>
        <a:xfrm>
          <a:off x="413584" y="271385"/>
          <a:ext cx="6571607" cy="5425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en-US" sz="1500" kern="1200" dirty="0"/>
            <a:t>2024</a:t>
          </a:r>
          <a:r>
            <a:rPr kumimoji="1" lang="ja-JP" altLang="en-US" sz="1500" kern="1200" dirty="0"/>
            <a:t>年</a:t>
          </a:r>
          <a:r>
            <a:rPr kumimoji="1" lang="en-US" altLang="en-US" sz="1500" kern="1200" dirty="0"/>
            <a:t>4</a:t>
          </a:r>
          <a:r>
            <a:rPr kumimoji="1" lang="ja-JP" altLang="en-US" sz="1500" kern="1200" dirty="0"/>
            <a:t>月　</a:t>
          </a:r>
          <a:r>
            <a:rPr kumimoji="1" lang="en-US" altLang="en-US" sz="1500" kern="1200" dirty="0"/>
            <a:t>Multi </a:t>
          </a:r>
          <a:r>
            <a:rPr kumimoji="1" lang="en-US" altLang="en-US" sz="1500" kern="1200" dirty="0" smtClean="0"/>
            <a:t>Campus One </a:t>
          </a:r>
          <a:r>
            <a:rPr kumimoji="1" lang="en-US" altLang="en-US" sz="1500" kern="1200" dirty="0"/>
            <a:t>Digital University</a:t>
          </a:r>
          <a:r>
            <a:rPr kumimoji="1" lang="ja-JP" altLang="en-US" sz="1500" kern="1200" dirty="0"/>
            <a:t>構想発表</a:t>
          </a:r>
        </a:p>
      </dsp:txBody>
      <dsp:txXfrm>
        <a:off x="413584" y="271385"/>
        <a:ext cx="6571607" cy="542565"/>
      </dsp:txXfrm>
    </dsp:sp>
    <dsp:sp modelId="{8166B614-F208-45E9-8008-D8A2934210B4}">
      <dsp:nvSpPr>
        <dsp:cNvPr id="0" name=""/>
        <dsp:cNvSpPr/>
      </dsp:nvSpPr>
      <dsp:spPr>
        <a:xfrm>
          <a:off x="74481" y="203564"/>
          <a:ext cx="678206" cy="67820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90EB1-E224-4D62-B445-5399381C70E7}">
      <dsp:nvSpPr>
        <dsp:cNvPr id="0" name=""/>
        <dsp:cNvSpPr/>
      </dsp:nvSpPr>
      <dsp:spPr>
        <a:xfrm>
          <a:off x="859881" y="1085130"/>
          <a:ext cx="6125311" cy="542565"/>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2024</a:t>
          </a:r>
          <a:r>
            <a:rPr kumimoji="1" lang="ja-JP" altLang="en-US" sz="1500" kern="1200" dirty="0"/>
            <a:t>年</a:t>
          </a:r>
          <a:r>
            <a:rPr kumimoji="1" lang="en-US" altLang="ja-JP" sz="1500" kern="1200" dirty="0"/>
            <a:t>8</a:t>
          </a:r>
          <a:r>
            <a:rPr kumimoji="1" lang="ja-JP" altLang="en-US" sz="1500" kern="1200" dirty="0"/>
            <a:t>月　学生</a:t>
          </a:r>
          <a:r>
            <a:rPr kumimoji="1" lang="en-US" altLang="ja-JP" sz="1500" kern="1200" dirty="0"/>
            <a:t>1</a:t>
          </a:r>
          <a:r>
            <a:rPr kumimoji="1" lang="ja-JP" altLang="en-US" sz="1500" kern="1200" dirty="0"/>
            <a:t>人</a:t>
          </a:r>
          <a:r>
            <a:rPr kumimoji="1" lang="en-US" altLang="ja-JP" sz="1500" kern="1200" dirty="0"/>
            <a:t>1</a:t>
          </a:r>
          <a:r>
            <a:rPr kumimoji="1" lang="ja-JP" altLang="en-US" sz="1500" kern="1200" dirty="0"/>
            <a:t>台端末に対応した学習環境の整備</a:t>
          </a:r>
          <a:endParaRPr kumimoji="1" lang="en-US" altLang="ja-JP" sz="1500" kern="1200" dirty="0"/>
        </a:p>
      </dsp:txBody>
      <dsp:txXfrm>
        <a:off x="859881" y="1085130"/>
        <a:ext cx="6125311" cy="542565"/>
      </dsp:txXfrm>
    </dsp:sp>
    <dsp:sp modelId="{BD9E6A05-7F91-4520-BEC0-8C8C3BF223AF}">
      <dsp:nvSpPr>
        <dsp:cNvPr id="0" name=""/>
        <dsp:cNvSpPr/>
      </dsp:nvSpPr>
      <dsp:spPr>
        <a:xfrm>
          <a:off x="520778" y="1017309"/>
          <a:ext cx="678206" cy="678206"/>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98D1C-7E9D-4494-8173-1B65DDEE7F78}">
      <dsp:nvSpPr>
        <dsp:cNvPr id="0" name=""/>
        <dsp:cNvSpPr/>
      </dsp:nvSpPr>
      <dsp:spPr>
        <a:xfrm>
          <a:off x="1063961" y="1898874"/>
          <a:ext cx="5921230" cy="542565"/>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2024</a:t>
          </a:r>
          <a:r>
            <a:rPr kumimoji="1" lang="ja-JP" altLang="en-US" sz="1500" kern="1200" dirty="0"/>
            <a:t>年～</a:t>
          </a:r>
          <a:r>
            <a:rPr kumimoji="1" lang="en-US" altLang="ja-JP" sz="1500" kern="1200" dirty="0"/>
            <a:t>2026</a:t>
          </a:r>
          <a:r>
            <a:rPr kumimoji="1" lang="ja-JP" altLang="en-US" sz="1500" kern="1200" dirty="0"/>
            <a:t>年度　</a:t>
          </a:r>
          <a:r>
            <a:rPr kumimoji="1" lang="ja-JP" altLang="ja-JP" sz="1500" kern="1200" dirty="0"/>
            <a:t>各専攻で最低</a:t>
          </a:r>
          <a:r>
            <a:rPr kumimoji="1" lang="en-US" altLang="ja-JP" sz="1500" kern="1200" dirty="0"/>
            <a:t>60</a:t>
          </a:r>
          <a:r>
            <a:rPr kumimoji="1" lang="ja-JP" altLang="ja-JP" sz="1500" kern="1200" dirty="0"/>
            <a:t>単位を</a:t>
          </a:r>
          <a:r>
            <a:rPr kumimoji="1" lang="en-US" altLang="ja-JP" sz="1500" kern="1200" dirty="0"/>
            <a:t>e-Learning</a:t>
          </a:r>
          <a:r>
            <a:rPr kumimoji="1" lang="ja-JP" altLang="ja-JP" sz="1500" kern="1200" dirty="0"/>
            <a:t>化</a:t>
          </a:r>
          <a:r>
            <a:rPr kumimoji="1" lang="ja-JP" altLang="en-US" sz="1500" kern="1200" dirty="0"/>
            <a:t>　　　　</a:t>
          </a:r>
        </a:p>
      </dsp:txBody>
      <dsp:txXfrm>
        <a:off x="1063961" y="1898874"/>
        <a:ext cx="5921230" cy="542565"/>
      </dsp:txXfrm>
    </dsp:sp>
    <dsp:sp modelId="{014831D2-A30F-473B-8B10-582033B00FAD}">
      <dsp:nvSpPr>
        <dsp:cNvPr id="0" name=""/>
        <dsp:cNvSpPr/>
      </dsp:nvSpPr>
      <dsp:spPr>
        <a:xfrm>
          <a:off x="724858" y="1831053"/>
          <a:ext cx="678206" cy="678206"/>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DC7D1-C5A4-4487-80B8-335BE7DE0C3D}">
      <dsp:nvSpPr>
        <dsp:cNvPr id="0" name=""/>
        <dsp:cNvSpPr/>
      </dsp:nvSpPr>
      <dsp:spPr>
        <a:xfrm>
          <a:off x="1063961" y="2712103"/>
          <a:ext cx="5921230" cy="54256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2025</a:t>
          </a:r>
          <a:r>
            <a:rPr kumimoji="1" lang="ja-JP" altLang="en-US" sz="1500" kern="1200" dirty="0"/>
            <a:t>年～</a:t>
          </a:r>
          <a:r>
            <a:rPr kumimoji="1" lang="en-US" altLang="ja-JP" sz="1500" kern="1200" dirty="0"/>
            <a:t>2026</a:t>
          </a:r>
          <a:r>
            <a:rPr kumimoji="1" lang="ja-JP" altLang="en-US" sz="1500" kern="1200" dirty="0"/>
            <a:t>年度　コンピュータ室の段階的なリニューアル</a:t>
          </a:r>
          <a:endParaRPr kumimoji="1" lang="ja-JP" altLang="ja-JP" sz="1500" kern="1200" dirty="0"/>
        </a:p>
      </dsp:txBody>
      <dsp:txXfrm>
        <a:off x="1063961" y="2712103"/>
        <a:ext cx="5921230" cy="542565"/>
      </dsp:txXfrm>
    </dsp:sp>
    <dsp:sp modelId="{62EADD54-EAF3-49D8-B1EE-4B5F179D9E32}">
      <dsp:nvSpPr>
        <dsp:cNvPr id="0" name=""/>
        <dsp:cNvSpPr/>
      </dsp:nvSpPr>
      <dsp:spPr>
        <a:xfrm>
          <a:off x="724858" y="2644282"/>
          <a:ext cx="678206" cy="678206"/>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16A32-FF30-44F0-A6D2-792EF6561FA2}">
      <dsp:nvSpPr>
        <dsp:cNvPr id="0" name=""/>
        <dsp:cNvSpPr/>
      </dsp:nvSpPr>
      <dsp:spPr>
        <a:xfrm>
          <a:off x="859881" y="3525847"/>
          <a:ext cx="6125311" cy="542565"/>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smtClean="0"/>
            <a:t>2024</a:t>
          </a:r>
          <a:r>
            <a:rPr kumimoji="1" lang="ja-JP" altLang="ja-JP" sz="1500" kern="1200" smtClean="0"/>
            <a:t>年</a:t>
          </a:r>
          <a:r>
            <a:rPr kumimoji="1" lang="ja-JP" altLang="ja-JP" sz="1500" kern="1200" dirty="0"/>
            <a:t>～</a:t>
          </a:r>
          <a:r>
            <a:rPr kumimoji="1" lang="en-US" altLang="ja-JP" sz="1500" kern="1200" dirty="0"/>
            <a:t>2026</a:t>
          </a:r>
          <a:r>
            <a:rPr kumimoji="1" lang="ja-JP" altLang="ja-JP" sz="1500" kern="1200" dirty="0"/>
            <a:t>年度　</a:t>
          </a:r>
          <a:r>
            <a:rPr kumimoji="1" lang="ja-JP" altLang="en-US" sz="1500" kern="1200" dirty="0"/>
            <a:t>無線</a:t>
          </a:r>
          <a:r>
            <a:rPr kumimoji="1" lang="en-US" altLang="ja-JP" sz="1500" kern="1200" dirty="0"/>
            <a:t>LAN</a:t>
          </a:r>
          <a:r>
            <a:rPr kumimoji="1" lang="ja-JP" altLang="en-US" sz="1500" kern="1200" dirty="0"/>
            <a:t>環境の整備</a:t>
          </a:r>
          <a:endParaRPr kumimoji="1" lang="ja-JP" altLang="ja-JP" sz="1500" kern="1200" dirty="0"/>
        </a:p>
      </dsp:txBody>
      <dsp:txXfrm>
        <a:off x="859881" y="3525847"/>
        <a:ext cx="6125311" cy="542565"/>
      </dsp:txXfrm>
    </dsp:sp>
    <dsp:sp modelId="{90CB8EFB-C7D2-4884-8898-B58C8F1008AE}">
      <dsp:nvSpPr>
        <dsp:cNvPr id="0" name=""/>
        <dsp:cNvSpPr/>
      </dsp:nvSpPr>
      <dsp:spPr>
        <a:xfrm>
          <a:off x="520778" y="3458027"/>
          <a:ext cx="678206" cy="678206"/>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137A7-C848-442A-9018-D6F6D53A4C1C}">
      <dsp:nvSpPr>
        <dsp:cNvPr id="0" name=""/>
        <dsp:cNvSpPr/>
      </dsp:nvSpPr>
      <dsp:spPr>
        <a:xfrm>
          <a:off x="413584" y="4339592"/>
          <a:ext cx="6571607" cy="54256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2026</a:t>
          </a:r>
          <a:r>
            <a:rPr kumimoji="1" lang="ja-JP" altLang="en-US" sz="1500" kern="1200" dirty="0"/>
            <a:t>年　</a:t>
          </a:r>
          <a:r>
            <a:rPr kumimoji="1" lang="en-US" altLang="ja-JP" sz="1500" kern="1200" dirty="0"/>
            <a:t>Multi </a:t>
          </a:r>
          <a:r>
            <a:rPr kumimoji="1" lang="en-US" altLang="ja-JP" sz="1500" kern="1200" dirty="0" smtClean="0"/>
            <a:t>Campus One </a:t>
          </a:r>
          <a:r>
            <a:rPr kumimoji="1" lang="en-US" altLang="ja-JP" sz="1500" kern="1200" dirty="0"/>
            <a:t>Digital University</a:t>
          </a:r>
          <a:r>
            <a:rPr kumimoji="1" lang="ja-JP" altLang="ja-JP" sz="1500" kern="1200" dirty="0"/>
            <a:t>構想</a:t>
          </a:r>
          <a:r>
            <a:rPr kumimoji="1" lang="ja-JP" altLang="en-US" sz="1500" kern="1200" dirty="0"/>
            <a:t>完成　</a:t>
          </a:r>
          <a:endParaRPr kumimoji="1" lang="ja-JP" altLang="ja-JP" sz="1500" kern="1200" dirty="0"/>
        </a:p>
      </dsp:txBody>
      <dsp:txXfrm>
        <a:off x="413584" y="4339592"/>
        <a:ext cx="6571607" cy="542565"/>
      </dsp:txXfrm>
    </dsp:sp>
    <dsp:sp modelId="{FFDD050E-5007-48F3-A571-44D103CF64B8}">
      <dsp:nvSpPr>
        <dsp:cNvPr id="0" name=""/>
        <dsp:cNvSpPr/>
      </dsp:nvSpPr>
      <dsp:spPr>
        <a:xfrm>
          <a:off x="74481" y="4271771"/>
          <a:ext cx="678206" cy="678206"/>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1014" y="151782"/>
          <a:ext cx="1194308" cy="4777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企画書の立案</a:t>
          </a:r>
        </a:p>
      </dsp:txBody>
      <dsp:txXfrm>
        <a:off x="1014" y="151782"/>
        <a:ext cx="1074877" cy="477723"/>
      </dsp:txXfrm>
    </dsp:sp>
    <dsp:sp modelId="{426F6C9F-C3D0-4B5A-9D89-CEDB3490DE96}">
      <dsp:nvSpPr>
        <dsp:cNvPr id="0" name=""/>
        <dsp:cNvSpPr/>
      </dsp:nvSpPr>
      <dsp:spPr>
        <a:xfrm>
          <a:off x="956461" y="151782"/>
          <a:ext cx="1194308" cy="477723"/>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カリキュラムの検討</a:t>
          </a:r>
        </a:p>
      </dsp:txBody>
      <dsp:txXfrm>
        <a:off x="1195323" y="151782"/>
        <a:ext cx="716585" cy="477723"/>
      </dsp:txXfrm>
    </dsp:sp>
    <dsp:sp modelId="{A2D690E3-FF26-4D8D-8F1C-0B5FFA063FFE}">
      <dsp:nvSpPr>
        <dsp:cNvPr id="0" name=""/>
        <dsp:cNvSpPr/>
      </dsp:nvSpPr>
      <dsp:spPr>
        <a:xfrm>
          <a:off x="1911907" y="151782"/>
          <a:ext cx="1194308" cy="477723"/>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学習目標の分析</a:t>
          </a:r>
          <a:endParaRPr kumimoji="1" lang="en-US" altLang="ja-JP" sz="900" b="1" kern="1200" dirty="0">
            <a:latin typeface="+mj-ea"/>
            <a:ea typeface="+mj-ea"/>
          </a:endParaRPr>
        </a:p>
      </dsp:txBody>
      <dsp:txXfrm>
        <a:off x="2150769" y="151782"/>
        <a:ext cx="716585" cy="477723"/>
      </dsp:txXfrm>
    </dsp:sp>
    <dsp:sp modelId="{05EABC1A-CF2B-4A9D-BE78-6A5BA8CB4F72}">
      <dsp:nvSpPr>
        <dsp:cNvPr id="0" name=""/>
        <dsp:cNvSpPr/>
      </dsp:nvSpPr>
      <dsp:spPr>
        <a:xfrm>
          <a:off x="2867354" y="151782"/>
          <a:ext cx="1194308" cy="477723"/>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カリキュラムの構造化</a:t>
          </a:r>
          <a:endParaRPr kumimoji="1" lang="en-US" altLang="ja-JP" sz="900" b="1" kern="1200" dirty="0">
            <a:latin typeface="+mj-ea"/>
            <a:ea typeface="+mj-ea"/>
          </a:endParaRPr>
        </a:p>
      </dsp:txBody>
      <dsp:txXfrm>
        <a:off x="3106216" y="151782"/>
        <a:ext cx="716585" cy="477723"/>
      </dsp:txXfrm>
    </dsp:sp>
    <dsp:sp modelId="{E52F3EBE-2C06-4CDF-8CE2-168AA8FFF9D8}">
      <dsp:nvSpPr>
        <dsp:cNvPr id="0" name=""/>
        <dsp:cNvSpPr/>
      </dsp:nvSpPr>
      <dsp:spPr>
        <a:xfrm>
          <a:off x="3822800" y="151782"/>
          <a:ext cx="1194308" cy="477723"/>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デジタルアーカイブ</a:t>
          </a:r>
        </a:p>
      </dsp:txBody>
      <dsp:txXfrm>
        <a:off x="4061662" y="151782"/>
        <a:ext cx="716585" cy="477723"/>
      </dsp:txXfrm>
    </dsp:sp>
    <dsp:sp modelId="{7FE44029-B0B4-4203-B1A4-CE6E59FE60AA}">
      <dsp:nvSpPr>
        <dsp:cNvPr id="0" name=""/>
        <dsp:cNvSpPr/>
      </dsp:nvSpPr>
      <dsp:spPr>
        <a:xfrm>
          <a:off x="4778247" y="151782"/>
          <a:ext cx="1194308" cy="477723"/>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テキスト</a:t>
          </a:r>
          <a:endParaRPr kumimoji="1" lang="en-US" altLang="ja-JP" sz="900" b="1" kern="1200" dirty="0">
            <a:latin typeface="+mj-ea"/>
            <a:ea typeface="+mj-ea"/>
          </a:endParaRPr>
        </a:p>
      </dsp:txBody>
      <dsp:txXfrm>
        <a:off x="5017109" y="151782"/>
        <a:ext cx="716585" cy="477723"/>
      </dsp:txXfrm>
    </dsp:sp>
    <dsp:sp modelId="{ACB63468-B11D-4B69-B94C-083BE31B219D}">
      <dsp:nvSpPr>
        <dsp:cNvPr id="0" name=""/>
        <dsp:cNvSpPr/>
      </dsp:nvSpPr>
      <dsp:spPr>
        <a:xfrm>
          <a:off x="5733693" y="151782"/>
          <a:ext cx="1194308" cy="477723"/>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en-US" altLang="ja-JP" sz="900" b="1" kern="1200" dirty="0">
              <a:latin typeface="+mj-ea"/>
              <a:ea typeface="+mj-ea"/>
            </a:rPr>
            <a:t>E-Learning</a:t>
          </a:r>
          <a:r>
            <a:rPr kumimoji="1" lang="ja-JP" altLang="en-US" sz="900" b="1" kern="1200" dirty="0">
              <a:latin typeface="+mj-ea"/>
              <a:ea typeface="+mj-ea"/>
            </a:rPr>
            <a:t>教材の作成</a:t>
          </a:r>
          <a:endParaRPr kumimoji="1" lang="en-US" altLang="ja-JP" sz="900" b="1" kern="1200" dirty="0">
            <a:latin typeface="+mj-ea"/>
            <a:ea typeface="+mj-ea"/>
          </a:endParaRPr>
        </a:p>
      </dsp:txBody>
      <dsp:txXfrm>
        <a:off x="5972555" y="151782"/>
        <a:ext cx="716585" cy="477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A96AC-EAE7-456E-92D6-53453305BE20}">
      <dsp:nvSpPr>
        <dsp:cNvPr id="0" name=""/>
        <dsp:cNvSpPr/>
      </dsp:nvSpPr>
      <dsp:spPr>
        <a:xfrm>
          <a:off x="0" y="1951972"/>
          <a:ext cx="3304317" cy="1647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インストラクショナルデザイン指導力</a:t>
          </a:r>
        </a:p>
      </dsp:txBody>
      <dsp:txXfrm>
        <a:off x="483906" y="2193170"/>
        <a:ext cx="2336505" cy="116460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60C25E6-B372-483A-9D83-B43EDCEEC74F}" type="slidenum">
              <a:rPr kumimoji="1" lang="ja-JP" altLang="en-US" smtClean="0"/>
              <a:t>‹#›</a:t>
            </a:fld>
            <a:endParaRPr kumimoji="1" lang="ja-JP" altLang="en-US"/>
          </a:p>
        </p:txBody>
      </p:sp>
    </p:spTree>
    <p:extLst>
      <p:ext uri="{BB962C8B-B14F-4D97-AF65-F5344CB8AC3E}">
        <p14:creationId xmlns:p14="http://schemas.microsoft.com/office/powerpoint/2010/main" val="3030231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862F66-68DF-4657-A443-BC242D91D6D6}" type="datetimeFigureOut">
              <a:rPr kumimoji="1" lang="ja-JP" altLang="en-US" smtClean="0"/>
              <a:t>2023/8/23</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39F025-6559-4274-935E-59AFE9485671}" type="slidenum">
              <a:rPr kumimoji="1" lang="ja-JP" altLang="en-US" smtClean="0"/>
              <a:t>‹#›</a:t>
            </a:fld>
            <a:endParaRPr kumimoji="1" lang="ja-JP" altLang="en-US"/>
          </a:p>
        </p:txBody>
      </p:sp>
    </p:spTree>
    <p:extLst>
      <p:ext uri="{BB962C8B-B14F-4D97-AF65-F5344CB8AC3E}">
        <p14:creationId xmlns:p14="http://schemas.microsoft.com/office/powerpoint/2010/main" val="18762192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20078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29</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3531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30</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9334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28609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32</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5008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6695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829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953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76521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97382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2161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83421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94899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2565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00307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7092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94266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47783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6084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332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66147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2.glb"/><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digitalarchiveproject.jp/information/%e6%95%99%e8%82%b2%e6%83%85%e5%a0%b1%e7%a0%94%e7%a9%b6/"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808753"/>
            <a:ext cx="9144000" cy="1622199"/>
          </a:xfrm>
          <a:solidFill>
            <a:schemeClr val="accent1">
              <a:lumMod val="75000"/>
            </a:schemeClr>
          </a:solidFill>
        </p:spPr>
        <p:txBody>
          <a:bodyPr anchor="ctr" anchorCtr="0">
            <a:normAutofit/>
          </a:bodyPr>
          <a:lstStyle/>
          <a:p>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smtClean="0">
                <a:solidFill>
                  <a:schemeClr val="bg1"/>
                </a:solidFill>
                <a:latin typeface="+mj-ea"/>
              </a:rPr>
              <a:t>構想</a:t>
            </a:r>
            <a:endParaRPr kumimoji="1" lang="ja-JP" altLang="en-US" sz="2800" dirty="0">
              <a:solidFill>
                <a:schemeClr val="bg1"/>
              </a:solidFill>
              <a:latin typeface="+mj-ea"/>
            </a:endParaRPr>
          </a:p>
        </p:txBody>
      </p:sp>
      <p:sp>
        <p:nvSpPr>
          <p:cNvPr id="3" name="サブタイトル 2"/>
          <p:cNvSpPr>
            <a:spLocks noGrp="1"/>
          </p:cNvSpPr>
          <p:nvPr>
            <p:ph type="subTitle" idx="1"/>
          </p:nvPr>
        </p:nvSpPr>
        <p:spPr>
          <a:xfrm>
            <a:off x="1269257" y="5951166"/>
            <a:ext cx="6858000" cy="499372"/>
          </a:xfrm>
        </p:spPr>
        <p:txBody>
          <a:bodyPr/>
          <a:lstStyle/>
          <a:p>
            <a:r>
              <a:rPr kumimoji="1" lang="ja-JP" altLang="en-US" dirty="0"/>
              <a:t>岐阜女子大学</a:t>
            </a:r>
          </a:p>
        </p:txBody>
      </p:sp>
      <p:sp>
        <p:nvSpPr>
          <p:cNvPr id="4" name="テキスト ボックス 3"/>
          <p:cNvSpPr txBox="1"/>
          <p:nvPr/>
        </p:nvSpPr>
        <p:spPr>
          <a:xfrm>
            <a:off x="5761869" y="6488797"/>
            <a:ext cx="3190836" cy="261610"/>
          </a:xfrm>
          <a:prstGeom prst="rect">
            <a:avLst/>
          </a:prstGeom>
          <a:noFill/>
        </p:spPr>
        <p:txBody>
          <a:bodyPr wrap="square" rtlCol="0">
            <a:spAutoFit/>
          </a:bodyPr>
          <a:lstStyle/>
          <a:p>
            <a:r>
              <a:rPr lang="en-US" altLang="ja-JP" sz="1100" dirty="0"/>
              <a:t>【</a:t>
            </a:r>
            <a:r>
              <a:rPr lang="ja-JP" altLang="en-US" sz="1100" dirty="0"/>
              <a:t>大学教育推進会議</a:t>
            </a:r>
            <a:r>
              <a:rPr lang="en-US" altLang="ja-JP" sz="1100" dirty="0"/>
              <a:t>】e-Learning</a:t>
            </a:r>
            <a:r>
              <a:rPr lang="ja-JP" altLang="en-US" sz="1100" dirty="0"/>
              <a:t>推進部会</a:t>
            </a:r>
            <a:endParaRPr kumimoji="1" lang="ja-JP" altLang="en-US" sz="1100" dirty="0"/>
          </a:p>
        </p:txBody>
      </p:sp>
      <p:pic>
        <p:nvPicPr>
          <p:cNvPr id="1028" name="Picture 4" descr="高校生や大学生 | 授業・教室風景のイラスト | Skil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75" y="3837678"/>
            <a:ext cx="3685671" cy="130003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264" y="5265833"/>
            <a:ext cx="847445" cy="847445"/>
          </a:xfrm>
          <a:prstGeom prst="rect">
            <a:avLst/>
          </a:prstGeom>
        </p:spPr>
      </p:pic>
    </p:spTree>
    <p:extLst>
      <p:ext uri="{BB962C8B-B14F-4D97-AF65-F5344CB8AC3E}">
        <p14:creationId xmlns:p14="http://schemas.microsoft.com/office/powerpoint/2010/main" val="212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524" y="2170"/>
              <a:ext cx="1330"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博物館などの社会</a:t>
              </a:r>
              <a:r>
                <a:rPr kumimoji="0" lang="ja-JP" altLang="en-US" sz="900" b="0" i="0" u="none" strike="noStrike" cap="none" normalizeH="0" baseline="0" smtClean="0">
                  <a:ln>
                    <a:noFill/>
                  </a:ln>
                  <a:solidFill>
                    <a:schemeClr val="tx1"/>
                  </a:solidFill>
                  <a:effectLst/>
                  <a:latin typeface="+mn-ea"/>
                  <a:cs typeface="Times New Roman" panose="02020603050405020304" pitchFamily="18" charset="0"/>
                </a:rPr>
                <a:t>教育施設や企業</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博物館学芸員・図書館司書科目・実習含む）</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4" y="2170"/>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連携大学</a:t>
              </a:r>
              <a:r>
                <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rPr>
                <a:t>(25</a:t>
              </a: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大学）</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コンテンツ</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各大学</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単位）</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事務局</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a:latin typeface="+mn-ea"/>
                  <a:cs typeface="Times New Roman" panose="02020603050405020304" pitchFamily="18" charset="0"/>
                </a:rPr>
                <a:t>・</a:t>
              </a: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5" name="Text Box 30"/>
            <p:cNvSpPr txBox="1">
              <a:spLocks noChangeArrowheads="1"/>
            </p:cNvSpPr>
            <p:nvPr/>
          </p:nvSpPr>
          <p:spPr bwMode="auto">
            <a:xfrm>
              <a:off x="1524" y="3902"/>
              <a:ext cx="1330" cy="1088"/>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博物館・</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社会教育</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施設</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から</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コンテンツを作成し、ポータルサイトから提供</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p:txBody>
        </p:sp>
        <p:sp>
          <p:nvSpPr>
            <p:cNvPr id="16" name="Text Box 29"/>
            <p:cNvSpPr txBox="1">
              <a:spLocks noChangeArrowheads="1"/>
            </p:cNvSpPr>
            <p:nvPr/>
          </p:nvSpPr>
          <p:spPr bwMode="auto">
            <a:xfrm>
              <a:off x="3044" y="3908"/>
              <a:ext cx="1562" cy="108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8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rPr>
                <a:t>参加大学からと特色ある科目</a:t>
              </a:r>
              <a:r>
                <a:rPr kumimoji="0" lang="en-US" altLang="ja-JP" sz="700" b="0" i="0" u="none" strike="noStrike" cap="none" normalizeH="0" baseline="0" dirty="0" smtClean="0">
                  <a:ln>
                    <a:noFill/>
                  </a:ln>
                  <a:solidFill>
                    <a:schemeClr val="tx1"/>
                  </a:solidFill>
                  <a:effectLst/>
                  <a:latin typeface="+mn-ea"/>
                </a:rPr>
                <a:t>20</a:t>
              </a:r>
              <a:r>
                <a:rPr kumimoji="0" lang="ja-JP" altLang="en-US" sz="700" b="0" i="0" u="none" strike="noStrike" cap="none" normalizeH="0" baseline="0" dirty="0" smtClean="0">
                  <a:ln>
                    <a:noFill/>
                  </a:ln>
                  <a:solidFill>
                    <a:schemeClr val="tx1"/>
                  </a:solidFill>
                  <a:effectLst/>
                  <a:latin typeface="+mn-ea"/>
                </a:rPr>
                <a:t>単位を提供し、</a:t>
              </a:r>
              <a:r>
                <a:rPr kumimoji="0" lang="en-US" altLang="ja-JP" sz="700" b="0" i="0" u="none" strike="noStrike" cap="none" normalizeH="0" baseline="0" dirty="0" smtClean="0">
                  <a:ln>
                    <a:noFill/>
                  </a:ln>
                  <a:solidFill>
                    <a:schemeClr val="tx1"/>
                  </a:solidFill>
                  <a:effectLst/>
                  <a:latin typeface="+mn-ea"/>
                </a:rPr>
                <a:t>e-Learning</a:t>
              </a:r>
              <a:r>
                <a:rPr kumimoji="0" lang="ja-JP" altLang="en-US" sz="700" b="0" i="0" u="none" strike="noStrike" cap="none" normalizeH="0" baseline="0" dirty="0" smtClean="0">
                  <a:ln>
                    <a:noFill/>
                  </a:ln>
                  <a:solidFill>
                    <a:schemeClr val="tx1"/>
                  </a:solidFill>
                  <a:effectLst/>
                  <a:latin typeface="+mn-ea"/>
                </a:rPr>
                <a:t>化して提供</a:t>
              </a:r>
              <a:endParaRPr kumimoji="0" lang="ja-JP" altLang="ja-JP" sz="700" b="0" i="0" u="none" strike="noStrike" cap="none" normalizeH="0" baseline="0" dirty="0" smtClean="0">
                <a:ln>
                  <a:noFill/>
                </a:ln>
                <a:solidFill>
                  <a:schemeClr val="tx1"/>
                </a:solidFill>
                <a:effectLst/>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連携</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大学で各専門別カリキュラムの開発（連携大学）</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1" cy="706"/>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a:off x="3825" y="3196"/>
              <a:ext cx="1" cy="712"/>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smtClean="0">
                  <a:ln>
                    <a:noFill/>
                  </a:ln>
                  <a:solidFill>
                    <a:schemeClr val="tx1"/>
                  </a:solidFill>
                  <a:effectLst/>
                  <a:latin typeface="+mn-ea"/>
                  <a:cs typeface="Times New Roman" panose="02020603050405020304" pitchFamily="18" charset="0"/>
                </a:rPr>
                <a:t>連携大学共同開発</a:t>
              </a:r>
              <a:endParaRPr kumimoji="0" lang="ja-JP" altLang="ja-JP" sz="1800" b="0" i="0" u="none" strike="noStrike" cap="none" normalizeH="0" baseline="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（Ａ）大学連携運営委員会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18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kumimoji="0" lang="ja-JP" altLang="en-US" sz="1600" dirty="0" smtClean="0">
                  <a:latin typeface="+mn-ea"/>
                  <a:cs typeface="Times New Roman" panose="02020603050405020304" pitchFamily="18" charset="0"/>
                </a:rPr>
                <a:t>次世代ネットワーク</a:t>
              </a:r>
              <a:r>
                <a:rPr kumimoji="0" lang="ja-JP" altLang="en-US" sz="1600" dirty="0">
                  <a:latin typeface="+mn-ea"/>
                  <a:cs typeface="Times New Roman" panose="02020603050405020304" pitchFamily="18" charset="0"/>
                </a:rPr>
                <a:t>大学コンソーシアム</a:t>
              </a:r>
              <a:r>
                <a:rPr kumimoji="0" lang="ja-JP" altLang="en-US" sz="1600" dirty="0" smtClean="0">
                  <a:latin typeface="+mn-ea"/>
                  <a:cs typeface="Times New Roman" panose="02020603050405020304" pitchFamily="18" charset="0"/>
                </a:rPr>
                <a:t>岐阜（</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30832"/>
          </a:xfrm>
          <a:prstGeom prst="rect">
            <a:avLst/>
          </a:prstGeom>
          <a:solidFill>
            <a:schemeClr val="accent5">
              <a:lumMod val="50000"/>
            </a:schemeClr>
          </a:solidFill>
        </p:spPr>
        <p:txBody>
          <a:bodyPr wrap="square" rtlCol="0">
            <a:spAutoFit/>
          </a:bodyPr>
          <a:lstStyle/>
          <a:p>
            <a:r>
              <a:rPr lang="ja-JP" altLang="en-US" sz="900">
                <a:solidFill>
                  <a:schemeClr val="bg1"/>
                </a:solidFill>
              </a:rPr>
              <a:t>ネットワーク大学コンソーシアム岐阜</a:t>
            </a:r>
            <a:endParaRPr lang="ja-JP" altLang="en-US" sz="9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3707316" y="5634101"/>
            <a:ext cx="3875679" cy="261610"/>
          </a:xfrm>
          <a:prstGeom prst="rect">
            <a:avLst/>
          </a:prstGeom>
          <a:noFill/>
        </p:spPr>
        <p:txBody>
          <a:bodyPr wrap="square" rtlCol="0">
            <a:spAutoFit/>
          </a:bodyPr>
          <a:lstStyle/>
          <a:p>
            <a:r>
              <a:rPr kumimoji="1" lang="ja-JP" altLang="en-US" sz="1100" dirty="0" smtClean="0"/>
              <a:t>各大学との単位互換並びに各機関や企業の研修として展開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72869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418" y="2205"/>
              <a:ext cx="1555"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保育士</a:t>
              </a:r>
              <a:r>
                <a:rPr kumimoji="0" lang="ja-JP" altLang="en-US" sz="600" dirty="0" smtClean="0">
                  <a:latin typeface="+mn-ea"/>
                  <a:cs typeface="Times New Roman" panose="02020603050405020304" pitchFamily="18" charset="0"/>
                </a:rPr>
                <a:t>関連科目並びにビジネス関連科目</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3" y="2205"/>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小学校教員科目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中学校教育</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デジタルアーキビスト科目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図書館</a:t>
              </a:r>
              <a:r>
                <a:rPr kumimoji="0" lang="ja-JP" altLang="en-US" sz="600" dirty="0" smtClean="0">
                  <a:latin typeface="+mn-ea"/>
                  <a:cs typeface="Times New Roman" panose="02020603050405020304" pitchFamily="18" charset="0"/>
                </a:rPr>
                <a:t>司書科目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博物館</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学芸員科目</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文化情報研究センター</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・各専門別カリキュラムの開発</a:t>
              </a: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➝連携短期大学の拡充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344" cy="347"/>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flipH="1">
              <a:off x="3765" y="3196"/>
              <a:ext cx="60" cy="1035"/>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融合</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大学共同開発</a:t>
              </a:r>
              <a:endParaRPr kumimoji="0" lang="ja-JP" altLang="ja-JP" sz="1800" b="0" i="0" u="none" strike="noStrike" cap="none" normalizeH="0" baseline="0" dirty="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科目融合</a:t>
              </a: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6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岐阜県・沖縄県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ja-JP" altLang="en-US" sz="1600" dirty="0" smtClean="0">
                  <a:latin typeface="+mn-ea"/>
                  <a:cs typeface="Times New Roman" panose="02020603050405020304" pitchFamily="18" charset="0"/>
                </a:rPr>
                <a:t>岐阜女子大学と沖縄女子短期大学との（</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46221"/>
          </a:xfrm>
          <a:prstGeom prst="rect">
            <a:avLst/>
          </a:prstGeom>
          <a:solidFill>
            <a:schemeClr val="accent5">
              <a:lumMod val="50000"/>
            </a:schemeClr>
          </a:solidFill>
        </p:spPr>
        <p:txBody>
          <a:bodyPr wrap="square" rtlCol="0">
            <a:spAutoFit/>
          </a:bodyPr>
          <a:lstStyle/>
          <a:p>
            <a:pPr algn="ctr"/>
            <a:r>
              <a:rPr lang="ja-JP" altLang="en-US" sz="1000" dirty="0" smtClean="0">
                <a:solidFill>
                  <a:schemeClr val="bg1"/>
                </a:solidFill>
              </a:rPr>
              <a:t>岐阜女子大学文化情報研究センター</a:t>
            </a:r>
            <a:endParaRPr lang="ja-JP" altLang="en-US" sz="10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沖縄女子短期大学との連携（融合）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2301185" y="5791667"/>
            <a:ext cx="5819257" cy="261610"/>
          </a:xfrm>
          <a:prstGeom prst="rect">
            <a:avLst/>
          </a:prstGeom>
          <a:noFill/>
        </p:spPr>
        <p:txBody>
          <a:bodyPr wrap="square" rtlCol="0">
            <a:spAutoFit/>
          </a:bodyPr>
          <a:lstStyle/>
          <a:p>
            <a:r>
              <a:rPr kumimoji="1" lang="ja-JP" altLang="en-US" sz="1100" dirty="0" smtClean="0"/>
              <a:t>岐阜女子大学と沖縄女子短期大学との単位互換並びに教育委員会や企業の研修として展開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graphicFrame>
        <p:nvGraphicFramePr>
          <p:cNvPr id="19" name="図表 18"/>
          <p:cNvGraphicFramePr/>
          <p:nvPr>
            <p:extLst>
              <p:ext uri="{D42A27DB-BD31-4B8C-83A1-F6EECF244321}">
                <p14:modId xmlns:p14="http://schemas.microsoft.com/office/powerpoint/2010/main" val="2538617357"/>
              </p:ext>
            </p:extLst>
          </p:nvPr>
        </p:nvGraphicFramePr>
        <p:xfrm>
          <a:off x="1115637" y="2830019"/>
          <a:ext cx="1845179" cy="1865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テキスト ボックス 23"/>
          <p:cNvSpPr txBox="1"/>
          <p:nvPr/>
        </p:nvSpPr>
        <p:spPr>
          <a:xfrm>
            <a:off x="2091599" y="1826514"/>
            <a:ext cx="1196691" cy="276999"/>
          </a:xfrm>
          <a:prstGeom prst="rect">
            <a:avLst/>
          </a:prstGeom>
          <a:solidFill>
            <a:schemeClr val="accent2">
              <a:lumMod val="75000"/>
            </a:schemeClr>
          </a:solidFill>
        </p:spPr>
        <p:txBody>
          <a:bodyPr wrap="square" rtlCol="0">
            <a:spAutoFit/>
          </a:bodyPr>
          <a:lstStyle/>
          <a:p>
            <a:r>
              <a:rPr lang="zh-CN" altLang="en-US" sz="1200" b="1" dirty="0">
                <a:solidFill>
                  <a:schemeClr val="bg1"/>
                </a:solidFill>
                <a:latin typeface="メイリオ" panose="020B0604030504040204" pitchFamily="50" charset="-128"/>
                <a:ea typeface="メイリオ" panose="020B0604030504040204" pitchFamily="50" charset="-128"/>
              </a:rPr>
              <a:t>岐阜女子大学</a:t>
            </a:r>
          </a:p>
        </p:txBody>
      </p:sp>
      <p:sp>
        <p:nvSpPr>
          <p:cNvPr id="54" name="テキスト ボックス 53"/>
          <p:cNvSpPr txBox="1"/>
          <p:nvPr/>
        </p:nvSpPr>
        <p:spPr>
          <a:xfrm>
            <a:off x="855348" y="1813937"/>
            <a:ext cx="1196691" cy="288000"/>
          </a:xfrm>
          <a:prstGeom prst="rect">
            <a:avLst/>
          </a:prstGeom>
          <a:solidFill>
            <a:schemeClr val="accent4">
              <a:lumMod val="75000"/>
            </a:schemeClr>
          </a:solidFill>
        </p:spPr>
        <p:txBody>
          <a:bodyPr wrap="square" rtlCol="0" anchor="ctr" anchorCtr="1">
            <a:spAutoFit/>
          </a:bodyPr>
          <a:lstStyle/>
          <a:p>
            <a:r>
              <a:rPr lang="ja-JP" altLang="en-US" sz="900" b="1" dirty="0" smtClean="0">
                <a:solidFill>
                  <a:schemeClr val="bg1"/>
                </a:solidFill>
                <a:latin typeface="メイリオ" panose="020B0604030504040204" pitchFamily="50" charset="-128"/>
                <a:ea typeface="メイリオ" panose="020B0604030504040204" pitchFamily="50" charset="-128"/>
              </a:rPr>
              <a:t>沖縄</a:t>
            </a:r>
            <a:r>
              <a:rPr lang="zh-CN" altLang="en-US" sz="900" b="1" dirty="0" smtClean="0">
                <a:solidFill>
                  <a:schemeClr val="bg1"/>
                </a:solidFill>
                <a:latin typeface="メイリオ" panose="020B0604030504040204" pitchFamily="50" charset="-128"/>
                <a:ea typeface="メイリオ" panose="020B0604030504040204" pitchFamily="50" charset="-128"/>
              </a:rPr>
              <a:t>女子</a:t>
            </a:r>
            <a:r>
              <a:rPr lang="ja-JP" altLang="en-US" sz="900" b="1" dirty="0" smtClean="0">
                <a:solidFill>
                  <a:schemeClr val="bg1"/>
                </a:solidFill>
                <a:latin typeface="メイリオ" panose="020B0604030504040204" pitchFamily="50" charset="-128"/>
                <a:ea typeface="メイリオ" panose="020B0604030504040204" pitchFamily="50" charset="-128"/>
              </a:rPr>
              <a:t>短期</a:t>
            </a:r>
            <a:r>
              <a:rPr lang="zh-CN" altLang="en-US" sz="900" b="1" dirty="0" smtClean="0">
                <a:solidFill>
                  <a:schemeClr val="bg1"/>
                </a:solidFill>
                <a:latin typeface="メイリオ" panose="020B0604030504040204" pitchFamily="50" charset="-128"/>
                <a:ea typeface="メイリオ" panose="020B0604030504040204" pitchFamily="50" charset="-128"/>
              </a:rPr>
              <a:t>大学</a:t>
            </a:r>
            <a:endParaRPr lang="zh-CN" altLang="en-US" sz="9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53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1489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6" name="図表 5"/>
          <p:cNvGraphicFramePr/>
          <p:nvPr>
            <p:extLst>
              <p:ext uri="{D42A27DB-BD31-4B8C-83A1-F6EECF244321}">
                <p14:modId xmlns:p14="http://schemas.microsoft.com/office/powerpoint/2010/main" val="2289350438"/>
              </p:ext>
            </p:extLst>
          </p:nvPr>
        </p:nvGraphicFramePr>
        <p:xfrm>
          <a:off x="1523999" y="1086567"/>
          <a:ext cx="7057587" cy="515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1259631" y="4102333"/>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5" name="直線コネクタ 24"/>
          <p:cNvCxnSpPr/>
          <p:nvPr/>
        </p:nvCxnSpPr>
        <p:spPr>
          <a:xfrm>
            <a:off x="1259632" y="3321940"/>
            <a:ext cx="7080449"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直線コネクタ 11"/>
          <p:cNvCxnSpPr/>
          <p:nvPr/>
        </p:nvCxnSpPr>
        <p:spPr>
          <a:xfrm>
            <a:off x="1115616" y="2434706"/>
            <a:ext cx="70804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54966" y="193543"/>
            <a:ext cx="7986112" cy="584775"/>
          </a:xfrm>
          <a:prstGeom prst="rect">
            <a:avLst/>
          </a:prstGeom>
          <a:noFill/>
        </p:spPr>
        <p:txBody>
          <a:bodyPr wrap="square" rtlCol="0">
            <a:spAutoFit/>
          </a:bodyPr>
          <a:lstStyle/>
          <a:p>
            <a:r>
              <a:rPr kumimoji="1" lang="en-US" altLang="ja-JP" sz="3200" dirty="0" smtClean="0">
                <a:latin typeface="メイリオ" panose="020B0604030504040204" pitchFamily="50" charset="-128"/>
                <a:ea typeface="メイリオ" panose="020B0604030504040204" pitchFamily="50" charset="-128"/>
              </a:rPr>
              <a:t>e-Learning</a:t>
            </a:r>
            <a:r>
              <a:rPr kumimoji="1" lang="ja-JP" altLang="en-US" sz="3200" dirty="0" smtClean="0">
                <a:latin typeface="メイリオ" panose="020B0604030504040204" pitchFamily="50" charset="-128"/>
                <a:ea typeface="メイリオ" panose="020B0604030504040204" pitchFamily="50" charset="-128"/>
              </a:rPr>
              <a:t>作成スキーム</a:t>
            </a:r>
            <a:r>
              <a:rPr kumimoji="1" lang="en-US" altLang="ja-JP" dirty="0" smtClean="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年度）</a:t>
            </a:r>
          </a:p>
        </p:txBody>
      </p:sp>
      <p:cxnSp>
        <p:nvCxnSpPr>
          <p:cNvPr id="4" name="直線コネクタ 3"/>
          <p:cNvCxnSpPr/>
          <p:nvPr/>
        </p:nvCxnSpPr>
        <p:spPr>
          <a:xfrm>
            <a:off x="251520" y="824323"/>
            <a:ext cx="8352928" cy="12389"/>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図表 5"/>
          <p:cNvGraphicFramePr/>
          <p:nvPr/>
        </p:nvGraphicFramePr>
        <p:xfrm>
          <a:off x="1259632" y="126876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表 6"/>
          <p:cNvGraphicFramePr>
            <a:graphicFrameLocks noGrp="1"/>
          </p:cNvGraphicFramePr>
          <p:nvPr/>
        </p:nvGraphicFramePr>
        <p:xfrm>
          <a:off x="1259632" y="980728"/>
          <a:ext cx="6936433" cy="370840"/>
        </p:xfrm>
        <a:graphic>
          <a:graphicData uri="http://schemas.openxmlformats.org/drawingml/2006/table">
            <a:tbl>
              <a:tblPr firstRow="1" bandRow="1">
                <a:tableStyleId>{5C22544A-7EE6-4342-B048-85BDC9FD1C3A}</a:tableStyleId>
              </a:tblPr>
              <a:tblGrid>
                <a:gridCol w="990919">
                  <a:extLst>
                    <a:ext uri="{9D8B030D-6E8A-4147-A177-3AD203B41FA5}">
                      <a16:colId xmlns:a16="http://schemas.microsoft.com/office/drawing/2014/main" val="2918083234"/>
                    </a:ext>
                  </a:extLst>
                </a:gridCol>
                <a:gridCol w="990919">
                  <a:extLst>
                    <a:ext uri="{9D8B030D-6E8A-4147-A177-3AD203B41FA5}">
                      <a16:colId xmlns:a16="http://schemas.microsoft.com/office/drawing/2014/main" val="3471614890"/>
                    </a:ext>
                  </a:extLst>
                </a:gridCol>
                <a:gridCol w="990919">
                  <a:extLst>
                    <a:ext uri="{9D8B030D-6E8A-4147-A177-3AD203B41FA5}">
                      <a16:colId xmlns:a16="http://schemas.microsoft.com/office/drawing/2014/main" val="1188717769"/>
                    </a:ext>
                  </a:extLst>
                </a:gridCol>
                <a:gridCol w="990919">
                  <a:extLst>
                    <a:ext uri="{9D8B030D-6E8A-4147-A177-3AD203B41FA5}">
                      <a16:colId xmlns:a16="http://schemas.microsoft.com/office/drawing/2014/main" val="2948627652"/>
                    </a:ext>
                  </a:extLst>
                </a:gridCol>
                <a:gridCol w="990919">
                  <a:extLst>
                    <a:ext uri="{9D8B030D-6E8A-4147-A177-3AD203B41FA5}">
                      <a16:colId xmlns:a16="http://schemas.microsoft.com/office/drawing/2014/main" val="1495997557"/>
                    </a:ext>
                  </a:extLst>
                </a:gridCol>
                <a:gridCol w="990919">
                  <a:extLst>
                    <a:ext uri="{9D8B030D-6E8A-4147-A177-3AD203B41FA5}">
                      <a16:colId xmlns:a16="http://schemas.microsoft.com/office/drawing/2014/main" val="3299440172"/>
                    </a:ext>
                  </a:extLst>
                </a:gridCol>
                <a:gridCol w="990919">
                  <a:extLst>
                    <a:ext uri="{9D8B030D-6E8A-4147-A177-3AD203B41FA5}">
                      <a16:colId xmlns:a16="http://schemas.microsoft.com/office/drawing/2014/main" val="308156166"/>
                    </a:ext>
                  </a:extLst>
                </a:gridCol>
              </a:tblGrid>
              <a:tr h="370840">
                <a:tc>
                  <a:txBody>
                    <a:bodyPr/>
                    <a:lstStyle/>
                    <a:p>
                      <a:pPr algn="ctr"/>
                      <a:r>
                        <a:rPr kumimoji="1" lang="en-US" altLang="ja-JP" sz="1050" dirty="0">
                          <a:latin typeface="+mj-ea"/>
                          <a:ea typeface="+mj-ea"/>
                        </a:rPr>
                        <a:t>9</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10</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3</a:t>
                      </a:r>
                      <a:r>
                        <a:rPr kumimoji="1" lang="ja-JP" altLang="en-US" sz="1050" dirty="0">
                          <a:latin typeface="+mj-ea"/>
                          <a:ea typeface="+mj-ea"/>
                        </a:rPr>
                        <a:t>月</a:t>
                      </a:r>
                    </a:p>
                  </a:txBody>
                  <a:tcPr anchor="ctr" anchorCtr="1"/>
                </a:tc>
                <a:extLst>
                  <a:ext uri="{0D108BD9-81ED-4DB2-BD59-A6C34878D82A}">
                    <a16:rowId xmlns:a16="http://schemas.microsoft.com/office/drawing/2014/main" val="3175345240"/>
                  </a:ext>
                </a:extLst>
              </a:tr>
            </a:tbl>
          </a:graphicData>
        </a:graphic>
      </p:graphicFrame>
      <p:sp>
        <p:nvSpPr>
          <p:cNvPr id="8" name="テキスト ボックス 7"/>
          <p:cNvSpPr txBox="1"/>
          <p:nvPr/>
        </p:nvSpPr>
        <p:spPr>
          <a:xfrm>
            <a:off x="467544" y="1556792"/>
            <a:ext cx="792088" cy="215444"/>
          </a:xfrm>
          <a:prstGeom prst="rect">
            <a:avLst/>
          </a:prstGeom>
          <a:solidFill>
            <a:schemeClr val="accent2"/>
          </a:solidFill>
        </p:spPr>
        <p:txBody>
          <a:bodyPr wrap="square" rtlCol="0">
            <a:spAutoFit/>
          </a:bodyPr>
          <a:lstStyle/>
          <a:p>
            <a:pPr algn="ctr"/>
            <a:r>
              <a:rPr kumimoji="1" lang="ja-JP" altLang="en-US" sz="800" dirty="0">
                <a:solidFill>
                  <a:schemeClr val="bg1"/>
                </a:solidFill>
              </a:rPr>
              <a:t>全体</a:t>
            </a:r>
          </a:p>
        </p:txBody>
      </p:sp>
      <p:sp>
        <p:nvSpPr>
          <p:cNvPr id="9" name="テキスト ボックス 8"/>
          <p:cNvSpPr txBox="1"/>
          <p:nvPr/>
        </p:nvSpPr>
        <p:spPr>
          <a:xfrm>
            <a:off x="467542" y="2297574"/>
            <a:ext cx="894489" cy="21544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教育</a:t>
            </a:r>
            <a:r>
              <a:rPr kumimoji="1" lang="en-US" altLang="ja-JP" sz="800" dirty="0">
                <a:solidFill>
                  <a:schemeClr val="bg1"/>
                </a:solidFill>
              </a:rPr>
              <a:t>DX</a:t>
            </a:r>
            <a:r>
              <a:rPr kumimoji="1" lang="ja-JP" altLang="en-US" sz="800" dirty="0">
                <a:solidFill>
                  <a:schemeClr val="bg1"/>
                </a:solidFill>
              </a:rPr>
              <a:t>委員会</a:t>
            </a:r>
          </a:p>
        </p:txBody>
      </p:sp>
      <p:sp>
        <p:nvSpPr>
          <p:cNvPr id="10" name="テキスト ボックス 9"/>
          <p:cNvSpPr txBox="1"/>
          <p:nvPr/>
        </p:nvSpPr>
        <p:spPr>
          <a:xfrm>
            <a:off x="1468518" y="2289062"/>
            <a:ext cx="987735" cy="215444"/>
          </a:xfrm>
          <a:prstGeom prst="rect">
            <a:avLst/>
          </a:prstGeom>
          <a:solidFill>
            <a:schemeClr val="accent3"/>
          </a:solidFill>
        </p:spPr>
        <p:txBody>
          <a:bodyPr wrap="square" rtlCol="0">
            <a:spAutoFit/>
          </a:bodyPr>
          <a:lstStyle/>
          <a:p>
            <a:pPr algn="ctr"/>
            <a:r>
              <a:rPr kumimoji="1" lang="en-US" altLang="ja-JP" sz="800" dirty="0" smtClean="0">
                <a:solidFill>
                  <a:schemeClr val="bg1"/>
                </a:solidFill>
              </a:rPr>
              <a:t>E-Learning</a:t>
            </a:r>
            <a:r>
              <a:rPr kumimoji="1" lang="ja-JP" altLang="en-US" sz="800" dirty="0" smtClean="0">
                <a:solidFill>
                  <a:schemeClr val="bg1"/>
                </a:solidFill>
              </a:rPr>
              <a:t>部会</a:t>
            </a:r>
            <a:endParaRPr kumimoji="1" lang="ja-JP" altLang="en-US" sz="800" dirty="0">
              <a:solidFill>
                <a:schemeClr val="bg1"/>
              </a:solidFill>
            </a:endParaRPr>
          </a:p>
        </p:txBody>
      </p:sp>
      <p:sp>
        <p:nvSpPr>
          <p:cNvPr id="11" name="テキスト ボックス 10"/>
          <p:cNvSpPr txBox="1"/>
          <p:nvPr/>
        </p:nvSpPr>
        <p:spPr>
          <a:xfrm>
            <a:off x="6840783" y="2289062"/>
            <a:ext cx="827561"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14" name="テキスト ボックス 13"/>
          <p:cNvSpPr txBox="1"/>
          <p:nvPr/>
        </p:nvSpPr>
        <p:spPr>
          <a:xfrm>
            <a:off x="467542" y="3214218"/>
            <a:ext cx="894491"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カリキュラム</a:t>
            </a:r>
          </a:p>
        </p:txBody>
      </p:sp>
      <p:grpSp>
        <p:nvGrpSpPr>
          <p:cNvPr id="15" name="グループ化 14"/>
          <p:cNvGrpSpPr/>
          <p:nvPr/>
        </p:nvGrpSpPr>
        <p:grpSpPr>
          <a:xfrm>
            <a:off x="1450507" y="3131752"/>
            <a:ext cx="1208558" cy="374193"/>
            <a:chOff x="751602" y="203547"/>
            <a:chExt cx="935484" cy="374193"/>
          </a:xfrm>
        </p:grpSpPr>
        <p:sp>
          <p:nvSpPr>
            <p:cNvPr id="16" name="山形 15"/>
            <p:cNvSpPr/>
            <p:nvPr/>
          </p:nvSpPr>
          <p:spPr>
            <a:xfrm>
              <a:off x="751602" y="203547"/>
              <a:ext cx="935484" cy="374193"/>
            </a:xfrm>
            <a:prstGeom prst="chevron">
              <a:avLst/>
            </a:prstGeom>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t>カリキュラムの検討</a:t>
              </a:r>
            </a:p>
          </p:txBody>
        </p:sp>
      </p:grpSp>
      <p:grpSp>
        <p:nvGrpSpPr>
          <p:cNvPr id="18" name="グループ化 17"/>
          <p:cNvGrpSpPr/>
          <p:nvPr/>
        </p:nvGrpSpPr>
        <p:grpSpPr>
          <a:xfrm>
            <a:off x="2587973" y="3160079"/>
            <a:ext cx="1413114" cy="374193"/>
            <a:chOff x="2996766" y="203547"/>
            <a:chExt cx="935484" cy="374193"/>
          </a:xfrm>
        </p:grpSpPr>
        <p:sp>
          <p:nvSpPr>
            <p:cNvPr id="19" name="山形 18"/>
            <p:cNvSpPr/>
            <p:nvPr/>
          </p:nvSpPr>
          <p:spPr>
            <a:xfrm>
              <a:off x="2996766" y="203547"/>
              <a:ext cx="935484" cy="374193"/>
            </a:xfrm>
            <a:prstGeom prst="chevron">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83863"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カリキュラムの構造化</a:t>
              </a:r>
              <a:endParaRPr kumimoji="1" lang="en-US" altLang="ja-JP" sz="600" b="1" kern="1200" dirty="0">
                <a:latin typeface="+mj-ea"/>
                <a:ea typeface="+mj-ea"/>
              </a:endParaRPr>
            </a:p>
          </p:txBody>
        </p:sp>
      </p:grpSp>
      <p:sp>
        <p:nvSpPr>
          <p:cNvPr id="21" name="テキスト ボックス 20"/>
          <p:cNvSpPr txBox="1"/>
          <p:nvPr/>
        </p:nvSpPr>
        <p:spPr>
          <a:xfrm>
            <a:off x="467541" y="3977681"/>
            <a:ext cx="894489" cy="215444"/>
          </a:xfrm>
          <a:prstGeom prst="rect">
            <a:avLst/>
          </a:prstGeom>
          <a:solidFill>
            <a:schemeClr val="accent1">
              <a:lumMod val="50000"/>
            </a:schemeClr>
          </a:solidFill>
        </p:spPr>
        <p:txBody>
          <a:bodyPr wrap="square" rtlCol="0">
            <a:spAutoFit/>
          </a:bodyPr>
          <a:lstStyle/>
          <a:p>
            <a:pPr algn="ctr"/>
            <a:r>
              <a:rPr lang="ja-JP" altLang="en-US" sz="800" dirty="0">
                <a:solidFill>
                  <a:schemeClr val="bg1"/>
                </a:solidFill>
              </a:rPr>
              <a:t>教育リソース</a:t>
            </a:r>
          </a:p>
        </p:txBody>
      </p:sp>
      <p:grpSp>
        <p:nvGrpSpPr>
          <p:cNvPr id="22" name="グループ化 21"/>
          <p:cNvGrpSpPr/>
          <p:nvPr/>
        </p:nvGrpSpPr>
        <p:grpSpPr>
          <a:xfrm>
            <a:off x="3481615" y="3911270"/>
            <a:ext cx="2291282" cy="374193"/>
            <a:chOff x="3745153" y="203547"/>
            <a:chExt cx="935484" cy="374193"/>
          </a:xfrm>
        </p:grpSpPr>
        <p:sp>
          <p:nvSpPr>
            <p:cNvPr id="23" name="山形 22"/>
            <p:cNvSpPr/>
            <p:nvPr/>
          </p:nvSpPr>
          <p:spPr>
            <a:xfrm>
              <a:off x="3745153" y="203547"/>
              <a:ext cx="935484" cy="374193"/>
            </a:xfrm>
            <a:prstGeom prst="chevron">
              <a:avLst/>
            </a:prstGeom>
          </p:spPr>
          <p:style>
            <a:lnRef idx="2">
              <a:schemeClr val="lt1">
                <a:hueOff val="0"/>
                <a:satOff val="0"/>
                <a:lumOff val="0"/>
                <a:alphaOff val="0"/>
              </a:schemeClr>
            </a:lnRef>
            <a:fillRef idx="1">
              <a:schemeClr val="accent3">
                <a:hueOff val="7031415"/>
                <a:satOff val="-10550"/>
                <a:lumOff val="-1716"/>
                <a:alphaOff val="0"/>
              </a:schemeClr>
            </a:fillRef>
            <a:effectRef idx="0">
              <a:schemeClr val="accent3">
                <a:hueOff val="7031415"/>
                <a:satOff val="-10550"/>
                <a:lumOff val="-1716"/>
                <a:alphaOff val="0"/>
              </a:schemeClr>
            </a:effectRef>
            <a:fontRef idx="minor">
              <a:schemeClr val="lt1"/>
            </a:fontRef>
          </p:style>
        </p:sp>
        <p:sp>
          <p:nvSpPr>
            <p:cNvPr id="24" name="山形 4"/>
            <p:cNvSpPr txBox="1"/>
            <p:nvPr/>
          </p:nvSpPr>
          <p:spPr>
            <a:xfrm>
              <a:off x="3932250"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lang="ja-JP" altLang="en-US" sz="600" b="1" dirty="0">
                  <a:latin typeface="+mj-ea"/>
                  <a:ea typeface="+mj-ea"/>
                </a:rPr>
                <a:t>教材のデジタルアーカイブ</a:t>
              </a:r>
            </a:p>
          </p:txBody>
        </p:sp>
      </p:grpSp>
      <p:cxnSp>
        <p:nvCxnSpPr>
          <p:cNvPr id="28" name="直線コネクタ 27"/>
          <p:cNvCxnSpPr/>
          <p:nvPr/>
        </p:nvCxnSpPr>
        <p:spPr>
          <a:xfrm>
            <a:off x="1259630" y="4901089"/>
            <a:ext cx="7080449" cy="0"/>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29" name="グループ化 28"/>
          <p:cNvGrpSpPr/>
          <p:nvPr/>
        </p:nvGrpSpPr>
        <p:grpSpPr>
          <a:xfrm>
            <a:off x="5292390" y="4694090"/>
            <a:ext cx="1871588" cy="374193"/>
            <a:chOff x="4493541" y="203547"/>
            <a:chExt cx="935484" cy="374193"/>
          </a:xfrm>
        </p:grpSpPr>
        <p:sp>
          <p:nvSpPr>
            <p:cNvPr id="30" name="山形 29"/>
            <p:cNvSpPr/>
            <p:nvPr/>
          </p:nvSpPr>
          <p:spPr>
            <a:xfrm>
              <a:off x="4493541" y="203547"/>
              <a:ext cx="935484" cy="374193"/>
            </a:xfrm>
            <a:prstGeom prst="chevron">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山形 4"/>
            <p:cNvSpPr txBox="1"/>
            <p:nvPr/>
          </p:nvSpPr>
          <p:spPr>
            <a:xfrm>
              <a:off x="4680638"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テキストの作成</a:t>
              </a:r>
              <a:endParaRPr kumimoji="1" lang="en-US" altLang="ja-JP" sz="600" b="1" kern="1200" dirty="0">
                <a:latin typeface="+mj-ea"/>
                <a:ea typeface="+mj-ea"/>
              </a:endParaRPr>
            </a:p>
          </p:txBody>
        </p:sp>
      </p:grpSp>
      <p:cxnSp>
        <p:nvCxnSpPr>
          <p:cNvPr id="33" name="直線コネクタ 32"/>
          <p:cNvCxnSpPr/>
          <p:nvPr/>
        </p:nvCxnSpPr>
        <p:spPr>
          <a:xfrm>
            <a:off x="1282583" y="5645308"/>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34" name="グループ化 33"/>
          <p:cNvGrpSpPr/>
          <p:nvPr/>
        </p:nvGrpSpPr>
        <p:grpSpPr>
          <a:xfrm>
            <a:off x="6143615" y="5440392"/>
            <a:ext cx="1944216" cy="374193"/>
            <a:chOff x="5241929" y="203547"/>
            <a:chExt cx="935484" cy="374193"/>
          </a:xfrm>
        </p:grpSpPr>
        <p:sp>
          <p:nvSpPr>
            <p:cNvPr id="35" name="山形 34"/>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36"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教材の作成</a:t>
              </a:r>
              <a:endParaRPr kumimoji="1" lang="en-US" altLang="ja-JP" sz="600" b="1" kern="1200" dirty="0">
                <a:latin typeface="+mj-ea"/>
                <a:ea typeface="+mj-ea"/>
              </a:endParaRPr>
            </a:p>
          </p:txBody>
        </p:sp>
      </p:grpSp>
      <p:sp>
        <p:nvSpPr>
          <p:cNvPr id="27" name="テキスト ボックス 26"/>
          <p:cNvSpPr txBox="1"/>
          <p:nvPr/>
        </p:nvSpPr>
        <p:spPr>
          <a:xfrm>
            <a:off x="467544" y="4779095"/>
            <a:ext cx="894486"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テキストの作成</a:t>
            </a:r>
          </a:p>
        </p:txBody>
      </p:sp>
      <p:sp>
        <p:nvSpPr>
          <p:cNvPr id="49" name="テキスト ボックス 48"/>
          <p:cNvSpPr txBox="1"/>
          <p:nvPr/>
        </p:nvSpPr>
        <p:spPr>
          <a:xfrm>
            <a:off x="3868129" y="2306539"/>
            <a:ext cx="979339"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32" name="テキスト ボックス 31"/>
          <p:cNvSpPr txBox="1"/>
          <p:nvPr/>
        </p:nvSpPr>
        <p:spPr>
          <a:xfrm>
            <a:off x="467542" y="5476031"/>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教材の作成</a:t>
            </a:r>
          </a:p>
        </p:txBody>
      </p:sp>
      <p:cxnSp>
        <p:nvCxnSpPr>
          <p:cNvPr id="50" name="直線コネクタ 49"/>
          <p:cNvCxnSpPr/>
          <p:nvPr/>
        </p:nvCxnSpPr>
        <p:spPr>
          <a:xfrm>
            <a:off x="1282583" y="6219404"/>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1490449" y="6032307"/>
            <a:ext cx="1944216" cy="374193"/>
            <a:chOff x="5241929" y="203547"/>
            <a:chExt cx="935484" cy="374193"/>
          </a:xfrm>
        </p:grpSpPr>
        <p:sp>
          <p:nvSpPr>
            <p:cNvPr id="52" name="山形 51"/>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62"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構築</a:t>
              </a:r>
              <a:endParaRPr kumimoji="1" lang="en-US" altLang="ja-JP" sz="600" b="1" kern="1200" dirty="0">
                <a:latin typeface="+mj-ea"/>
                <a:ea typeface="+mj-ea"/>
              </a:endParaRPr>
            </a:p>
          </p:txBody>
        </p:sp>
      </p:grpSp>
      <p:sp>
        <p:nvSpPr>
          <p:cNvPr id="63" name="テキスト ボックス 62"/>
          <p:cNvSpPr txBox="1"/>
          <p:nvPr/>
        </p:nvSpPr>
        <p:spPr>
          <a:xfrm>
            <a:off x="467542" y="6050127"/>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の構築</a:t>
            </a:r>
          </a:p>
        </p:txBody>
      </p:sp>
    </p:spTree>
    <p:extLst>
      <p:ext uri="{BB962C8B-B14F-4D97-AF65-F5344CB8AC3E}">
        <p14:creationId xmlns:p14="http://schemas.microsoft.com/office/powerpoint/2010/main" val="12973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21" grpId="0" animBg="1"/>
      <p:bldP spid="27" grpId="0" animBg="1"/>
      <p:bldP spid="49" grpId="0" animBg="1"/>
      <p:bldP spid="3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4323" y="1668384"/>
            <a:ext cx="4330189" cy="4154984"/>
          </a:xfrm>
          <a:prstGeom prst="rect">
            <a:avLst/>
          </a:prstGeom>
          <a:noFill/>
        </p:spPr>
        <p:txBody>
          <a:bodyPr wrap="square" rtlCol="0">
            <a:spAutoFit/>
          </a:bodyPr>
          <a:lstStyle/>
          <a:p>
            <a:r>
              <a:rPr lang="ja-JP" altLang="en-US" sz="1200" dirty="0" smtClean="0">
                <a:latin typeface="+mj-ea"/>
                <a:ea typeface="+mj-ea"/>
              </a:rPr>
              <a:t>授業</a:t>
            </a:r>
            <a:r>
              <a:rPr lang="ja-JP" altLang="en-US" sz="1200" dirty="0">
                <a:latin typeface="+mj-ea"/>
                <a:ea typeface="+mj-ea"/>
              </a:rPr>
              <a:t>目的公衆送信補償金制度は、</a:t>
            </a:r>
            <a:r>
              <a:rPr lang="en-US" altLang="ja-JP" sz="1200" dirty="0">
                <a:latin typeface="+mj-ea"/>
                <a:ea typeface="+mj-ea"/>
              </a:rPr>
              <a:t>2018</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の法改正で創設された制度です。従来の著作権法では、学校等の教育機関における授業の過程で必要かつ適切な範囲で著作物等のコピー（複製）や遠隔合同授業における送信（公衆送信）を著作権者等の許諾を得ることなく、無償で行うことができました（いずれの場合も著作権者の利益を不当に害する利用は対象外です）</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en-US" altLang="ja-JP" sz="1200" dirty="0">
                <a:latin typeface="+mj-ea"/>
                <a:ea typeface="+mj-ea"/>
              </a:rPr>
              <a:t>2018</a:t>
            </a:r>
            <a:r>
              <a:rPr lang="ja-JP" altLang="en-US" sz="1200" dirty="0">
                <a:latin typeface="+mj-ea"/>
                <a:ea typeface="+mj-ea"/>
              </a:rPr>
              <a:t>年の法改正で、</a:t>
            </a:r>
            <a:r>
              <a:rPr lang="en-US" altLang="ja-JP" sz="1200" dirty="0">
                <a:latin typeface="+mj-ea"/>
                <a:ea typeface="+mj-ea"/>
              </a:rPr>
              <a:t>ICT</a:t>
            </a:r>
            <a:r>
              <a:rPr lang="ja-JP" altLang="en-US" sz="1200" dirty="0">
                <a:latin typeface="+mj-ea"/>
                <a:ea typeface="+mj-ea"/>
              </a:rPr>
              <a:t>を活用した教育での著作物利用の円滑化を図るため、これまで認められていた遠隔合同授業以外での公衆送信についても補償金を支払うことで無許諾で行うことが可能となりました</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ja-JP" altLang="en-US" sz="1200" dirty="0">
                <a:latin typeface="+mj-ea"/>
                <a:ea typeface="+mj-ea"/>
              </a:rPr>
              <a:t>具体的には、学校等の教育機関の授業で、予習・復習用に教員が他人の著作物を用いて作成した教材を生徒の端末に送信したり、サーバにアップロードしたりすることなど、</a:t>
            </a:r>
            <a:r>
              <a:rPr lang="en-US" altLang="ja-JP" sz="1200" dirty="0">
                <a:latin typeface="+mj-ea"/>
                <a:ea typeface="+mj-ea"/>
              </a:rPr>
              <a:t>ICT</a:t>
            </a:r>
            <a:r>
              <a:rPr lang="ja-JP" altLang="en-US" sz="1200" dirty="0">
                <a:latin typeface="+mj-ea"/>
                <a:ea typeface="+mj-ea"/>
              </a:rPr>
              <a:t>の活用により授業の過程で利用するために必要な公衆送信について、個別に著作権者等の許諾を得ることなく行うことができるようになります。ただ、著作権者等の正当な利益の保護とのバランスを図る観点から、利用にあたっては制度を利用する教育機関の設置者が、補償金を支払うことが必要となっています。</a:t>
            </a:r>
            <a:endParaRPr kumimoji="1" lang="ja-JP" altLang="en-US" sz="1200" dirty="0">
              <a:latin typeface="+mj-ea"/>
              <a:ea typeface="+mj-ea"/>
            </a:endParaRPr>
          </a:p>
        </p:txBody>
      </p:sp>
      <p:sp>
        <p:nvSpPr>
          <p:cNvPr id="4" name="正方形/長方形 3"/>
          <p:cNvSpPr/>
          <p:nvPr/>
        </p:nvSpPr>
        <p:spPr>
          <a:xfrm>
            <a:off x="1697567" y="1013401"/>
            <a:ext cx="5519460" cy="584775"/>
          </a:xfrm>
          <a:prstGeom prst="rect">
            <a:avLst/>
          </a:prstGeom>
        </p:spPr>
        <p:txBody>
          <a:bodyPr wrap="none">
            <a:spAutoFit/>
          </a:bodyPr>
          <a:lstStyle/>
          <a:p>
            <a:r>
              <a:rPr lang="zh-TW" altLang="en-US" sz="3200" b="1" dirty="0">
                <a:solidFill>
                  <a:srgbClr val="014099"/>
                </a:solidFill>
                <a:latin typeface="メイリオ" panose="020B0604030504040204" pitchFamily="50" charset="-128"/>
                <a:ea typeface="メイリオ" panose="020B0604030504040204" pitchFamily="50" charset="-128"/>
              </a:rPr>
              <a:t>授業目的公衆送信補償金制度</a:t>
            </a:r>
            <a:endParaRPr lang="zh-TW" altLang="en-US" sz="3200" b="0" i="0" dirty="0">
              <a:solidFill>
                <a:srgbClr val="014099"/>
              </a:solidFill>
              <a:effectLst/>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0" y="8475"/>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1026" name="Picture 2" descr="授業目的公衆送信補償金制度1人あたり年60～720円 補償金額を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0240" y="1997415"/>
            <a:ext cx="3913940" cy="311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0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2300952"/>
            <a:ext cx="9136968" cy="1446550"/>
          </a:xfrm>
          <a:prstGeom prst="rect">
            <a:avLst/>
          </a:prstGeom>
          <a:solidFill>
            <a:schemeClr val="accent5">
              <a:lumMod val="75000"/>
            </a:schemeClr>
          </a:solidFill>
        </p:spPr>
        <p:txBody>
          <a:bodyPr wrap="square" rtlCol="0">
            <a:spAutoFit/>
          </a:bodyPr>
          <a:lstStyle/>
          <a:p>
            <a:pPr algn="ctr"/>
            <a:r>
              <a:rPr lang="ja-JP" altLang="en-US" sz="4400" dirty="0">
                <a:solidFill>
                  <a:schemeClr val="bg1"/>
                </a:solidFill>
              </a:rPr>
              <a:t>大学教育における主体的</a:t>
            </a:r>
            <a:r>
              <a:rPr lang="ja-JP" altLang="en-US" sz="4400">
                <a:solidFill>
                  <a:schemeClr val="bg1"/>
                </a:solidFill>
              </a:rPr>
              <a:t>・対話的</a:t>
            </a:r>
            <a:endParaRPr lang="en-US" altLang="ja-JP" sz="4400" dirty="0">
              <a:solidFill>
                <a:schemeClr val="bg1"/>
              </a:solidFill>
            </a:endParaRPr>
          </a:p>
          <a:p>
            <a:pPr algn="ctr"/>
            <a:r>
              <a:rPr lang="ja-JP" altLang="en-US" sz="4400">
                <a:solidFill>
                  <a:schemeClr val="bg1"/>
                </a:solidFill>
              </a:rPr>
              <a:t>な</a:t>
            </a:r>
            <a:r>
              <a:rPr lang="ja-JP" altLang="en-US" sz="4400" dirty="0">
                <a:solidFill>
                  <a:schemeClr val="bg1"/>
                </a:solidFill>
              </a:rPr>
              <a:t>深い学びへの転換</a:t>
            </a:r>
          </a:p>
        </p:txBody>
      </p:sp>
      <p:sp>
        <p:nvSpPr>
          <p:cNvPr id="3" name="テキスト ボックス 2"/>
          <p:cNvSpPr txBox="1"/>
          <p:nvPr/>
        </p:nvSpPr>
        <p:spPr>
          <a:xfrm>
            <a:off x="2930671" y="3792221"/>
            <a:ext cx="3741771" cy="369332"/>
          </a:xfrm>
          <a:prstGeom prst="rect">
            <a:avLst/>
          </a:prstGeom>
          <a:noFill/>
        </p:spPr>
        <p:txBody>
          <a:bodyPr wrap="square" rtlCol="0">
            <a:spAutoFit/>
          </a:bodyPr>
          <a:lstStyle/>
          <a:p>
            <a:r>
              <a:rPr lang="en-US" altLang="ja-JP" dirty="0">
                <a:solidFill>
                  <a:schemeClr val="accent5"/>
                </a:solidFill>
              </a:rPr>
              <a:t>Multi </a:t>
            </a:r>
            <a:r>
              <a:rPr lang="en-US" altLang="ja-JP" dirty="0" smtClean="0">
                <a:solidFill>
                  <a:schemeClr val="accent5"/>
                </a:solidFill>
              </a:rPr>
              <a:t>Campus</a:t>
            </a:r>
            <a:r>
              <a:rPr lang="ja-JP" altLang="en-US" dirty="0">
                <a:solidFill>
                  <a:schemeClr val="accent5"/>
                </a:solidFill>
              </a:rPr>
              <a:t> </a:t>
            </a:r>
            <a:r>
              <a:rPr lang="en-US" altLang="ja-JP" dirty="0" smtClean="0">
                <a:solidFill>
                  <a:schemeClr val="accent5"/>
                </a:solidFill>
              </a:rPr>
              <a:t>One </a:t>
            </a:r>
            <a:r>
              <a:rPr lang="en-US" altLang="ja-JP" dirty="0">
                <a:solidFill>
                  <a:schemeClr val="accent5"/>
                </a:solidFill>
              </a:rPr>
              <a:t>Digital University</a:t>
            </a:r>
          </a:p>
        </p:txBody>
      </p:sp>
    </p:spTree>
    <p:extLst>
      <p:ext uri="{BB962C8B-B14F-4D97-AF65-F5344CB8AC3E}">
        <p14:creationId xmlns:p14="http://schemas.microsoft.com/office/powerpoint/2010/main" val="15782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flipV="1">
            <a:off x="4644007" y="980728"/>
            <a:ext cx="3600401" cy="2448272"/>
          </a:xfrm>
          <a:prstGeom prst="straightConnector1">
            <a:avLst/>
          </a:prstGeom>
          <a:ln w="76200">
            <a:solidFill>
              <a:schemeClr val="accent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 name="直線コネクタ 7"/>
          <p:cNvCxnSpPr>
            <a:endCxn id="17" idx="1"/>
          </p:cNvCxnSpPr>
          <p:nvPr/>
        </p:nvCxnSpPr>
        <p:spPr>
          <a:xfrm>
            <a:off x="2195736" y="3429000"/>
            <a:ext cx="4896544" cy="5236"/>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4644008" y="1556792"/>
            <a:ext cx="0" cy="3960440"/>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887924" y="928084"/>
            <a:ext cx="151216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深い学習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Deep)</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25067" y="3105834"/>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受動的な学習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Passive)</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7092280" y="3111070"/>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能動的な学習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Active)</a:t>
            </a:r>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527884" y="5661248"/>
            <a:ext cx="2348762"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浅い学習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Shallow/Surface)</a:t>
            </a:r>
            <a:endParaRPr kumimoji="1" lang="ja-JP" altLang="en-US" dirty="0">
              <a:latin typeface="メイリオ" panose="020B0604030504040204" pitchFamily="50" charset="-128"/>
              <a:ea typeface="メイリオ" panose="020B0604030504040204" pitchFamily="50" charset="-128"/>
            </a:endParaRPr>
          </a:p>
        </p:txBody>
      </p:sp>
      <p:sp>
        <p:nvSpPr>
          <p:cNvPr id="20" name="円/楕円 19"/>
          <p:cNvSpPr/>
          <p:nvPr/>
        </p:nvSpPr>
        <p:spPr>
          <a:xfrm>
            <a:off x="5260649" y="1275548"/>
            <a:ext cx="3096344" cy="11345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t>ディープ・アクティブ・ラーニング</a:t>
            </a:r>
            <a:endParaRPr kumimoji="1" lang="ja-JP" altLang="en-US" sz="1600" b="1" dirty="0"/>
          </a:p>
        </p:txBody>
      </p:sp>
      <p:sp>
        <p:nvSpPr>
          <p:cNvPr id="21" name="テキスト ボックス 20"/>
          <p:cNvSpPr txBox="1"/>
          <p:nvPr/>
        </p:nvSpPr>
        <p:spPr>
          <a:xfrm>
            <a:off x="5876646" y="2704873"/>
            <a:ext cx="3141405" cy="338554"/>
          </a:xfrm>
          <a:prstGeom prst="rect">
            <a:avLst/>
          </a:prstGeom>
          <a:noFill/>
        </p:spPr>
        <p:txBody>
          <a:bodyPr wrap="square" rtlCol="0">
            <a:spAutoFit/>
          </a:bodyPr>
          <a:lstStyle/>
          <a:p>
            <a:r>
              <a:rPr kumimoji="1" lang="ja-JP" altLang="en-US" sz="1600" dirty="0">
                <a:solidFill>
                  <a:schemeClr val="accent2">
                    <a:lumMod val="50000"/>
                  </a:schemeClr>
                </a:solidFill>
              </a:rPr>
              <a:t>活動を通じて学習が深まる学習</a:t>
            </a:r>
          </a:p>
        </p:txBody>
      </p:sp>
      <p:sp>
        <p:nvSpPr>
          <p:cNvPr id="26" name="テキスト ボックス 25"/>
          <p:cNvSpPr txBox="1"/>
          <p:nvPr/>
        </p:nvSpPr>
        <p:spPr>
          <a:xfrm>
            <a:off x="3419872" y="6496744"/>
            <a:ext cx="5184576" cy="230832"/>
          </a:xfrm>
          <a:prstGeom prst="rect">
            <a:avLst/>
          </a:prstGeom>
          <a:noFill/>
        </p:spPr>
        <p:txBody>
          <a:bodyPr wrap="square" rtlCol="0">
            <a:spAutoFit/>
          </a:bodyPr>
          <a:lstStyle/>
          <a:p>
            <a:r>
              <a:rPr kumimoji="1" lang="ja-JP" altLang="en-US" sz="900" dirty="0">
                <a:latin typeface="+mj-ea"/>
                <a:ea typeface="+mj-ea"/>
              </a:rPr>
              <a:t>資質・能力を育成する教育課程の在り方に関する研究報告書１：国立教育政策研究所（</a:t>
            </a:r>
            <a:r>
              <a:rPr kumimoji="1" lang="en-US" altLang="ja-JP" sz="900" dirty="0">
                <a:latin typeface="+mj-ea"/>
                <a:ea typeface="+mj-ea"/>
              </a:rPr>
              <a:t>2015.3)</a:t>
            </a:r>
            <a:endParaRPr kumimoji="1" lang="ja-JP" altLang="en-US" sz="900" dirty="0">
              <a:latin typeface="+mj-ea"/>
              <a:ea typeface="+mj-ea"/>
            </a:endParaRPr>
          </a:p>
        </p:txBody>
      </p:sp>
      <p:grpSp>
        <p:nvGrpSpPr>
          <p:cNvPr id="13" name="グループ化 12"/>
          <p:cNvGrpSpPr/>
          <p:nvPr/>
        </p:nvGrpSpPr>
        <p:grpSpPr>
          <a:xfrm>
            <a:off x="251520" y="95720"/>
            <a:ext cx="8496944" cy="584775"/>
            <a:chOff x="160300" y="357226"/>
            <a:chExt cx="8496944" cy="584775"/>
          </a:xfrm>
        </p:grpSpPr>
        <p:sp>
          <p:nvSpPr>
            <p:cNvPr id="14" name="テキスト ボックス 13"/>
            <p:cNvSpPr txBox="1"/>
            <p:nvPr/>
          </p:nvSpPr>
          <p:spPr>
            <a:xfrm>
              <a:off x="160300" y="357226"/>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CE9FE975-8D2D-47B0-BE21-F4B74D093569}" type="slidenum">
              <a:rPr kumimoji="1" lang="ja-JP" altLang="en-US" smtClean="0"/>
              <a:t>16</a:t>
            </a:fld>
            <a:endParaRPr kumimoji="1" lang="ja-JP" altLang="en-US"/>
          </a:p>
        </p:txBody>
      </p:sp>
    </p:spTree>
    <p:extLst>
      <p:ext uri="{BB962C8B-B14F-4D97-AF65-F5344CB8AC3E}">
        <p14:creationId xmlns:p14="http://schemas.microsoft.com/office/powerpoint/2010/main" val="384259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58305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251520" y="75785"/>
            <a:ext cx="8496944" cy="584775"/>
            <a:chOff x="160300" y="358308"/>
            <a:chExt cx="8496944" cy="584775"/>
          </a:xfrm>
        </p:grpSpPr>
        <p:sp>
          <p:nvSpPr>
            <p:cNvPr id="5" name="テキスト ボックス 4"/>
            <p:cNvSpPr txBox="1"/>
            <p:nvPr/>
          </p:nvSpPr>
          <p:spPr>
            <a:xfrm>
              <a:off x="160300" y="358308"/>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17</a:t>
            </a:fld>
            <a:endParaRPr kumimoji="1" lang="ja-JP" altLang="en-US"/>
          </a:p>
        </p:txBody>
      </p:sp>
    </p:spTree>
    <p:extLst>
      <p:ext uri="{BB962C8B-B14F-4D97-AF65-F5344CB8AC3E}">
        <p14:creationId xmlns:p14="http://schemas.microsoft.com/office/powerpoint/2010/main" val="8153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9274"/>
            <a:ext cx="8496944" cy="599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136685" y="26371"/>
            <a:ext cx="8496944" cy="584775"/>
            <a:chOff x="160300" y="377119"/>
            <a:chExt cx="8496944" cy="584775"/>
          </a:xfrm>
        </p:grpSpPr>
        <p:sp>
          <p:nvSpPr>
            <p:cNvPr id="5" name="テキスト ボックス 4"/>
            <p:cNvSpPr txBox="1"/>
            <p:nvPr/>
          </p:nvSpPr>
          <p:spPr>
            <a:xfrm>
              <a:off x="160300" y="377119"/>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18</a:t>
            </a:fld>
            <a:endParaRPr kumimoji="1" lang="ja-JP" altLang="en-US"/>
          </a:p>
        </p:txBody>
      </p:sp>
    </p:spTree>
    <p:extLst>
      <p:ext uri="{BB962C8B-B14F-4D97-AF65-F5344CB8AC3E}">
        <p14:creationId xmlns:p14="http://schemas.microsoft.com/office/powerpoint/2010/main" val="3392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74043"/>
            <a:ext cx="8804188" cy="692497"/>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学習目標の分析とデザイン</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例）</a:t>
            </a:r>
            <a:endParaRPr lang="en-US" altLang="ja-JP" sz="2800" dirty="0">
              <a:latin typeface="メイリオ" panose="020B0604030504040204" pitchFamily="50" charset="-128"/>
              <a:ea typeface="メイリオ" panose="020B0604030504040204" pitchFamily="50" charset="-128"/>
            </a:endParaRPr>
          </a:p>
          <a:p>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タキソノミーテーブル（教育目標の分類体系：タキソノミ</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79512" y="720596"/>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00011"/>
          <a:ext cx="8444240" cy="5711224"/>
        </p:xfrm>
        <a:graphic>
          <a:graphicData uri="http://schemas.openxmlformats.org/drawingml/2006/table">
            <a:tbl>
              <a:tblPr firstRow="1" bandRow="1">
                <a:tableStyleId>{5940675A-B579-460E-94D1-54222C63F5DA}</a:tableStyleId>
              </a:tblPr>
              <a:tblGrid>
                <a:gridCol w="1199409">
                  <a:extLst>
                    <a:ext uri="{9D8B030D-6E8A-4147-A177-3AD203B41FA5}">
                      <a16:colId xmlns:a16="http://schemas.microsoft.com/office/drawing/2014/main" val="3374882550"/>
                    </a:ext>
                  </a:extLst>
                </a:gridCol>
                <a:gridCol w="1008112">
                  <a:extLst>
                    <a:ext uri="{9D8B030D-6E8A-4147-A177-3AD203B41FA5}">
                      <a16:colId xmlns:a16="http://schemas.microsoft.com/office/drawing/2014/main" val="2599041416"/>
                    </a:ext>
                  </a:extLst>
                </a:gridCol>
                <a:gridCol w="1224136">
                  <a:extLst>
                    <a:ext uri="{9D8B030D-6E8A-4147-A177-3AD203B41FA5}">
                      <a16:colId xmlns:a16="http://schemas.microsoft.com/office/drawing/2014/main" val="1881016804"/>
                    </a:ext>
                  </a:extLst>
                </a:gridCol>
                <a:gridCol w="1152128">
                  <a:extLst>
                    <a:ext uri="{9D8B030D-6E8A-4147-A177-3AD203B41FA5}">
                      <a16:colId xmlns:a16="http://schemas.microsoft.com/office/drawing/2014/main" val="2172807435"/>
                    </a:ext>
                  </a:extLst>
                </a:gridCol>
                <a:gridCol w="1296144">
                  <a:extLst>
                    <a:ext uri="{9D8B030D-6E8A-4147-A177-3AD203B41FA5}">
                      <a16:colId xmlns:a16="http://schemas.microsoft.com/office/drawing/2014/main" val="2344890838"/>
                    </a:ext>
                  </a:extLst>
                </a:gridCol>
                <a:gridCol w="1196160">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70840">
                <a:tc rowSpan="3">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①記憶する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②理解する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③応用する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④分析する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⑤評価する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⑥創造する</a:t>
                      </a:r>
                    </a:p>
                  </a:txBody>
                  <a:tcPr anchor="ctr">
                    <a:solidFill>
                      <a:schemeClr val="accent1">
                        <a:lumMod val="75000"/>
                      </a:schemeClr>
                    </a:solidFill>
                  </a:tcPr>
                </a:tc>
                <a:extLst>
                  <a:ext uri="{0D108BD9-81ED-4DB2-BD59-A6C34878D82A}">
                    <a16:rowId xmlns:a16="http://schemas.microsoft.com/office/drawing/2014/main" val="301902340"/>
                  </a:ext>
                </a:extLst>
              </a:tr>
              <a:tr h="370840">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algn="ctr"/>
                      <a:r>
                        <a:rPr kumimoji="1" lang="zh-TW" altLang="en-US" sz="700" dirty="0">
                          <a:solidFill>
                            <a:schemeClr val="bg1"/>
                          </a:solidFill>
                          <a:latin typeface="+mn-ea"/>
                          <a:ea typeface="+mn-ea"/>
                        </a:rPr>
                        <a:t>再認、再生</a:t>
                      </a:r>
                    </a:p>
                  </a:txBody>
                  <a:tcPr anchor="ctr">
                    <a:solidFill>
                      <a:schemeClr val="accent2">
                        <a:lumMod val="75000"/>
                      </a:schemeClr>
                    </a:solidFill>
                  </a:tcP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実行、遂行</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比較、組織、結果と原因</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チェック、判断</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生み出す、計画できる、汎化</a:t>
                      </a:r>
                    </a:p>
                  </a:txBody>
                  <a:tcPr anchor="ctr">
                    <a:solidFill>
                      <a:schemeClr val="accent3">
                        <a:lumMod val="75000"/>
                      </a:schemeClr>
                    </a:solidFill>
                  </a:tcPr>
                </a:tc>
                <a:extLst>
                  <a:ext uri="{0D108BD9-81ED-4DB2-BD59-A6C34878D82A}">
                    <a16:rowId xmlns:a16="http://schemas.microsoft.com/office/drawing/2014/main" val="4051336827"/>
                  </a:ext>
                </a:extLst>
              </a:tr>
              <a:tr h="370840">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書く、暗唱する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組み合わせる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辞書・ネットで調べる</a:t>
                      </a:r>
                      <a:endParaRPr kumimoji="1" lang="zh-TW"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説明する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他に例える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要約する</a:t>
                      </a: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道具や方法を選ぶ</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実験や実演で試す</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プレゼンする</a:t>
                      </a:r>
                      <a:endParaRPr kumimoji="1" lang="en-US" altLang="ja-JP" sz="700" dirty="0">
                        <a:solidFill>
                          <a:schemeClr val="bg1"/>
                        </a:solidFill>
                        <a:latin typeface="+mn-ea"/>
                        <a:ea typeface="+mn-ea"/>
                      </a:endParaRP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他の結果と比較する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基準に照らして考察する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図やグラフを組み合わせる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良否を判断する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優先順位をつける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採点・審査する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解決案を考案する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解決策の実行を管理する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解決システムを設計する</a:t>
                      </a:r>
                    </a:p>
                  </a:txBody>
                  <a:tcPr anchor="ctr">
                    <a:solidFill>
                      <a:schemeClr val="accent3">
                        <a:lumMod val="75000"/>
                      </a:schemeClr>
                    </a:solidFill>
                  </a:tcPr>
                </a:tc>
                <a:extLst>
                  <a:ext uri="{0D108BD9-81ED-4DB2-BD59-A6C34878D82A}">
                    <a16:rowId xmlns:a16="http://schemas.microsoft.com/office/drawing/2014/main" val="2357838684"/>
                  </a:ext>
                </a:extLst>
              </a:tr>
              <a:tr h="266432">
                <a:tc>
                  <a:txBody>
                    <a:bodyPr/>
                    <a:lstStyle/>
                    <a:p>
                      <a:r>
                        <a:rPr kumimoji="1" lang="en-US" altLang="ja-JP" sz="500" dirty="0">
                          <a:solidFill>
                            <a:schemeClr val="bg1"/>
                          </a:solidFill>
                          <a:latin typeface="+mn-ea"/>
                          <a:ea typeface="+mn-ea"/>
                        </a:rPr>
                        <a:t>1.</a:t>
                      </a:r>
                      <a:r>
                        <a:rPr kumimoji="1" lang="ja-JP" altLang="en-US" sz="500" dirty="0">
                          <a:solidFill>
                            <a:schemeClr val="bg1"/>
                          </a:solidFill>
                          <a:latin typeface="+mn-ea"/>
                          <a:ea typeface="+mn-ea"/>
                        </a:rPr>
                        <a:t>インストラクショナルデザイン</a:t>
                      </a:r>
                    </a:p>
                  </a:txBody>
                  <a:tcPr anchor="ctr">
                    <a:solidFill>
                      <a:schemeClr val="accent1">
                        <a:lumMod val="75000"/>
                      </a:schemeClr>
                    </a:solidFill>
                  </a:tcPr>
                </a:tc>
                <a:tc>
                  <a:txBody>
                    <a:bodyPr/>
                    <a:lstStyle/>
                    <a:p>
                      <a:r>
                        <a:rPr kumimoji="1" lang="ja-JP" altLang="en-US" sz="500" dirty="0">
                          <a:latin typeface="+mn-ea"/>
                          <a:ea typeface="+mn-ea"/>
                        </a:rPr>
                        <a:t>インストラクショナルデザインとは何か説明できる。</a:t>
                      </a:r>
                    </a:p>
                  </a:txBody>
                  <a:tcPr anchor="ctr" anchorCtr="1"/>
                </a:tc>
                <a:tc>
                  <a:txBody>
                    <a:bodyPr/>
                    <a:lstStyle/>
                    <a:p>
                      <a:r>
                        <a:rPr kumimoji="1" lang="ja-JP" altLang="en-US" sz="500" dirty="0">
                          <a:latin typeface="+mn-ea"/>
                          <a:ea typeface="+mn-ea"/>
                        </a:rPr>
                        <a:t>ＡＤＤＩＥモデルについて事例をあげて説明できる。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ＡＤＤＩＥのプロセスを検討し、折</a:t>
                      </a:r>
                    </a:p>
                    <a:p>
                      <a:r>
                        <a:rPr kumimoji="1" lang="ja-JP" altLang="en-US" sz="500" dirty="0">
                          <a:latin typeface="+mn-ea"/>
                          <a:ea typeface="+mn-ea"/>
                        </a:rPr>
                        <a:t>り紙を折れるようになる教材を作成できる 。</a:t>
                      </a:r>
                    </a:p>
                    <a:p>
                      <a:endParaRPr kumimoji="1" lang="ja-JP" altLang="en-US" sz="500" dirty="0">
                        <a:latin typeface="+mn-ea"/>
                        <a:ea typeface="+mn-ea"/>
                      </a:endParaRPr>
                    </a:p>
                  </a:txBody>
                  <a:tcPr anchor="ctr" anchorCtr="1"/>
                </a:tc>
                <a:extLst>
                  <a:ext uri="{0D108BD9-81ED-4DB2-BD59-A6C34878D82A}">
                    <a16:rowId xmlns:a16="http://schemas.microsoft.com/office/drawing/2014/main" val="1744591619"/>
                  </a:ext>
                </a:extLst>
              </a:tr>
              <a:tr h="540360">
                <a:tc>
                  <a:txBody>
                    <a:bodyPr/>
                    <a:lstStyle/>
                    <a:p>
                      <a:r>
                        <a:rPr kumimoji="1" lang="ja-JP" altLang="en-US" sz="500" dirty="0">
                          <a:solidFill>
                            <a:schemeClr val="bg1"/>
                          </a:solidFill>
                          <a:latin typeface="+mn-ea"/>
                          <a:ea typeface="+mn-ea"/>
                        </a:rPr>
                        <a:t>２．システム的なアプローチによる講座の設計</a:t>
                      </a:r>
                    </a:p>
                    <a:p>
                      <a:endParaRPr kumimoji="1" lang="ja-JP" altLang="en-US" sz="500" dirty="0">
                        <a:solidFill>
                          <a:schemeClr val="bg1"/>
                        </a:solidFill>
                        <a:latin typeface="+mn-ea"/>
                        <a:ea typeface="+mn-ea"/>
                      </a:endParaRPr>
                    </a:p>
                  </a:txBody>
                  <a:tcPr anchor="ctr">
                    <a:solidFill>
                      <a:schemeClr val="accent1">
                        <a:lumMod val="75000"/>
                      </a:schemeClr>
                    </a:solidFill>
                  </a:tcPr>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サイモンのデザインの考えをもとに、授業デザインを状態記述と過程記述から事例をあげて説明できる。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各自の授業を取り上げ、状態記述と過程記述で授業デザインを図示できる。</a:t>
                      </a:r>
                    </a:p>
                  </a:txBody>
                  <a:tcPr anchor="ctr" anchorCtr="1"/>
                </a:tc>
                <a:extLst>
                  <a:ext uri="{0D108BD9-81ED-4DB2-BD59-A6C34878D82A}">
                    <a16:rowId xmlns:a16="http://schemas.microsoft.com/office/drawing/2014/main" val="2350661808"/>
                  </a:ext>
                </a:extLst>
              </a:tr>
              <a:tr h="172824">
                <a:tc>
                  <a:txBody>
                    <a:bodyPr/>
                    <a:lstStyle/>
                    <a:p>
                      <a:r>
                        <a:rPr kumimoji="1" lang="ja-JP" altLang="en-US" sz="500" dirty="0">
                          <a:solidFill>
                            <a:schemeClr val="bg1"/>
                          </a:solidFill>
                          <a:latin typeface="+mn-ea"/>
                          <a:ea typeface="+mn-ea"/>
                        </a:rPr>
                        <a:t>３．２１世紀に求められる学力と学習環境</a:t>
                      </a:r>
                    </a:p>
                  </a:txBody>
                  <a:tcPr anchor="ctr">
                    <a:solidFill>
                      <a:schemeClr val="accent1">
                        <a:lumMod val="75000"/>
                      </a:schemeClr>
                    </a:solidFill>
                  </a:tcPr>
                </a:tc>
                <a:tc>
                  <a:txBody>
                    <a:bodyPr/>
                    <a:lstStyle/>
                    <a:p>
                      <a:pPr algn="ctr"/>
                      <a:r>
                        <a:rPr kumimoji="1" lang="zh-TW" altLang="en-US" sz="700" dirty="0">
                          <a:solidFill>
                            <a:schemeClr val="bg1"/>
                          </a:solidFill>
                          <a:latin typeface="+mn-ea"/>
                          <a:ea typeface="+mn-ea"/>
                        </a:rPr>
                        <a:t>再認、再生</a:t>
                      </a:r>
                    </a:p>
                  </a:txBody>
                  <a:tcPr anchor="ct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tc>
                <a:tc>
                  <a:txBody>
                    <a:bodyPr/>
                    <a:lstStyle/>
                    <a:p>
                      <a:pPr algn="ctr"/>
                      <a:r>
                        <a:rPr kumimoji="1" lang="ja-JP" altLang="en-US" sz="700" dirty="0">
                          <a:solidFill>
                            <a:schemeClr val="bg1"/>
                          </a:solidFill>
                          <a:latin typeface="+mn-ea"/>
                          <a:ea typeface="+mn-ea"/>
                        </a:rPr>
                        <a:t>実行、遂行</a:t>
                      </a:r>
                    </a:p>
                  </a:txBody>
                  <a:tcPr anchor="ctr"/>
                </a:tc>
                <a:tc>
                  <a:txBody>
                    <a:bodyPr/>
                    <a:lstStyle/>
                    <a:p>
                      <a:pPr algn="ctr"/>
                      <a:r>
                        <a:rPr kumimoji="1" lang="ja-JP" altLang="en-US" sz="700" dirty="0">
                          <a:solidFill>
                            <a:schemeClr val="bg1"/>
                          </a:solidFill>
                          <a:latin typeface="+mn-ea"/>
                          <a:ea typeface="+mn-ea"/>
                        </a:rPr>
                        <a:t>比較、組織、結果と原因</a:t>
                      </a:r>
                    </a:p>
                  </a:txBody>
                  <a:tcPr anchor="ctr"/>
                </a:tc>
                <a:tc>
                  <a:txBody>
                    <a:bodyPr/>
                    <a:lstStyle/>
                    <a:p>
                      <a:pPr algn="ctr"/>
                      <a:r>
                        <a:rPr kumimoji="1" lang="ja-JP" altLang="en-US" sz="700" dirty="0">
                          <a:solidFill>
                            <a:schemeClr val="bg1"/>
                          </a:solidFill>
                          <a:latin typeface="+mn-ea"/>
                          <a:ea typeface="+mn-ea"/>
                        </a:rPr>
                        <a:t>チェック、判断</a:t>
                      </a:r>
                    </a:p>
                  </a:txBody>
                  <a:tcPr anchor="ctr"/>
                </a:tc>
                <a:tc>
                  <a:txBody>
                    <a:bodyPr/>
                    <a:lstStyle/>
                    <a:p>
                      <a:pPr algn="ctr"/>
                      <a:r>
                        <a:rPr kumimoji="1" lang="ja-JP" altLang="en-US" sz="700" dirty="0">
                          <a:solidFill>
                            <a:schemeClr val="bg1"/>
                          </a:solidFill>
                          <a:latin typeface="+mn-ea"/>
                          <a:ea typeface="+mn-ea"/>
                        </a:rPr>
                        <a:t>生み出す、計画できる、汎化</a:t>
                      </a:r>
                    </a:p>
                  </a:txBody>
                  <a:tcPr anchor="ctr"/>
                </a:tc>
                <a:extLst>
                  <a:ext uri="{0D108BD9-81ED-4DB2-BD59-A6C34878D82A}">
                    <a16:rowId xmlns:a16="http://schemas.microsoft.com/office/drawing/2014/main" val="3142972939"/>
                  </a:ext>
                </a:extLst>
              </a:tr>
              <a:tr h="234032">
                <a:tc>
                  <a:txBody>
                    <a:bodyPr/>
                    <a:lstStyle/>
                    <a:p>
                      <a:r>
                        <a:rPr kumimoji="1" lang="ja-JP" altLang="en-US" sz="500" dirty="0">
                          <a:solidFill>
                            <a:schemeClr val="bg1"/>
                          </a:solidFill>
                          <a:latin typeface="+mn-ea"/>
                          <a:ea typeface="+mn-ea"/>
                        </a:rPr>
                        <a:t>４．研修の分析と設計</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r h="151224">
                <a:tc>
                  <a:txBody>
                    <a:bodyPr/>
                    <a:lstStyle/>
                    <a:p>
                      <a:r>
                        <a:rPr kumimoji="1" lang="ja-JP" altLang="en-US" sz="500" dirty="0">
                          <a:solidFill>
                            <a:schemeClr val="bg1"/>
                          </a:solidFill>
                          <a:latin typeface="+mn-ea"/>
                          <a:ea typeface="+mn-ea"/>
                        </a:rPr>
                        <a:t>５．学習目標のデザイン</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444357990"/>
                  </a:ext>
                </a:extLst>
              </a:tr>
              <a:tr h="212432">
                <a:tc>
                  <a:txBody>
                    <a:bodyPr/>
                    <a:lstStyle/>
                    <a:p>
                      <a:r>
                        <a:rPr kumimoji="1" lang="ja-JP" altLang="en-US" sz="500" dirty="0">
                          <a:solidFill>
                            <a:schemeClr val="bg1"/>
                          </a:solidFill>
                          <a:latin typeface="+mn-ea"/>
                          <a:ea typeface="+mn-ea"/>
                        </a:rPr>
                        <a:t>６．</a:t>
                      </a:r>
                      <a:r>
                        <a:rPr kumimoji="1" lang="en-US" altLang="ja-JP" sz="500" dirty="0">
                          <a:solidFill>
                            <a:schemeClr val="bg1"/>
                          </a:solidFill>
                          <a:latin typeface="+mn-ea"/>
                          <a:ea typeface="+mn-ea"/>
                        </a:rPr>
                        <a:t>e-Learning</a:t>
                      </a:r>
                      <a:r>
                        <a:rPr kumimoji="1" lang="ja-JP" altLang="en-US" sz="500" dirty="0">
                          <a:solidFill>
                            <a:schemeClr val="bg1"/>
                          </a:solidFill>
                          <a:latin typeface="+mn-ea"/>
                          <a:ea typeface="+mn-ea"/>
                        </a:rPr>
                        <a:t>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r h="201632">
                <a:tc>
                  <a:txBody>
                    <a:bodyPr/>
                    <a:lstStyle/>
                    <a:p>
                      <a:r>
                        <a:rPr kumimoji="1" lang="ja-JP" altLang="en-US" sz="500" dirty="0">
                          <a:solidFill>
                            <a:schemeClr val="bg1"/>
                          </a:solidFill>
                          <a:latin typeface="+mn-ea"/>
                          <a:ea typeface="+mn-ea"/>
                        </a:rPr>
                        <a:t>７．ハイブリッド型授業の方法と技術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344318511"/>
                  </a:ext>
                </a:extLst>
              </a:tr>
              <a:tr h="190832">
                <a:tc>
                  <a:txBody>
                    <a:bodyPr/>
                    <a:lstStyle/>
                    <a:p>
                      <a:r>
                        <a:rPr kumimoji="1" lang="ja-JP" altLang="en-US" sz="500" dirty="0">
                          <a:solidFill>
                            <a:schemeClr val="bg1"/>
                          </a:solidFill>
                          <a:latin typeface="+mn-ea"/>
                          <a:ea typeface="+mn-ea"/>
                        </a:rPr>
                        <a:t>８．魅力ある授業をつくる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974017683"/>
                  </a:ext>
                </a:extLst>
              </a:tr>
              <a:tr h="370840">
                <a:tc>
                  <a:txBody>
                    <a:bodyPr/>
                    <a:lstStyle/>
                    <a:p>
                      <a:r>
                        <a:rPr kumimoji="1" lang="ja-JP" altLang="en-US" sz="500" dirty="0">
                          <a:solidFill>
                            <a:schemeClr val="bg1"/>
                          </a:solidFill>
                          <a:latin typeface="+mn-ea"/>
                          <a:ea typeface="+mn-ea"/>
                        </a:rPr>
                        <a:t>９．学習意欲を高める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460040428"/>
                  </a:ext>
                </a:extLst>
              </a:tr>
              <a:tr h="370840">
                <a:tc>
                  <a:txBody>
                    <a:bodyPr/>
                    <a:lstStyle/>
                    <a:p>
                      <a:r>
                        <a:rPr kumimoji="1" lang="ja-JP" altLang="en-US" sz="500" dirty="0">
                          <a:solidFill>
                            <a:schemeClr val="bg1"/>
                          </a:solidFill>
                          <a:latin typeface="+mn-ea"/>
                          <a:ea typeface="+mn-ea"/>
                        </a:rPr>
                        <a:t>１０．協働的な学びをデザインする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699979361"/>
                  </a:ext>
                </a:extLst>
              </a:tr>
              <a:tr h="370840">
                <a:tc>
                  <a:txBody>
                    <a:bodyPr/>
                    <a:lstStyle/>
                    <a:p>
                      <a:r>
                        <a:rPr kumimoji="1" lang="ja-JP" altLang="en-US" sz="500" dirty="0">
                          <a:solidFill>
                            <a:schemeClr val="bg1"/>
                          </a:solidFill>
                          <a:latin typeface="+mn-ea"/>
                          <a:ea typeface="+mn-ea"/>
                        </a:rPr>
                        <a:t>１１．ＩＣＴの活用とその効果</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693590052"/>
                  </a:ext>
                </a:extLst>
              </a:tr>
              <a:tr h="176312">
                <a:tc>
                  <a:txBody>
                    <a:bodyPr/>
                    <a:lstStyle/>
                    <a:p>
                      <a:r>
                        <a:rPr kumimoji="1" lang="ja-JP" altLang="en-US" sz="500" dirty="0">
                          <a:solidFill>
                            <a:schemeClr val="bg1"/>
                          </a:solidFill>
                          <a:latin typeface="+mn-ea"/>
                          <a:ea typeface="+mn-ea"/>
                        </a:rPr>
                        <a:t>１２．行動変容のモニタリング技法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64259709"/>
                  </a:ext>
                </a:extLst>
              </a:tr>
              <a:tr h="159544">
                <a:tc>
                  <a:txBody>
                    <a:bodyPr/>
                    <a:lstStyle/>
                    <a:p>
                      <a:r>
                        <a:rPr kumimoji="1" lang="ja-JP" altLang="en-US" sz="500" dirty="0">
                          <a:solidFill>
                            <a:schemeClr val="bg1"/>
                          </a:solidFill>
                          <a:latin typeface="+mn-ea"/>
                          <a:ea typeface="+mn-ea"/>
                        </a:rPr>
                        <a:t>１３．教授・学習の理論と教育実践</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9690702"/>
                  </a:ext>
                </a:extLst>
              </a:tr>
              <a:tr h="180112">
                <a:tc>
                  <a:txBody>
                    <a:bodyPr/>
                    <a:lstStyle/>
                    <a:p>
                      <a:r>
                        <a:rPr kumimoji="1" lang="ja-JP" altLang="en-US" sz="500" dirty="0">
                          <a:solidFill>
                            <a:schemeClr val="bg1"/>
                          </a:solidFill>
                          <a:latin typeface="+mn-ea"/>
                          <a:ea typeface="+mn-ea"/>
                        </a:rPr>
                        <a:t>１４．「教えないで学べる」研修企画</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4328138"/>
                  </a:ext>
                </a:extLst>
              </a:tr>
              <a:tr h="370840">
                <a:tc>
                  <a:txBody>
                    <a:bodyPr/>
                    <a:lstStyle/>
                    <a:p>
                      <a:r>
                        <a:rPr kumimoji="1" lang="ja-JP" altLang="en-US" sz="500" dirty="0">
                          <a:solidFill>
                            <a:schemeClr val="bg1"/>
                          </a:solidFill>
                          <a:latin typeface="+mn-ea"/>
                          <a:ea typeface="+mn-ea"/>
                        </a:rPr>
                        <a:t>１５．ワークショップデザイン技法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604239311"/>
                  </a:ext>
                </a:extLst>
              </a:tr>
            </a:tbl>
          </a:graphicData>
        </a:graphic>
      </p:graphicFrame>
      <p:cxnSp>
        <p:nvCxnSpPr>
          <p:cNvPr id="7" name="直線コネクタ 6"/>
          <p:cNvCxnSpPr/>
          <p:nvPr/>
        </p:nvCxnSpPr>
        <p:spPr>
          <a:xfrm>
            <a:off x="272515" y="1000011"/>
            <a:ext cx="1203141" cy="1132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1560" y="1128399"/>
            <a:ext cx="1080120" cy="200055"/>
          </a:xfrm>
          <a:prstGeom prst="rect">
            <a:avLst/>
          </a:prstGeom>
          <a:noFill/>
        </p:spPr>
        <p:txBody>
          <a:bodyPr wrap="square" rtlCol="0">
            <a:spAutoFit/>
          </a:bodyPr>
          <a:lstStyle/>
          <a:p>
            <a:r>
              <a:rPr lang="en-US" altLang="ja-JP" sz="700" dirty="0">
                <a:solidFill>
                  <a:schemeClr val="bg1"/>
                </a:solidFill>
              </a:rPr>
              <a:t>(○○</a:t>
            </a:r>
            <a:r>
              <a:rPr lang="ja-JP" altLang="en-US" sz="700" dirty="0">
                <a:solidFill>
                  <a:schemeClr val="bg1"/>
                </a:solidFill>
              </a:rPr>
              <a:t>する力がある</a:t>
            </a:r>
            <a:r>
              <a:rPr lang="en-US" altLang="ja-JP" sz="700" dirty="0">
                <a:solidFill>
                  <a:schemeClr val="bg1"/>
                </a:solidFill>
              </a:rPr>
              <a:t>)</a:t>
            </a:r>
            <a:endParaRPr kumimoji="1" lang="ja-JP" altLang="en-US" sz="700" dirty="0">
              <a:solidFill>
                <a:schemeClr val="bg1"/>
              </a:solidFill>
            </a:endParaRPr>
          </a:p>
        </p:txBody>
      </p:sp>
      <p:sp>
        <p:nvSpPr>
          <p:cNvPr id="10" name="テキスト ボックス 9"/>
          <p:cNvSpPr txBox="1"/>
          <p:nvPr/>
        </p:nvSpPr>
        <p:spPr>
          <a:xfrm>
            <a:off x="287531" y="1743135"/>
            <a:ext cx="862737" cy="307777"/>
          </a:xfrm>
          <a:prstGeom prst="rect">
            <a:avLst/>
          </a:prstGeom>
          <a:noFill/>
        </p:spPr>
        <p:txBody>
          <a:bodyPr wrap="none" rtlCol="0">
            <a:spAutoFit/>
          </a:bodyPr>
          <a:lstStyle/>
          <a:p>
            <a:r>
              <a:rPr lang="ja-JP" altLang="en-US" sz="700" dirty="0">
                <a:solidFill>
                  <a:schemeClr val="bg1"/>
                </a:solidFill>
              </a:rPr>
              <a:t>内容 事実、概念、</a:t>
            </a:r>
          </a:p>
          <a:p>
            <a:r>
              <a:rPr lang="ja-JP" altLang="en-US" sz="700" dirty="0">
                <a:solidFill>
                  <a:schemeClr val="bg1"/>
                </a:solidFill>
              </a:rPr>
              <a:t>手続き、メタ認知</a:t>
            </a:r>
            <a:endParaRPr kumimoji="1" lang="ja-JP" altLang="en-US" sz="700" dirty="0">
              <a:solidFill>
                <a:schemeClr val="bg1"/>
              </a:solidFill>
            </a:endParaRP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19</a:t>
            </a:fld>
            <a:endParaRPr kumimoji="1" lang="ja-JP" altLang="en-US" dirty="0"/>
          </a:p>
        </p:txBody>
      </p:sp>
    </p:spTree>
    <p:extLst>
      <p:ext uri="{BB962C8B-B14F-4D97-AF65-F5344CB8AC3E}">
        <p14:creationId xmlns:p14="http://schemas.microsoft.com/office/powerpoint/2010/main" val="18163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en-US" altLang="ja-JP" sz="2800" dirty="0">
              <a:solidFill>
                <a:schemeClr val="bg1"/>
              </a:solidFill>
              <a:latin typeface="メイリオ" panose="020B0604030504040204" pitchFamily="50" charset="-128"/>
            </a:endParaRPr>
          </a:p>
        </p:txBody>
      </p:sp>
      <p:sp>
        <p:nvSpPr>
          <p:cNvPr id="17" name="テキスト ボックス 16"/>
          <p:cNvSpPr txBox="1"/>
          <p:nvPr/>
        </p:nvSpPr>
        <p:spPr>
          <a:xfrm>
            <a:off x="756394" y="4707714"/>
            <a:ext cx="7617148" cy="1077218"/>
          </a:xfrm>
          <a:prstGeom prst="rect">
            <a:avLst/>
          </a:prstGeom>
          <a:no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全ての授業をいつでもどこからでも受講できる</a:t>
            </a:r>
            <a:r>
              <a:rPr lang="ja-JP" altLang="en-US" sz="3200" dirty="0">
                <a:latin typeface="メイリオ" panose="020B0604030504040204" pitchFamily="50" charset="-128"/>
                <a:ea typeface="メイリオ" panose="020B0604030504040204" pitchFamily="50" charset="-128"/>
              </a:rPr>
              <a:t>デジタルユニバーシティを実現</a:t>
            </a:r>
            <a:endParaRPr kumimoji="1" lang="ja-JP" altLang="en-US" sz="3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28280" y="1445566"/>
            <a:ext cx="8263733" cy="1754326"/>
          </a:xfrm>
          <a:prstGeom prst="rect">
            <a:avLst/>
          </a:prstGeom>
          <a:noFill/>
        </p:spPr>
        <p:txBody>
          <a:bodyPr wrap="square" rtlCol="0">
            <a:spAutoFit/>
          </a:bodyPr>
          <a:lstStyle/>
          <a:p>
            <a:pPr marL="571500" indent="-571500">
              <a:buFont typeface="Wingdings" panose="05000000000000000000" pitchFamily="2" charset="2"/>
              <a:buChar char="n"/>
            </a:pPr>
            <a:r>
              <a:rPr kumimoji="1" lang="ja-JP" altLang="en-US" sz="3600" dirty="0">
                <a:latin typeface="メイリオ" panose="020B0604030504040204" pitchFamily="50" charset="-128"/>
                <a:ea typeface="メイリオ" panose="020B0604030504040204" pitchFamily="50" charset="-128"/>
              </a:rPr>
              <a:t>主体的・対話的な深い学びへの転換</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r>
              <a:rPr lang="ja-JP" altLang="en-US" sz="3600" dirty="0">
                <a:latin typeface="メイリオ" panose="020B0604030504040204" pitchFamily="50" charset="-128"/>
                <a:ea typeface="メイリオ" panose="020B0604030504040204" pitchFamily="50" charset="-128"/>
              </a:rPr>
              <a:t>大学の新たな展開</a:t>
            </a:r>
            <a:endParaRPr kumimoji="1" lang="ja-JP" altLang="en-US" sz="3600" dirty="0">
              <a:latin typeface="メイリオ" panose="020B0604030504040204" pitchFamily="50" charset="-128"/>
              <a:ea typeface="メイリオ" panose="020B0604030504040204" pitchFamily="50" charset="-128"/>
            </a:endParaRPr>
          </a:p>
        </p:txBody>
      </p:sp>
      <p:sp>
        <p:nvSpPr>
          <p:cNvPr id="4" name="二等辺三角形 3"/>
          <p:cNvSpPr/>
          <p:nvPr/>
        </p:nvSpPr>
        <p:spPr>
          <a:xfrm rot="10800000">
            <a:off x="3455134" y="3297677"/>
            <a:ext cx="2490069" cy="103343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4071" y="4428897"/>
            <a:ext cx="8612194" cy="1530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xmlns="" Requires="am3d">
          <p:graphicFrame>
            <p:nvGraphicFramePr>
              <p:cNvPr id="3" name="3D モデル 2" descr="リンク">
                <a:extLst>
                  <a:ext uri="{FF2B5EF4-FFF2-40B4-BE49-F238E27FC236}">
                    <a16:creationId xmlns:a16="http://schemas.microsoft.com/office/drawing/2014/main" id="{329AABD8-0D89-DAE7-422C-079CDACF688B}"/>
                  </a:ext>
                </a:extLst>
              </p:cNvPr>
              <p:cNvGraphicFramePr/>
              <p:nvPr>
                <p:extLst>
                  <p:ext uri="{D42A27DB-BD31-4B8C-83A1-F6EECF244321}">
                    <p14:modId xmlns:p14="http://schemas.microsoft.com/office/powerpoint/2010/main" val="4177788040"/>
                  </p:ext>
                </p:extLst>
              </p:nvPr>
            </p:nvGraphicFramePr>
            <p:xfrm>
              <a:off x="5645993" y="2318618"/>
              <a:ext cx="2679255" cy="2110279"/>
            </p:xfrm>
            <a:graphic>
              <a:graphicData uri="http://schemas.microsoft.com/office/drawing/2017/model3d">
                <am3d:model3d r:embed="rId2">
                  <am3d:spPr>
                    <a:xfrm>
                      <a:off x="0" y="0"/>
                      <a:ext cx="2679255" cy="2110279"/>
                    </a:xfrm>
                    <a:prstGeom prst="rect">
                      <a:avLst/>
                    </a:prstGeom>
                  </am3d:spPr>
                  <am3d:camera>
                    <am3d:pos x="0" y="0" z="74769704"/>
                    <am3d:up dx="0" dy="36000000" dz="0"/>
                    <am3d:lookAt x="0" y="0" z="0"/>
                    <am3d:perspective fov="2700000"/>
                  </am3d:camera>
                  <am3d:trans>
                    <am3d:meterPerModelUnit n="127806" d="1000000"/>
                    <am3d:preTrans dx="5738248" dy="-11360748" dz="-7500020"/>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リンク">
                <a:extLst>
                  <a:ext uri="{FF2B5EF4-FFF2-40B4-BE49-F238E27FC236}">
                    <a16:creationId xmlns:a16="http://schemas.microsoft.com/office/drawing/2014/main" id="{329AABD8-0D89-DAE7-422C-079CDACF688B}"/>
                  </a:ext>
                </a:extLst>
              </p:cNvPr>
              <p:cNvPicPr>
                <a:picLocks noGrp="1" noRot="1" noChangeAspect="1" noMove="1" noResize="1" noEditPoints="1" noAdjustHandles="1" noChangeArrowheads="1" noChangeShapeType="1" noCrop="1"/>
              </p:cNvPicPr>
              <p:nvPr/>
            </p:nvPicPr>
            <p:blipFill>
              <a:blip r:embed="rId4"/>
              <a:stretch>
                <a:fillRect/>
              </a:stretch>
            </p:blipFill>
            <p:spPr>
              <a:xfrm>
                <a:off x="5645993" y="2318618"/>
                <a:ext cx="2679255" cy="2110279"/>
              </a:xfrm>
              <a:prstGeom prst="rect">
                <a:avLst/>
              </a:prstGeom>
            </p:spPr>
          </p:pic>
        </mc:Fallback>
      </mc:AlternateContent>
      <p:sp>
        <p:nvSpPr>
          <p:cNvPr id="5" name="テキスト ボックス 4"/>
          <p:cNvSpPr txBox="1"/>
          <p:nvPr/>
        </p:nvSpPr>
        <p:spPr>
          <a:xfrm>
            <a:off x="2275863" y="4072944"/>
            <a:ext cx="4848610" cy="338554"/>
          </a:xfrm>
          <a:prstGeom prst="rect">
            <a:avLst/>
          </a:prstGeom>
          <a:noFill/>
        </p:spPr>
        <p:txBody>
          <a:bodyPr wrap="square" rtlCol="0">
            <a:spAutoFit/>
          </a:bodyPr>
          <a:lstStyle/>
          <a:p>
            <a:r>
              <a:rPr kumimoji="1" lang="ja-JP" altLang="en-US" sz="1600" dirty="0" smtClean="0">
                <a:solidFill>
                  <a:srgbClr val="FF0000"/>
                </a:solidFill>
              </a:rPr>
              <a:t>デジタル化が進める新しい「</a:t>
            </a:r>
            <a:r>
              <a:rPr lang="ja-JP" altLang="en-US" sz="1600" dirty="0">
                <a:solidFill>
                  <a:srgbClr val="FF0000"/>
                </a:solidFill>
              </a:rPr>
              <a:t>あたりまえ</a:t>
            </a:r>
            <a:r>
              <a:rPr kumimoji="1" lang="ja-JP" altLang="en-US" sz="1600" dirty="0" smtClean="0">
                <a:solidFill>
                  <a:srgbClr val="FF0000"/>
                </a:solidFill>
              </a:rPr>
              <a:t>」の創出</a:t>
            </a:r>
            <a:endParaRPr kumimoji="1" lang="ja-JP" altLang="en-US" sz="1600" dirty="0">
              <a:solidFill>
                <a:srgbClr val="FF0000"/>
              </a:solidFill>
            </a:endParaRPr>
          </a:p>
        </p:txBody>
      </p:sp>
      <p:sp>
        <p:nvSpPr>
          <p:cNvPr id="9" name="テキスト ボックス 8"/>
          <p:cNvSpPr txBox="1"/>
          <p:nvPr/>
        </p:nvSpPr>
        <p:spPr>
          <a:xfrm>
            <a:off x="2762329" y="6018918"/>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34760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51937"/>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学修モデル（案）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33807"/>
          <a:ext cx="8444240" cy="5756821"/>
        </p:xfrm>
        <a:graphic>
          <a:graphicData uri="http://schemas.openxmlformats.org/drawingml/2006/table">
            <a:tbl>
              <a:tblPr firstRow="1" bandRow="1">
                <a:tableStyleId>{5940675A-B579-460E-94D1-54222C63F5DA}</a:tableStyleId>
              </a:tblPr>
              <a:tblGrid>
                <a:gridCol w="771093">
                  <a:extLst>
                    <a:ext uri="{9D8B030D-6E8A-4147-A177-3AD203B41FA5}">
                      <a16:colId xmlns:a16="http://schemas.microsoft.com/office/drawing/2014/main" val="3374882550"/>
                    </a:ext>
                  </a:extLst>
                </a:gridCol>
                <a:gridCol w="2160240">
                  <a:extLst>
                    <a:ext uri="{9D8B030D-6E8A-4147-A177-3AD203B41FA5}">
                      <a16:colId xmlns:a16="http://schemas.microsoft.com/office/drawing/2014/main" val="2599041416"/>
                    </a:ext>
                  </a:extLst>
                </a:gridCol>
                <a:gridCol w="216024">
                  <a:extLst>
                    <a:ext uri="{9D8B030D-6E8A-4147-A177-3AD203B41FA5}">
                      <a16:colId xmlns:a16="http://schemas.microsoft.com/office/drawing/2014/main" val="2172807435"/>
                    </a:ext>
                  </a:extLst>
                </a:gridCol>
                <a:gridCol w="720080">
                  <a:extLst>
                    <a:ext uri="{9D8B030D-6E8A-4147-A177-3AD203B41FA5}">
                      <a16:colId xmlns:a16="http://schemas.microsoft.com/office/drawing/2014/main" val="2344890838"/>
                    </a:ext>
                  </a:extLst>
                </a:gridCol>
                <a:gridCol w="3208652">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31381">
                <a:tc rowSpan="2">
                  <a:txBody>
                    <a:bodyPr/>
                    <a:lstStyle/>
                    <a:p>
                      <a:pPr algn="ctr"/>
                      <a:r>
                        <a:rPr kumimoji="1" lang="ja-JP" altLang="en-US" sz="700" dirty="0">
                          <a:solidFill>
                            <a:schemeClr val="bg1"/>
                          </a:solidFill>
                          <a:latin typeface="+mn-ea"/>
                          <a:ea typeface="+mn-ea"/>
                        </a:rPr>
                        <a:t>第４講</a:t>
                      </a:r>
                    </a:p>
                  </a:txBody>
                  <a:tcPr anchor="ctr">
                    <a:solidFill>
                      <a:schemeClr val="accent1">
                        <a:lumMod val="75000"/>
                      </a:schemeClr>
                    </a:solidFill>
                  </a:tcPr>
                </a:tc>
                <a:tc rowSpan="2">
                  <a:txBody>
                    <a:bodyPr/>
                    <a:lstStyle/>
                    <a:p>
                      <a:pPr algn="ctr"/>
                      <a:r>
                        <a:rPr kumimoji="1" lang="ja-JP" altLang="en-US" sz="700" dirty="0">
                          <a:solidFill>
                            <a:schemeClr val="bg1"/>
                          </a:solidFill>
                          <a:latin typeface="+mn-ea"/>
                          <a:ea typeface="+mn-ea"/>
                        </a:rPr>
                        <a:t>教材の分析と設計</a:t>
                      </a:r>
                    </a:p>
                  </a:txBody>
                  <a:tcPr anchor="ctr">
                    <a:solidFill>
                      <a:schemeClr val="accent1">
                        <a:lumMod val="75000"/>
                      </a:schemeClr>
                    </a:solidFill>
                  </a:tcPr>
                </a:tc>
                <a:tc rowSpan="5">
                  <a:txBody>
                    <a:bodyPr/>
                    <a:lstStyle/>
                    <a:p>
                      <a:pPr algn="ctr"/>
                      <a:r>
                        <a:rPr kumimoji="1" lang="ja-JP" altLang="en-US" sz="700" dirty="0">
                          <a:solidFill>
                            <a:schemeClr val="bg1"/>
                          </a:solidFill>
                          <a:latin typeface="+mn-ea"/>
                          <a:ea typeface="+mn-ea"/>
                        </a:rPr>
                        <a:t>応用する</a:t>
                      </a:r>
                    </a:p>
                    <a:p>
                      <a:pPr algn="ctr"/>
                      <a:r>
                        <a:rPr kumimoji="1" lang="ja-JP" altLang="en-US" sz="700" dirty="0">
                          <a:solidFill>
                            <a:schemeClr val="bg1"/>
                          </a:solidFill>
                          <a:latin typeface="+mn-ea"/>
                          <a:ea typeface="+mn-ea"/>
                        </a:rPr>
                        <a:t>実行、遂行</a:t>
                      </a:r>
                    </a:p>
                  </a:txBody>
                  <a:tcPr anchor="ctr">
                    <a:noFill/>
                  </a:tcPr>
                </a:tc>
                <a:tc>
                  <a:txBody>
                    <a:bodyPr/>
                    <a:lstStyle/>
                    <a:p>
                      <a:pPr algn="ctr"/>
                      <a:r>
                        <a:rPr kumimoji="1" lang="ja-JP" altLang="en-US" sz="700" dirty="0">
                          <a:solidFill>
                            <a:schemeClr val="bg1"/>
                          </a:solidFill>
                          <a:latin typeface="+mn-ea"/>
                          <a:ea typeface="+mn-ea"/>
                        </a:rPr>
                        <a:t>時間</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学修内容</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資質・能力との関連など</a:t>
                      </a:r>
                    </a:p>
                  </a:txBody>
                  <a:tcPr anchor="ctr">
                    <a:solidFill>
                      <a:schemeClr val="accent1">
                        <a:lumMod val="75000"/>
                      </a:schemeClr>
                    </a:solidFill>
                  </a:tcPr>
                </a:tc>
                <a:extLst>
                  <a:ext uri="{0D108BD9-81ED-4DB2-BD59-A6C34878D82A}">
                    <a16:rowId xmlns:a16="http://schemas.microsoft.com/office/drawing/2014/main" val="301902340"/>
                  </a:ext>
                </a:extLst>
              </a:tr>
              <a:tr h="331381">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vMerge="1">
                  <a:txBody>
                    <a:bodyPr/>
                    <a:lstStyle/>
                    <a:p>
                      <a:pPr algn="ctr"/>
                      <a:endParaRPr kumimoji="1" lang="zh-TW" altLang="en-US" sz="700" dirty="0">
                        <a:solidFill>
                          <a:schemeClr val="bg1"/>
                        </a:solidFill>
                        <a:latin typeface="+mn-ea"/>
                        <a:ea typeface="+mn-ea"/>
                      </a:endParaRPr>
                    </a:p>
                  </a:txBody>
                  <a:tcPr anchor="ctr">
                    <a:solidFill>
                      <a:schemeClr val="accent1">
                        <a:lumMod val="75000"/>
                      </a:schemeClr>
                    </a:solidFill>
                  </a:tcPr>
                </a:tc>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rowSpan="4">
                  <a:txBody>
                    <a:bodyPr/>
                    <a:lstStyle/>
                    <a:p>
                      <a:pPr algn="ctr"/>
                      <a:r>
                        <a:rPr kumimoji="1" lang="ja-JP" altLang="en-US" sz="700" dirty="0">
                          <a:solidFill>
                            <a:schemeClr val="tx1"/>
                          </a:solidFill>
                          <a:latin typeface="+mn-ea"/>
                          <a:ea typeface="+mn-ea"/>
                        </a:rPr>
                        <a:t>１</a:t>
                      </a:r>
                      <a:r>
                        <a:rPr kumimoji="1" lang="en-US" altLang="ja-JP" sz="700" dirty="0">
                          <a:solidFill>
                            <a:schemeClr val="tx1"/>
                          </a:solidFill>
                          <a:latin typeface="+mn-ea"/>
                          <a:ea typeface="+mn-ea"/>
                        </a:rPr>
                        <a:t>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40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txBody>
                  <a:tcPr>
                    <a:noFill/>
                  </a:tcPr>
                </a:tc>
                <a:tc rowSpan="4">
                  <a:txBody>
                    <a:bodyPr/>
                    <a:lstStyle/>
                    <a:p>
                      <a:pPr algn="l"/>
                      <a:r>
                        <a:rPr kumimoji="1" lang="ja-JP" altLang="en-US" sz="700" dirty="0">
                          <a:solidFill>
                            <a:schemeClr val="tx1"/>
                          </a:solidFill>
                          <a:latin typeface="+mn-ea"/>
                          <a:ea typeface="+mn-ea"/>
                        </a:rPr>
                        <a:t>１．自己学修</a:t>
                      </a:r>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　テキストを見て、学習目標・学修到達目標・研究課題の確認。</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２．</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３．学修到達目標の達成度評価</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４．</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教材再視聴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５．学修到達目標の達成度評価</a:t>
                      </a: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６．研究課題</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７．学修の振り返り</a:t>
                      </a:r>
                    </a:p>
                  </a:txBody>
                  <a:tcPr>
                    <a:noFill/>
                  </a:tcPr>
                </a:tc>
                <a:tc rowSpan="4">
                  <a:txBody>
                    <a:bodyPr/>
                    <a:lstStyle/>
                    <a:p>
                      <a:pPr algn="l"/>
                      <a:r>
                        <a:rPr kumimoji="1" lang="ja-JP" altLang="en-US" sz="700" dirty="0">
                          <a:solidFill>
                            <a:schemeClr val="tx1"/>
                          </a:solidFill>
                          <a:latin typeface="+mn-ea"/>
                          <a:ea typeface="+mn-ea"/>
                        </a:rPr>
                        <a:t>育成する資質能力との関係</a:t>
                      </a:r>
                    </a:p>
                    <a:p>
                      <a:pPr algn="l"/>
                      <a:r>
                        <a:rPr kumimoji="1" lang="ja-JP" altLang="en-US" sz="700" dirty="0">
                          <a:solidFill>
                            <a:schemeClr val="tx1"/>
                          </a:solidFill>
                          <a:latin typeface="+mn-ea"/>
                          <a:ea typeface="+mn-ea"/>
                        </a:rPr>
                        <a:t>〇目標を分析して構造がわかると、評価規準ができる。目標の構造がわかるというのは、評価規準のなかで、重要度を決定することを考えることができる。</a:t>
                      </a: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・テキスト内容は事前に読んでおき、問題点や課題を明らかにしておく。</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教材を視聴しながら、再度テキストを確認する。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・再度、重要な部分のみ</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教材を再視聴する。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・学修到達目標を確認し、具体的に学修が到達できたかについて再度セルフチェックする。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・研究課題をレポートに作成する。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・学修の振り返りをする。</a:t>
                      </a:r>
                      <a:endParaRPr kumimoji="1" lang="en-US" altLang="ja-JP" sz="700" dirty="0">
                        <a:solidFill>
                          <a:schemeClr val="tx1"/>
                        </a:solidFill>
                        <a:latin typeface="+mn-ea"/>
                        <a:ea typeface="+mn-ea"/>
                      </a:endParaRPr>
                    </a:p>
                  </a:txBody>
                  <a:tcPr>
                    <a:noFill/>
                  </a:tcPr>
                </a:tc>
                <a:extLst>
                  <a:ext uri="{0D108BD9-81ED-4DB2-BD59-A6C34878D82A}">
                    <a16:rowId xmlns:a16="http://schemas.microsoft.com/office/drawing/2014/main" val="4051336827"/>
                  </a:ext>
                </a:extLst>
              </a:tr>
              <a:tr h="1520086">
                <a:tc>
                  <a:txBody>
                    <a:bodyPr/>
                    <a:lstStyle/>
                    <a:p>
                      <a:r>
                        <a:rPr kumimoji="1" lang="ja-JP" altLang="en-US" sz="700" dirty="0">
                          <a:solidFill>
                            <a:schemeClr val="bg1"/>
                          </a:solidFill>
                          <a:latin typeface="+mn-ea"/>
                          <a:ea typeface="+mn-ea"/>
                        </a:rPr>
                        <a:t>何を学ぶか</a:t>
                      </a:r>
                    </a:p>
                  </a:txBody>
                  <a:tcPr anchor="ctr" anchorCtr="1">
                    <a:solidFill>
                      <a:schemeClr val="accent1">
                        <a:lumMod val="75000"/>
                      </a:schemeClr>
                    </a:solidFill>
                  </a:tcPr>
                </a:tc>
                <a:tc>
                  <a:txBody>
                    <a:bodyPr/>
                    <a:lstStyle/>
                    <a:p>
                      <a:r>
                        <a:rPr kumimoji="1" lang="ja-JP" altLang="en-US" sz="700" dirty="0">
                          <a:latin typeface="+mn-ea"/>
                          <a:ea typeface="+mn-ea"/>
                        </a:rPr>
                        <a:t>〇目標分析をできないと評価規準をつくるのは難しいと言われる。「目標分析をする」とは、目標の構造を捉えることである。</a:t>
                      </a:r>
                      <a:endParaRPr kumimoji="1" lang="en-US" altLang="ja-JP" sz="700" dirty="0">
                        <a:latin typeface="+mn-ea"/>
                        <a:ea typeface="+mn-ea"/>
                      </a:endParaRPr>
                    </a:p>
                    <a:p>
                      <a:r>
                        <a:rPr kumimoji="1" lang="ja-JP" altLang="en-US" sz="700" dirty="0">
                          <a:latin typeface="+mn-ea"/>
                          <a:ea typeface="+mn-ea"/>
                        </a:rPr>
                        <a:t>〇つまり、 目標は平面的で、それだけで　は構造はわからない。しかし、目標を分析して構造がわかると、評価規準ができる。目標の構造がわかるというのは、評価規準のなかで、重要度を決定することである。</a:t>
                      </a:r>
                      <a:endParaRPr kumimoji="1" lang="en-US" altLang="ja-JP" sz="700" dirty="0">
                        <a:latin typeface="+mn-ea"/>
                        <a:ea typeface="+mn-ea"/>
                      </a:endParaRPr>
                    </a:p>
                    <a:p>
                      <a:r>
                        <a:rPr kumimoji="1" lang="ja-JP" altLang="en-US" sz="700" dirty="0">
                          <a:latin typeface="+mn-ea"/>
                          <a:ea typeface="+mn-ea"/>
                        </a:rPr>
                        <a:t>〇「この単元で何をしたいのか、何を教えたいか、何を指導したいか、どのような順序で教えるのか」を決定する。そして、「それを指導するために、何がいるのか」を考える。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1744591619"/>
                  </a:ext>
                </a:extLst>
              </a:tr>
              <a:tr h="981562">
                <a:tc>
                  <a:txBody>
                    <a:bodyPr/>
                    <a:lstStyle/>
                    <a:p>
                      <a:r>
                        <a:rPr kumimoji="1" lang="ja-JP" altLang="en-US" sz="700" dirty="0">
                          <a:solidFill>
                            <a:schemeClr val="bg1"/>
                          </a:solidFill>
                          <a:latin typeface="+mn-ea"/>
                          <a:ea typeface="+mn-ea"/>
                        </a:rPr>
                        <a:t>学修到達目標</a:t>
                      </a:r>
                    </a:p>
                  </a:txBody>
                  <a:tcPr anchor="ctr" anchorCtr="1">
                    <a:solidFill>
                      <a:schemeClr val="accent1">
                        <a:lumMod val="75000"/>
                      </a:schemeClr>
                    </a:solidFill>
                  </a:tcPr>
                </a:tc>
                <a:tc>
                  <a:txBody>
                    <a:bodyPr/>
                    <a:lstStyle/>
                    <a:p>
                      <a:r>
                        <a:rPr kumimoji="1" lang="ja-JP" altLang="en-US" sz="700" dirty="0">
                          <a:latin typeface="+mn-ea"/>
                          <a:ea typeface="+mn-ea"/>
                        </a:rPr>
                        <a:t>① 何を教えるのか、そのための教材作成のあり方について説明できる。</a:t>
                      </a:r>
                    </a:p>
                    <a:p>
                      <a:r>
                        <a:rPr kumimoji="1" lang="ja-JP" altLang="en-US" sz="700" dirty="0">
                          <a:latin typeface="+mn-ea"/>
                          <a:ea typeface="+mn-ea"/>
                        </a:rPr>
                        <a:t>② システム的な教材設計・開発の手順を５つに分けて説明できる。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2350661808"/>
                  </a:ext>
                </a:extLst>
              </a:tr>
              <a:tr h="2327126">
                <a:tc>
                  <a:txBody>
                    <a:bodyPr/>
                    <a:lstStyle/>
                    <a:p>
                      <a:r>
                        <a:rPr kumimoji="1" lang="ja-JP" altLang="en-US" sz="700" dirty="0">
                          <a:solidFill>
                            <a:schemeClr val="bg1"/>
                          </a:solidFill>
                          <a:latin typeface="+mn-ea"/>
                          <a:ea typeface="+mn-ea"/>
                        </a:rPr>
                        <a:t>研究課題</a:t>
                      </a:r>
                    </a:p>
                  </a:txBody>
                  <a:tcPr anchor="ctr" anchorCtr="1">
                    <a:solidFill>
                      <a:schemeClr val="accent1">
                        <a:lumMod val="75000"/>
                      </a:schemeClr>
                    </a:solidFill>
                  </a:tcPr>
                </a:tc>
                <a:tc>
                  <a:txBody>
                    <a:bodyPr/>
                    <a:lstStyle/>
                    <a:p>
                      <a:r>
                        <a:rPr kumimoji="1" lang="ja-JP" altLang="en-US" sz="700" dirty="0">
                          <a:latin typeface="+mn-ea"/>
                          <a:ea typeface="+mn-ea"/>
                        </a:rPr>
                        <a:t>① あなたは、どのような場面でメディアの影響を強く受けていると思うか、また、どのような場⾯でメディアの影響をあまり受けていないと思うかグループで話し合って発表しなさい。</a:t>
                      </a:r>
                    </a:p>
                    <a:p>
                      <a:r>
                        <a:rPr kumimoji="1" lang="ja-JP" altLang="en-US" sz="700" dirty="0">
                          <a:latin typeface="+mn-ea"/>
                          <a:ea typeface="+mn-ea"/>
                        </a:rPr>
                        <a:t>② テレビなどのＣＭ は、専門家がなんとか視聴者をひきつけようとして創作した作品である。どんなＣＭ が印象に残っているか。それは何故か。メディアの特性をどのように使っているか。グループで話し合って発表しなさい。</a:t>
                      </a:r>
                    </a:p>
                    <a:p>
                      <a:r>
                        <a:rPr kumimoji="1" lang="ja-JP" altLang="en-US" sz="700" dirty="0">
                          <a:latin typeface="+mn-ea"/>
                          <a:ea typeface="+mn-ea"/>
                        </a:rPr>
                        <a:t>③ インターネットで、いくつかの教材を調べて、その教材の有効性を５段階で判定しなさい。そして、どのような要因でその判定結果になったかを、書きなさい。</a:t>
                      </a:r>
                    </a:p>
                  </a:txBody>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bl>
          </a:graphicData>
        </a:graphic>
      </p:graphicFrame>
      <p:sp>
        <p:nvSpPr>
          <p:cNvPr id="3" name="正方形/長方形 2"/>
          <p:cNvSpPr/>
          <p:nvPr/>
        </p:nvSpPr>
        <p:spPr>
          <a:xfrm>
            <a:off x="7380312" y="1412776"/>
            <a:ext cx="1276932" cy="72008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CE9FE975-8D2D-47B0-BE21-F4B74D093569}" type="slidenum">
              <a:rPr kumimoji="1" lang="ja-JP" altLang="en-US" smtClean="0"/>
              <a:t>20</a:t>
            </a:fld>
            <a:endParaRPr kumimoji="1" lang="ja-JP" altLang="en-US" dirty="0"/>
          </a:p>
        </p:txBody>
      </p:sp>
    </p:spTree>
    <p:extLst>
      <p:ext uri="{BB962C8B-B14F-4D97-AF65-F5344CB8AC3E}">
        <p14:creationId xmlns:p14="http://schemas.microsoft.com/office/powerpoint/2010/main" val="3578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298103"/>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教育リソース（資料集）</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nvGraphicFramePr>
        <p:xfrm>
          <a:off x="251520" y="980728"/>
          <a:ext cx="8208911" cy="5299191"/>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1152128">
                  <a:extLst>
                    <a:ext uri="{9D8B030D-6E8A-4147-A177-3AD203B41FA5}">
                      <a16:colId xmlns:a16="http://schemas.microsoft.com/office/drawing/2014/main" val="3374882550"/>
                    </a:ext>
                  </a:extLst>
                </a:gridCol>
                <a:gridCol w="792088">
                  <a:extLst>
                    <a:ext uri="{9D8B030D-6E8A-4147-A177-3AD203B41FA5}">
                      <a16:colId xmlns:a16="http://schemas.microsoft.com/office/drawing/2014/main" val="1367310943"/>
                    </a:ext>
                  </a:extLst>
                </a:gridCol>
                <a:gridCol w="576064">
                  <a:extLst>
                    <a:ext uri="{9D8B030D-6E8A-4147-A177-3AD203B41FA5}">
                      <a16:colId xmlns:a16="http://schemas.microsoft.com/office/drawing/2014/main" val="2633307410"/>
                    </a:ext>
                  </a:extLst>
                </a:gridCol>
                <a:gridCol w="4661307">
                  <a:extLst>
                    <a:ext uri="{9D8B030D-6E8A-4147-A177-3AD203B41FA5}">
                      <a16:colId xmlns:a16="http://schemas.microsoft.com/office/drawing/2014/main" val="2599041416"/>
                    </a:ext>
                  </a:extLst>
                </a:gridCol>
              </a:tblGrid>
              <a:tr h="591687">
                <a:tc>
                  <a:txBody>
                    <a:bodyPr/>
                    <a:lstStyle/>
                    <a:p>
                      <a:pPr algn="ctr"/>
                      <a:r>
                        <a:rPr kumimoji="1" lang="ja-JP" altLang="en-US" sz="1000" dirty="0">
                          <a:solidFill>
                            <a:schemeClr val="bg1"/>
                          </a:solidFill>
                          <a:latin typeface="+mn-ea"/>
                          <a:ea typeface="+mn-ea"/>
                        </a:rPr>
                        <a:t>科目区分</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科目名</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授業形態</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時間数</a:t>
                      </a:r>
                    </a:p>
                  </a:txBody>
                  <a:tcPr anchor="ctr">
                    <a:solidFill>
                      <a:schemeClr val="accent1">
                        <a:lumMod val="50000"/>
                      </a:schemeClr>
                    </a:solidFill>
                  </a:tcPr>
                </a:tc>
                <a:tc>
                  <a:txBody>
                    <a:bodyPr/>
                    <a:lstStyle/>
                    <a:p>
                      <a:pPr algn="ctr"/>
                      <a:r>
                        <a:rPr kumimoji="1" lang="ja-JP" altLang="en-US" sz="1000" dirty="0">
                          <a:latin typeface="+mn-ea"/>
                          <a:ea typeface="+mn-ea"/>
                        </a:rPr>
                        <a:t>幼児教育に関する資料・教材のデジタルアーカイブ</a:t>
                      </a:r>
                    </a:p>
                  </a:txBody>
                  <a:tcPr anchor="ctr"/>
                </a:tc>
                <a:extLst>
                  <a:ext uri="{0D108BD9-81ED-4DB2-BD59-A6C34878D82A}">
                    <a16:rowId xmlns:a16="http://schemas.microsoft.com/office/drawing/2014/main" val="301902340"/>
                  </a:ext>
                </a:extLst>
              </a:tr>
              <a:tr h="1136505">
                <a:tc rowSpan="2">
                  <a:txBody>
                    <a:bodyPr/>
                    <a:lstStyle/>
                    <a:p>
                      <a:r>
                        <a:rPr kumimoji="1" lang="ja-JP" altLang="en-US" sz="1000" dirty="0">
                          <a:solidFill>
                            <a:schemeClr val="bg1"/>
                          </a:solidFill>
                          <a:latin typeface="+mn-ea"/>
                          <a:ea typeface="+mn-ea"/>
                        </a:rPr>
                        <a:t>領域及び保育内容の指導法に関する科目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Ⅰ</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Ⅱ</a:t>
                      </a:r>
                      <a:endParaRPr kumimoji="1" lang="ja-JP" altLang="en-US" sz="10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１．遊びと文化</a:t>
                      </a:r>
                      <a:r>
                        <a:rPr kumimoji="1" lang="en-US" altLang="ja-JP" sz="700" dirty="0">
                          <a:latin typeface="+mn-ea"/>
                          <a:ea typeface="+mn-ea"/>
                        </a:rPr>
                        <a:t>Ⅱ</a:t>
                      </a:r>
                      <a:r>
                        <a:rPr kumimoji="1" lang="ja-JP" altLang="en-US" sz="700" dirty="0">
                          <a:latin typeface="+mn-ea"/>
                          <a:ea typeface="+mn-ea"/>
                        </a:rPr>
                        <a:t>　デジタルテキスト</a:t>
                      </a:r>
                    </a:p>
                    <a:p>
                      <a:r>
                        <a:rPr kumimoji="1" lang="ja-JP" altLang="en-US" sz="700" dirty="0">
                          <a:latin typeface="+mn-ea"/>
                          <a:ea typeface="+mn-ea"/>
                        </a:rPr>
                        <a:t>２．遊びと文化</a:t>
                      </a:r>
                      <a:r>
                        <a:rPr kumimoji="1" lang="en-US" altLang="ja-JP" sz="700" dirty="0">
                          <a:latin typeface="+mn-ea"/>
                          <a:ea typeface="+mn-ea"/>
                        </a:rPr>
                        <a:t>Ⅱ</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endParaRPr kumimoji="1" lang="en-US" altLang="ja-JP" sz="700" dirty="0">
                        <a:latin typeface="+mn-ea"/>
                        <a:ea typeface="+mn-ea"/>
                      </a:endParaRPr>
                    </a:p>
                    <a:p>
                      <a:r>
                        <a:rPr kumimoji="1" lang="ja-JP" altLang="en-US" sz="700" dirty="0">
                          <a:latin typeface="+mn-ea"/>
                          <a:ea typeface="+mn-ea"/>
                        </a:rPr>
                        <a:t>３．遊びと文化</a:t>
                      </a:r>
                      <a:r>
                        <a:rPr kumimoji="1" lang="en-US" altLang="ja-JP" sz="700" dirty="0">
                          <a:latin typeface="+mn-ea"/>
                          <a:ea typeface="+mn-ea"/>
                        </a:rPr>
                        <a:t>Ⅱ</a:t>
                      </a:r>
                      <a:r>
                        <a:rPr kumimoji="1" lang="ja-JP" altLang="en-US" sz="700" dirty="0">
                          <a:latin typeface="+mn-ea"/>
                          <a:ea typeface="+mn-ea"/>
                        </a:rPr>
                        <a:t>　学習の手引き</a:t>
                      </a:r>
                    </a:p>
                    <a:p>
                      <a:r>
                        <a:rPr kumimoji="1" lang="ja-JP" altLang="en-US" sz="700" dirty="0">
                          <a:latin typeface="+mn-ea"/>
                          <a:ea typeface="+mn-ea"/>
                        </a:rPr>
                        <a:t>４．動く紙おもちゃ作成</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５．動く紙おもちゃ論文集</a:t>
                      </a:r>
                      <a:endParaRPr kumimoji="1" lang="en-US" altLang="ja-JP" sz="700" dirty="0">
                        <a:latin typeface="+mn-ea"/>
                        <a:ea typeface="+mn-ea"/>
                      </a:endParaRPr>
                    </a:p>
                    <a:p>
                      <a:r>
                        <a:rPr kumimoji="1" lang="ja-JP" altLang="en-US" sz="700" dirty="0">
                          <a:latin typeface="+mn-ea"/>
                          <a:ea typeface="+mn-ea"/>
                        </a:rPr>
                        <a:t>６．動く紙おもちゃに関する動画教材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4051336827"/>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保育内容（表現）</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１．保育内容</a:t>
                      </a:r>
                      <a:r>
                        <a:rPr kumimoji="1" lang="en-US" altLang="ja-JP" sz="700" dirty="0">
                          <a:latin typeface="+mn-ea"/>
                          <a:ea typeface="+mn-ea"/>
                        </a:rPr>
                        <a:t>(</a:t>
                      </a:r>
                      <a:r>
                        <a:rPr kumimoji="1" lang="ja-JP" altLang="en-US" sz="700" dirty="0">
                          <a:latin typeface="+mn-ea"/>
                          <a:ea typeface="+mn-ea"/>
                        </a:rPr>
                        <a:t>表現）　デジタルテキスト</a:t>
                      </a:r>
                      <a:endParaRPr kumimoji="1" lang="en-US" altLang="ja-JP" sz="700" dirty="0">
                        <a:latin typeface="+mn-ea"/>
                        <a:ea typeface="+mn-ea"/>
                      </a:endParaRPr>
                    </a:p>
                    <a:p>
                      <a:r>
                        <a:rPr kumimoji="1" lang="ja-JP" altLang="en-US" sz="700" dirty="0">
                          <a:latin typeface="+mn-ea"/>
                          <a:ea typeface="+mn-ea"/>
                        </a:rPr>
                        <a:t>２．保育内容</a:t>
                      </a:r>
                      <a:r>
                        <a:rPr kumimoji="1" lang="en-US" altLang="ja-JP" sz="700" dirty="0">
                          <a:latin typeface="+mn-ea"/>
                          <a:ea typeface="+mn-ea"/>
                        </a:rPr>
                        <a:t>(</a:t>
                      </a:r>
                      <a:r>
                        <a:rPr kumimoji="1" lang="ja-JP" altLang="en-US" sz="700" dirty="0">
                          <a:latin typeface="+mn-ea"/>
                          <a:ea typeface="+mn-ea"/>
                        </a:rPr>
                        <a:t>表現）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３．保育内容</a:t>
                      </a:r>
                      <a:r>
                        <a:rPr kumimoji="1" lang="en-US" altLang="ja-JP" sz="700" dirty="0">
                          <a:latin typeface="+mn-ea"/>
                          <a:ea typeface="+mn-ea"/>
                        </a:rPr>
                        <a:t>(</a:t>
                      </a:r>
                      <a:r>
                        <a:rPr kumimoji="1" lang="ja-JP" altLang="en-US" sz="700" dirty="0">
                          <a:latin typeface="+mn-ea"/>
                          <a:ea typeface="+mn-ea"/>
                        </a:rPr>
                        <a:t>表現）　学修の手引き</a:t>
                      </a:r>
                      <a:endParaRPr kumimoji="1" lang="en-US" altLang="ja-JP" sz="700" dirty="0">
                        <a:latin typeface="+mn-ea"/>
                        <a:ea typeface="+mn-ea"/>
                      </a:endParaRPr>
                    </a:p>
                    <a:p>
                      <a:r>
                        <a:rPr kumimoji="1" lang="ja-JP" altLang="en-US" sz="700" dirty="0">
                          <a:latin typeface="+mn-ea"/>
                          <a:ea typeface="+mn-ea"/>
                        </a:rPr>
                        <a:t>４．保育内容に関する動画教材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744591619"/>
                  </a:ext>
                </a:extLst>
              </a:tr>
              <a:tr h="875373">
                <a:tc>
                  <a:txBody>
                    <a:bodyPr/>
                    <a:lstStyle/>
                    <a:p>
                      <a:r>
                        <a:rPr kumimoji="1" lang="ja-JP" altLang="en-US" sz="1000" dirty="0">
                          <a:solidFill>
                            <a:schemeClr val="bg1"/>
                          </a:solidFill>
                          <a:latin typeface="+mn-ea"/>
                          <a:ea typeface="+mn-ea"/>
                        </a:rPr>
                        <a:t>教育の基礎的理解に関する科目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教師論</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１．教師論　デジタルテキスト</a:t>
                      </a:r>
                    </a:p>
                    <a:p>
                      <a:r>
                        <a:rPr kumimoji="1" lang="ja-JP" altLang="en-US" sz="700" dirty="0">
                          <a:latin typeface="+mn-ea"/>
                          <a:ea typeface="+mn-ea"/>
                        </a:rPr>
                        <a:t>２．教師論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３．教師論　学習の手引き</a:t>
                      </a:r>
                      <a:endParaRPr kumimoji="1" lang="en-US" altLang="ja-JP" sz="700" dirty="0">
                        <a:latin typeface="+mn-ea"/>
                        <a:ea typeface="+mn-ea"/>
                      </a:endParaRPr>
                    </a:p>
                    <a:p>
                      <a:r>
                        <a:rPr kumimoji="1" lang="ja-JP" altLang="en-US" sz="700" dirty="0">
                          <a:latin typeface="+mn-ea"/>
                          <a:ea typeface="+mn-ea"/>
                        </a:rPr>
                        <a:t>４．教師論に関する動画教材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2350661808"/>
                  </a:ext>
                </a:extLst>
              </a:tr>
              <a:tr h="875373">
                <a:tc rowSpan="2">
                  <a:txBody>
                    <a:bodyPr/>
                    <a:lstStyle/>
                    <a:p>
                      <a:r>
                        <a:rPr kumimoji="1" lang="ja-JP" altLang="en-US" sz="1000" dirty="0">
                          <a:solidFill>
                            <a:schemeClr val="bg1"/>
                          </a:solidFill>
                          <a:latin typeface="+mn-ea"/>
                          <a:ea typeface="+mn-ea"/>
                        </a:rPr>
                        <a:t>道徳、総合的な学習の時間等の指導法及び生徒指導、教育相談等に関する科目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教育の方法・技術</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１．教育の方法・技術　デジタルテキスト</a:t>
                      </a:r>
                    </a:p>
                    <a:p>
                      <a:r>
                        <a:rPr kumimoji="1" lang="ja-JP" altLang="en-US" sz="700" dirty="0">
                          <a:latin typeface="+mn-ea"/>
                          <a:ea typeface="+mn-ea"/>
                        </a:rPr>
                        <a:t>２．教育の方法・技術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３．教育の方法・技術　学修の手引き</a:t>
                      </a:r>
                      <a:endParaRPr kumimoji="1" lang="en-US" altLang="ja-JP" sz="700" dirty="0">
                        <a:latin typeface="+mn-ea"/>
                        <a:ea typeface="+mn-ea"/>
                      </a:endParaRPr>
                    </a:p>
                    <a:p>
                      <a:r>
                        <a:rPr kumimoji="1" lang="ja-JP" altLang="en-US" sz="700" dirty="0">
                          <a:latin typeface="+mn-ea"/>
                          <a:ea typeface="+mn-ea"/>
                        </a:rPr>
                        <a:t>４．教材開発の基礎としてのインストラクショナルデザイン</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５．授業アーカイブ　デジタルテキスト</a:t>
                      </a:r>
                      <a:endParaRPr kumimoji="1" lang="en-US" altLang="ja-JP" sz="700" dirty="0">
                        <a:latin typeface="+mn-ea"/>
                        <a:ea typeface="+mn-ea"/>
                      </a:endParaRPr>
                    </a:p>
                    <a:p>
                      <a:r>
                        <a:rPr kumimoji="1" lang="ja-JP" altLang="en-US" sz="700" dirty="0">
                          <a:latin typeface="+mn-ea"/>
                          <a:ea typeface="+mn-ea"/>
                        </a:rPr>
                        <a:t>６．教育の方法・技術に関する動画教材</a:t>
                      </a:r>
                      <a:endParaRPr kumimoji="1" lang="en-US" altLang="ja-JP" sz="700" dirty="0">
                        <a:latin typeface="+mn-ea"/>
                        <a:ea typeface="+mn-ea"/>
                      </a:endParaRPr>
                    </a:p>
                    <a:p>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3142972939"/>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latin typeface="+mn-ea"/>
                          <a:ea typeface="+mn-ea"/>
                        </a:rPr>
                        <a:t>幼児理解</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教育相談</a:t>
                      </a:r>
                      <a:r>
                        <a:rPr kumimoji="1" lang="en-US" altLang="ja-JP" sz="1000" dirty="0">
                          <a:solidFill>
                            <a:schemeClr val="bg1"/>
                          </a:solidFill>
                          <a:latin typeface="+mn-ea"/>
                          <a:ea typeface="+mn-ea"/>
                        </a:rPr>
                        <a:t>Ⅰ</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１．教育相談</a:t>
                      </a:r>
                      <a:r>
                        <a:rPr kumimoji="1" lang="en-US" altLang="ja-JP" sz="700" dirty="0">
                          <a:latin typeface="+mn-ea"/>
                          <a:ea typeface="+mn-ea"/>
                        </a:rPr>
                        <a:t>Ⅰ</a:t>
                      </a:r>
                      <a:r>
                        <a:rPr kumimoji="1" lang="ja-JP" altLang="en-US" sz="700" dirty="0">
                          <a:latin typeface="+mn-ea"/>
                          <a:ea typeface="+mn-ea"/>
                        </a:rPr>
                        <a:t>　デジタルテキスト</a:t>
                      </a:r>
                    </a:p>
                    <a:p>
                      <a:r>
                        <a:rPr kumimoji="1" lang="ja-JP" altLang="en-US" sz="700" dirty="0">
                          <a:latin typeface="+mn-ea"/>
                          <a:ea typeface="+mn-ea"/>
                        </a:rPr>
                        <a:t>２．教育相談</a:t>
                      </a:r>
                      <a:r>
                        <a:rPr kumimoji="1" lang="en-US" altLang="ja-JP" sz="700" dirty="0">
                          <a:latin typeface="+mn-ea"/>
                          <a:ea typeface="+mn-ea"/>
                        </a:rPr>
                        <a:t>Ⅰ</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３．教育相談</a:t>
                      </a:r>
                      <a:r>
                        <a:rPr kumimoji="1" lang="en-US" altLang="ja-JP" sz="700" dirty="0">
                          <a:latin typeface="+mn-ea"/>
                          <a:ea typeface="+mn-ea"/>
                        </a:rPr>
                        <a:t>Ⅰ</a:t>
                      </a:r>
                      <a:r>
                        <a:rPr kumimoji="1" lang="ja-JP" altLang="en-US" sz="700" dirty="0">
                          <a:latin typeface="+mn-ea"/>
                          <a:ea typeface="+mn-ea"/>
                        </a:rPr>
                        <a:t>　学修の手引き</a:t>
                      </a:r>
                      <a:endParaRPr kumimoji="1" lang="en-US" altLang="ja-JP" sz="700" dirty="0">
                        <a:latin typeface="+mn-ea"/>
                        <a:ea typeface="+mn-ea"/>
                      </a:endParaRPr>
                    </a:p>
                    <a:p>
                      <a:r>
                        <a:rPr kumimoji="1" lang="en-US" altLang="ja-JP" sz="700" dirty="0">
                          <a:latin typeface="+mn-ea"/>
                          <a:ea typeface="+mn-ea"/>
                        </a:rPr>
                        <a:t>4</a:t>
                      </a:r>
                      <a:r>
                        <a:rPr kumimoji="1" lang="ja-JP" altLang="en-US" sz="700" dirty="0" err="1">
                          <a:latin typeface="+mn-ea"/>
                          <a:ea typeface="+mn-ea"/>
                        </a:rPr>
                        <a:t>．</a:t>
                      </a:r>
                      <a:r>
                        <a:rPr kumimoji="1" lang="ja-JP" altLang="en-US" sz="700" dirty="0">
                          <a:latin typeface="+mn-ea"/>
                          <a:ea typeface="+mn-ea"/>
                        </a:rPr>
                        <a:t>教育相談に関する動画教材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21</a:t>
            </a:fld>
            <a:endParaRPr kumimoji="1" lang="ja-JP" altLang="en-US" dirty="0"/>
          </a:p>
        </p:txBody>
      </p:sp>
    </p:spTree>
    <p:extLst>
      <p:ext uri="{BB962C8B-B14F-4D97-AF65-F5344CB8AC3E}">
        <p14:creationId xmlns:p14="http://schemas.microsoft.com/office/powerpoint/2010/main" val="39778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05422"/>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講座の構成</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4224477507"/>
              </p:ext>
            </p:extLst>
          </p:nvPr>
        </p:nvGraphicFramePr>
        <p:xfrm>
          <a:off x="251520" y="980728"/>
          <a:ext cx="8208911" cy="5495162"/>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7181587">
                  <a:extLst>
                    <a:ext uri="{9D8B030D-6E8A-4147-A177-3AD203B41FA5}">
                      <a16:colId xmlns:a16="http://schemas.microsoft.com/office/drawing/2014/main" val="3374882550"/>
                    </a:ext>
                  </a:extLst>
                </a:gridCol>
              </a:tblGrid>
              <a:tr h="360040">
                <a:tc>
                  <a:txBody>
                    <a:bodyPr/>
                    <a:lstStyle/>
                    <a:p>
                      <a:pPr algn="ctr"/>
                      <a:r>
                        <a:rPr kumimoji="1" lang="ja-JP" altLang="en-US" sz="800" dirty="0">
                          <a:solidFill>
                            <a:schemeClr val="bg1"/>
                          </a:solidFill>
                          <a:latin typeface="+mn-ea"/>
                          <a:ea typeface="+mn-ea"/>
                        </a:rPr>
                        <a:t>第　</a:t>
                      </a:r>
                      <a:r>
                        <a:rPr kumimoji="1" lang="en-US" altLang="ja-JP" sz="800" dirty="0">
                          <a:solidFill>
                            <a:schemeClr val="bg1"/>
                          </a:solidFill>
                          <a:latin typeface="+mn-ea"/>
                          <a:ea typeface="+mn-ea"/>
                        </a:rPr>
                        <a:t>1</a:t>
                      </a:r>
                      <a:r>
                        <a:rPr kumimoji="1" lang="ja-JP" altLang="en-US" sz="800" dirty="0">
                          <a:solidFill>
                            <a:schemeClr val="bg1"/>
                          </a:solidFill>
                          <a:latin typeface="+mn-ea"/>
                          <a:ea typeface="+mn-ea"/>
                        </a:rPr>
                        <a:t>　講</a:t>
                      </a:r>
                    </a:p>
                  </a:txBody>
                  <a:tcPr anchor="ctr" anchorCtr="1">
                    <a:solidFill>
                      <a:schemeClr val="accent1">
                        <a:lumMod val="50000"/>
                      </a:schemeClr>
                    </a:solidFill>
                  </a:tcPr>
                </a:tc>
                <a:tc>
                  <a:txBody>
                    <a:bodyPr/>
                    <a:lstStyle/>
                    <a:p>
                      <a:pPr algn="ctr"/>
                      <a:r>
                        <a:rPr kumimoji="1" lang="ja-JP" altLang="en-US" sz="800" dirty="0">
                          <a:solidFill>
                            <a:schemeClr val="bg1"/>
                          </a:solidFill>
                          <a:latin typeface="+mn-ea"/>
                          <a:ea typeface="+mn-ea"/>
                        </a:rPr>
                        <a:t>幼児教育コーディネータ養成講座</a:t>
                      </a:r>
                    </a:p>
                  </a:txBody>
                  <a:tcPr anchor="ctr">
                    <a:solidFill>
                      <a:schemeClr val="accent1">
                        <a:lumMod val="50000"/>
                      </a:schemeClr>
                    </a:solidFill>
                  </a:tcPr>
                </a:tc>
                <a:extLst>
                  <a:ext uri="{0D108BD9-81ED-4DB2-BD59-A6C34878D82A}">
                    <a16:rowId xmlns:a16="http://schemas.microsoft.com/office/drawing/2014/main" val="301902340"/>
                  </a:ext>
                </a:extLst>
              </a:tr>
              <a:tr h="360040">
                <a:tc>
                  <a:txBody>
                    <a:bodyPr/>
                    <a:lstStyle/>
                    <a:p>
                      <a:r>
                        <a:rPr kumimoji="1" lang="ja-JP" altLang="en-US" sz="800" dirty="0">
                          <a:solidFill>
                            <a:schemeClr val="bg1"/>
                          </a:solidFill>
                          <a:latin typeface="+mn-ea"/>
                          <a:ea typeface="+mn-ea"/>
                        </a:rPr>
                        <a:t>全体目標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4051336827"/>
                  </a:ext>
                </a:extLst>
              </a:tr>
              <a:tr h="360040">
                <a:tc>
                  <a:txBody>
                    <a:bodyPr/>
                    <a:lstStyle/>
                    <a:p>
                      <a:r>
                        <a:rPr kumimoji="1" lang="ja-JP" altLang="en-US" sz="800" dirty="0">
                          <a:solidFill>
                            <a:schemeClr val="bg1"/>
                          </a:solidFill>
                          <a:latin typeface="+mn-ea"/>
                          <a:ea typeface="+mn-ea"/>
                        </a:rPr>
                        <a:t>一般目標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982402243"/>
                  </a:ext>
                </a:extLst>
              </a:tr>
              <a:tr h="648072">
                <a:tc>
                  <a:txBody>
                    <a:bodyPr/>
                    <a:lstStyle/>
                    <a:p>
                      <a:r>
                        <a:rPr kumimoji="1" lang="ja-JP" altLang="en-US" sz="800" dirty="0">
                          <a:solidFill>
                            <a:schemeClr val="bg1"/>
                          </a:solidFill>
                          <a:latin typeface="+mn-ea"/>
                          <a:ea typeface="+mn-ea"/>
                        </a:rPr>
                        <a:t>到達目標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744591619"/>
                  </a:ext>
                </a:extLst>
              </a:tr>
              <a:tr h="576064">
                <a:tc>
                  <a:txBody>
                    <a:bodyPr/>
                    <a:lstStyle/>
                    <a:p>
                      <a:r>
                        <a:rPr kumimoji="1" lang="ja-JP" altLang="en-US" sz="800" dirty="0">
                          <a:solidFill>
                            <a:schemeClr val="bg1"/>
                          </a:solidFill>
                          <a:latin typeface="+mn-ea"/>
                          <a:ea typeface="+mn-ea"/>
                        </a:rPr>
                        <a:t>求められる資質能力</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2350661808"/>
                  </a:ext>
                </a:extLst>
              </a:tr>
              <a:tr h="1440160">
                <a:tc>
                  <a:txBody>
                    <a:bodyPr/>
                    <a:lstStyle/>
                    <a:p>
                      <a:r>
                        <a:rPr kumimoji="1" lang="ja-JP" altLang="en-US" sz="800" dirty="0">
                          <a:solidFill>
                            <a:schemeClr val="bg1"/>
                          </a:solidFill>
                          <a:latin typeface="+mn-ea"/>
                          <a:ea typeface="+mn-ea"/>
                        </a:rPr>
                        <a:t>内　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3142972939"/>
                  </a:ext>
                </a:extLst>
              </a:tr>
              <a:tr h="875373">
                <a:tc>
                  <a:txBody>
                    <a:bodyPr/>
                    <a:lstStyle/>
                    <a:p>
                      <a:r>
                        <a:rPr kumimoji="1" lang="ja-JP" altLang="en-US" sz="800" dirty="0">
                          <a:solidFill>
                            <a:schemeClr val="bg1"/>
                          </a:solidFill>
                          <a:latin typeface="+mn-ea"/>
                          <a:ea typeface="+mn-ea"/>
                        </a:rPr>
                        <a:t>ワークショップ</a:t>
                      </a:r>
                      <a:endParaRPr kumimoji="1" lang="en-US" altLang="ja-JP" sz="800" dirty="0">
                        <a:solidFill>
                          <a:schemeClr val="bg1"/>
                        </a:solidFill>
                        <a:latin typeface="+mn-ea"/>
                        <a:ea typeface="+mn-ea"/>
                      </a:endParaRPr>
                    </a:p>
                    <a:p>
                      <a:r>
                        <a:rPr kumimoji="1" lang="ja-JP" altLang="en-US" sz="800" dirty="0">
                          <a:solidFill>
                            <a:schemeClr val="bg1"/>
                          </a:solidFill>
                          <a:latin typeface="+mn-ea"/>
                          <a:ea typeface="+mn-ea"/>
                        </a:rPr>
                        <a:t>課題</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48549932"/>
                  </a:ext>
                </a:extLst>
              </a:tr>
              <a:tr h="875373">
                <a:tc>
                  <a:txBody>
                    <a:bodyPr/>
                    <a:lstStyle/>
                    <a:p>
                      <a:r>
                        <a:rPr kumimoji="1" lang="ja-JP" altLang="en-US" sz="800" dirty="0">
                          <a:solidFill>
                            <a:schemeClr val="bg1"/>
                          </a:solidFill>
                          <a:latin typeface="+mn-ea"/>
                          <a:ea typeface="+mn-ea"/>
                        </a:rPr>
                        <a:t>教育リソース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060242244"/>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22</a:t>
            </a:fld>
            <a:endParaRPr kumimoji="1" lang="ja-JP" altLang="en-US" dirty="0"/>
          </a:p>
        </p:txBody>
      </p:sp>
    </p:spTree>
    <p:extLst>
      <p:ext uri="{BB962C8B-B14F-4D97-AF65-F5344CB8AC3E}">
        <p14:creationId xmlns:p14="http://schemas.microsoft.com/office/powerpoint/2010/main" val="34266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23</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と</a:t>
            </a:r>
            <a:r>
              <a:rPr lang="ja-JP" altLang="en-US" dirty="0">
                <a:solidFill>
                  <a:prstClr val="black"/>
                </a:solidFill>
                <a:latin typeface="Calibri"/>
                <a:ea typeface="ＭＳ Ｐゴシック" panose="020B0600070205080204" pitchFamily="50" charset="-128"/>
              </a:rPr>
              <a:t>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294565" y="3631047"/>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445505" y="2521306"/>
            <a:ext cx="3706277" cy="910562"/>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390966" y="4569762"/>
            <a:ext cx="8490247" cy="923330"/>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の併用取り組み</a:t>
            </a:r>
            <a:r>
              <a:rPr lang="ja-JP" altLang="en-US" dirty="0">
                <a:solidFill>
                  <a:prstClr val="black"/>
                </a:solidFill>
                <a:latin typeface="Calibri"/>
                <a:ea typeface="ＭＳ Ｐゴシック" panose="020B0600070205080204" pitchFamily="50" charset="-128"/>
              </a:rPr>
              <a:t>よる講座実施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a:t>
            </a:r>
            <a:r>
              <a:rPr lang="ja-JP" altLang="en-US" dirty="0" smtClean="0">
                <a:solidFill>
                  <a:prstClr val="black"/>
                </a:solidFill>
                <a:latin typeface="Calibri"/>
                <a:ea typeface="ＭＳ Ｐゴシック" panose="020B0600070205080204" pitchFamily="50" charset="-128"/>
              </a:rPr>
              <a:t>・遠隔講座（</a:t>
            </a:r>
            <a:r>
              <a:rPr lang="en-US" altLang="ja-JP" dirty="0" smtClean="0">
                <a:solidFill>
                  <a:prstClr val="black"/>
                </a:solidFill>
                <a:latin typeface="Calibri"/>
                <a:ea typeface="ＭＳ Ｐゴシック" panose="020B0600070205080204" pitchFamily="50" charset="-128"/>
              </a:rPr>
              <a:t>Zoom</a:t>
            </a:r>
            <a:r>
              <a:rPr lang="ja-JP" altLang="en-US" dirty="0" smtClean="0">
                <a:solidFill>
                  <a:prstClr val="black"/>
                </a:solidFill>
                <a:latin typeface="Calibri"/>
                <a:ea typeface="ＭＳ Ｐゴシック" panose="020B0600070205080204" pitchFamily="50" charset="-128"/>
              </a:rPr>
              <a:t>：</a:t>
            </a:r>
            <a:r>
              <a:rPr lang="en-US" altLang="ja-JP" dirty="0" smtClean="0">
                <a:solidFill>
                  <a:prstClr val="black"/>
                </a:solidFill>
                <a:latin typeface="Calibri"/>
                <a:ea typeface="ＭＳ Ｐゴシック" panose="020B0600070205080204" pitchFamily="50" charset="-128"/>
              </a:rPr>
              <a:t>1</a:t>
            </a:r>
            <a:r>
              <a:rPr lang="ja-JP" altLang="en-US" dirty="0" smtClean="0">
                <a:solidFill>
                  <a:prstClr val="black"/>
                </a:solidFill>
                <a:latin typeface="Calibri"/>
                <a:ea typeface="ＭＳ Ｐゴシック" panose="020B0600070205080204" pitchFamily="50" charset="-128"/>
              </a:rPr>
              <a:t>日）</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・本学履修証明プログラムでの</a:t>
            </a:r>
            <a:r>
              <a:rPr lang="ja-JP" altLang="en-US" dirty="0" smtClean="0">
                <a:solidFill>
                  <a:prstClr val="black"/>
                </a:solidFill>
                <a:latin typeface="Calibri"/>
                <a:ea typeface="ＭＳ Ｐゴシック" panose="020B0600070205080204" pitchFamily="50" charset="-128"/>
              </a:rPr>
              <a:t>実施</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149289" y="911867"/>
            <a:ext cx="8537511" cy="369332"/>
          </a:xfrm>
          <a:prstGeom prst="rect">
            <a:avLst/>
          </a:prstGeom>
          <a:noFill/>
        </p:spPr>
        <p:txBody>
          <a:bodyPr wrap="square" rtlCol="0">
            <a:spAutoFit/>
          </a:bodyPr>
          <a:lstStyle/>
          <a:p>
            <a:r>
              <a:rPr lang="en-US" altLang="ja-JP" dirty="0" smtClean="0">
                <a:solidFill>
                  <a:prstClr val="black"/>
                </a:solidFill>
                <a:latin typeface="Calibri"/>
                <a:ea typeface="ＭＳ Ｐゴシック" panose="020B0600070205080204" pitchFamily="50" charset="-128"/>
              </a:rPr>
              <a:t>【</a:t>
            </a:r>
            <a:r>
              <a:rPr lang="ja-JP" altLang="en-US" dirty="0" smtClean="0">
                <a:solidFill>
                  <a:prstClr val="black"/>
                </a:solidFill>
                <a:latin typeface="Calibri"/>
                <a:ea typeface="ＭＳ Ｐゴシック" panose="020B0600070205080204" pitchFamily="50" charset="-128"/>
              </a:rPr>
              <a:t>幼稚園</a:t>
            </a:r>
            <a:r>
              <a:rPr lang="ja-JP" altLang="en-US" dirty="0">
                <a:solidFill>
                  <a:prstClr val="black"/>
                </a:solidFill>
                <a:latin typeface="Calibri"/>
                <a:ea typeface="ＭＳ Ｐゴシック" panose="020B0600070205080204" pitchFamily="50" charset="-128"/>
              </a:rPr>
              <a:t>教諭免許状関連公開講座</a:t>
            </a:r>
            <a:r>
              <a:rPr lang="ja-JP" altLang="en-US" dirty="0" smtClean="0">
                <a:solidFill>
                  <a:prstClr val="black"/>
                </a:solidFill>
                <a:latin typeface="Calibri"/>
                <a:ea typeface="ＭＳ Ｐゴシック" panose="020B0600070205080204" pitchFamily="50" charset="-128"/>
              </a:rPr>
              <a:t>の例</a:t>
            </a:r>
            <a:r>
              <a:rPr lang="en-US" altLang="ja-JP" dirty="0" smtClean="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89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24</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と実践課題への取り組み（ハイブリット方式）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343702" y="3274209"/>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710181" y="2895197"/>
            <a:ext cx="3706277" cy="299177"/>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86318" y="4334527"/>
            <a:ext cx="8490247" cy="1231106"/>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併用</a:t>
            </a:r>
            <a:r>
              <a:rPr lang="ja-JP" altLang="en-US" dirty="0" smtClean="0">
                <a:solidFill>
                  <a:prstClr val="black"/>
                </a:solidFill>
                <a:latin typeface="Calibri"/>
                <a:ea typeface="ＭＳ Ｐゴシック" panose="020B0600070205080204" pitchFamily="50" charset="-128"/>
              </a:rPr>
              <a:t>の</a:t>
            </a:r>
            <a:r>
              <a:rPr lang="ja-JP" altLang="en-US" dirty="0">
                <a:solidFill>
                  <a:prstClr val="black"/>
                </a:solidFill>
                <a:latin typeface="Calibri"/>
                <a:ea typeface="ＭＳ Ｐゴシック" panose="020B0600070205080204" pitchFamily="50" charset="-128"/>
              </a:rPr>
              <a:t>取り組みよる講座実施</a:t>
            </a:r>
            <a:endParaRPr lang="en-US" altLang="ja-JP" dirty="0">
              <a:solidFill>
                <a:prstClr val="black"/>
              </a:solidFill>
              <a:latin typeface="Calibri"/>
              <a:ea typeface="ＭＳ Ｐゴシック" panose="020B0600070205080204" pitchFamily="50" charset="-128"/>
            </a:endParaRPr>
          </a:p>
          <a:p>
            <a:pPr>
              <a:spcBef>
                <a:spcPts val="600"/>
              </a:spcBef>
            </a:pPr>
            <a:r>
              <a:rPr lang="ja-JP" altLang="en-US" dirty="0">
                <a:solidFill>
                  <a:prstClr val="black"/>
                </a:solidFill>
                <a:latin typeface="Calibri"/>
                <a:ea typeface="ＭＳ Ｐゴシック" panose="020B0600070205080204" pitchFamily="50" charset="-128"/>
              </a:rPr>
              <a:t>　　　　　　　⇒</a:t>
            </a:r>
            <a:r>
              <a:rPr lang="ja-JP" altLang="en-US" dirty="0">
                <a:solidFill>
                  <a:prstClr val="black"/>
                </a:solidFill>
              </a:rPr>
              <a:t>カリキュラムの構造化・</a:t>
            </a:r>
            <a:r>
              <a:rPr lang="ja-JP" altLang="en-US" dirty="0">
                <a:solidFill>
                  <a:prstClr val="black"/>
                </a:solidFill>
                <a:latin typeface="Calibri"/>
                <a:ea typeface="ＭＳ Ｐゴシック" panose="020B0600070205080204" pitchFamily="50" charset="-128"/>
              </a:rPr>
              <a:t>テキストの開発</a:t>
            </a:r>
            <a:endParaRPr lang="en-US" altLang="ja-JP" dirty="0">
              <a:solidFill>
                <a:prstClr val="black"/>
              </a:solidFill>
              <a:latin typeface="Calibri"/>
              <a:ea typeface="ＭＳ Ｐゴシック" panose="020B0600070205080204" pitchFamily="50" charset="-128"/>
            </a:endParaRPr>
          </a:p>
          <a:p>
            <a:pPr>
              <a:spcBef>
                <a:spcPts val="1800"/>
              </a:spcBef>
            </a:pPr>
            <a:r>
              <a:rPr lang="ja-JP" altLang="en-US" dirty="0">
                <a:solidFill>
                  <a:prstClr val="black"/>
                </a:solidFill>
                <a:latin typeface="Calibri"/>
                <a:ea typeface="ＭＳ Ｐゴシック" panose="020B0600070205080204" pitchFamily="50" charset="-128"/>
              </a:rPr>
              <a:t>　　　　　　　　　資質能力の構造化，タキソノミーテーブル開発</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207655" y="896326"/>
            <a:ext cx="8537511"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本学の　　　　　　　　　　　　　　　　　　　</a:t>
            </a:r>
            <a:r>
              <a:rPr lang="en-US" altLang="ja-JP" dirty="0">
                <a:solidFill>
                  <a:prstClr val="black"/>
                </a:solidFill>
                <a:latin typeface="Calibri"/>
                <a:ea typeface="ＭＳ Ｐゴシック" panose="020B0600070205080204" pitchFamily="50" charset="-128"/>
              </a:rPr>
              <a:t>】</a:t>
            </a:r>
          </a:p>
        </p:txBody>
      </p:sp>
      <p:sp>
        <p:nvSpPr>
          <p:cNvPr id="4" name="次の値と等しい 3">
            <a:extLst>
              <a:ext uri="{FF2B5EF4-FFF2-40B4-BE49-F238E27FC236}">
                <a16:creationId xmlns:a16="http://schemas.microsoft.com/office/drawing/2014/main" id="{40779A4A-07B7-4204-99CA-D9129446F3F2}"/>
              </a:ext>
            </a:extLst>
          </p:cNvPr>
          <p:cNvSpPr/>
          <p:nvPr/>
        </p:nvSpPr>
        <p:spPr>
          <a:xfrm>
            <a:off x="5889960" y="2410137"/>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789F0BED-E89F-4C11-B03A-B7071FA4E516}"/>
              </a:ext>
            </a:extLst>
          </p:cNvPr>
          <p:cNvSpPr/>
          <p:nvPr/>
        </p:nvSpPr>
        <p:spPr>
          <a:xfrm>
            <a:off x="6432826" y="237951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2DEEB32C-1E2A-42E0-995B-9E7A10010A1C}"/>
              </a:ext>
            </a:extLst>
          </p:cNvPr>
          <p:cNvSpPr/>
          <p:nvPr/>
        </p:nvSpPr>
        <p:spPr>
          <a:xfrm>
            <a:off x="86317" y="5938506"/>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a:t>
            </a:r>
            <a:r>
              <a:rPr lang="ja-JP" altLang="en-US" dirty="0" smtClean="0">
                <a:solidFill>
                  <a:prstClr val="black"/>
                </a:solidFill>
                <a:latin typeface="Calibri"/>
                <a:ea typeface="ＭＳ Ｐゴシック" panose="020B0600070205080204" pitchFamily="50" charset="-128"/>
              </a:rPr>
              <a:t>：遠隔講座（Ｚｏｏｍ）</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p:txBody>
      </p:sp>
      <p:sp>
        <p:nvSpPr>
          <p:cNvPr id="14" name="次の値と等しい 13">
            <a:extLst>
              <a:ext uri="{FF2B5EF4-FFF2-40B4-BE49-F238E27FC236}">
                <a16:creationId xmlns:a16="http://schemas.microsoft.com/office/drawing/2014/main" id="{AE56A6ED-B8DD-4995-845C-2191B65BE946}"/>
              </a:ext>
            </a:extLst>
          </p:cNvPr>
          <p:cNvSpPr/>
          <p:nvPr/>
        </p:nvSpPr>
        <p:spPr>
          <a:xfrm>
            <a:off x="5869022" y="4676644"/>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6353784" y="466319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p>
        </p:txBody>
      </p:sp>
      <p:sp>
        <p:nvSpPr>
          <p:cNvPr id="17" name="次の値と等しい 16">
            <a:extLst>
              <a:ext uri="{FF2B5EF4-FFF2-40B4-BE49-F238E27FC236}">
                <a16:creationId xmlns:a16="http://schemas.microsoft.com/office/drawing/2014/main" id="{9F03FD58-F95B-4AED-A870-C86DB5255966}"/>
              </a:ext>
            </a:extLst>
          </p:cNvPr>
          <p:cNvSpPr/>
          <p:nvPr/>
        </p:nvSpPr>
        <p:spPr>
          <a:xfrm>
            <a:off x="5884676" y="5524091"/>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6416458" y="5502772"/>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spc="-250" dirty="0">
                <a:solidFill>
                  <a:schemeClr val="bg1"/>
                </a:solidFill>
                <a:latin typeface="Calibri"/>
                <a:ea typeface="ＭＳ Ｐゴシック" panose="020B0600070205080204" pitchFamily="50" charset="-128"/>
              </a:rPr>
              <a:t>学びの深化</a:t>
            </a:r>
            <a:endParaRPr lang="en-US" altLang="ja-JP" sz="2400" kern="0" spc="-250" dirty="0">
              <a:solidFill>
                <a:schemeClr val="bg1"/>
              </a:solidFill>
              <a:latin typeface="Calibri"/>
              <a:ea typeface="ＭＳ Ｐゴシック" panose="020B0600070205080204" pitchFamily="50" charset="-128"/>
            </a:endParaRPr>
          </a:p>
        </p:txBody>
      </p:sp>
      <p:sp>
        <p:nvSpPr>
          <p:cNvPr id="19" name="次の値と等しい 18">
            <a:extLst>
              <a:ext uri="{FF2B5EF4-FFF2-40B4-BE49-F238E27FC236}">
                <a16:creationId xmlns:a16="http://schemas.microsoft.com/office/drawing/2014/main" id="{ED8F8AF3-C6B2-401E-B06B-A754E0012F4A}"/>
              </a:ext>
            </a:extLst>
          </p:cNvPr>
          <p:cNvSpPr/>
          <p:nvPr/>
        </p:nvSpPr>
        <p:spPr>
          <a:xfrm>
            <a:off x="5889960" y="6275549"/>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a:extLst>
              <a:ext uri="{FF2B5EF4-FFF2-40B4-BE49-F238E27FC236}">
                <a16:creationId xmlns:a16="http://schemas.microsoft.com/office/drawing/2014/main" id="{0B9CB288-9C9D-414D-904B-204F5774ED94}"/>
              </a:ext>
            </a:extLst>
          </p:cNvPr>
          <p:cNvSpPr/>
          <p:nvPr/>
        </p:nvSpPr>
        <p:spPr>
          <a:xfrm>
            <a:off x="6432826" y="624492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98261FF5-1611-45CD-9EB1-0034CE92EEDD}"/>
              </a:ext>
            </a:extLst>
          </p:cNvPr>
          <p:cNvSpPr/>
          <p:nvPr/>
        </p:nvSpPr>
        <p:spPr>
          <a:xfrm>
            <a:off x="1189952" y="889980"/>
            <a:ext cx="2620685" cy="369332"/>
          </a:xfrm>
          <a:prstGeom prst="rect">
            <a:avLst/>
          </a:prstGeom>
          <a:solidFill>
            <a:schemeClr val="accent2">
              <a:lumMod val="75000"/>
            </a:schemeClr>
          </a:solidFill>
          <a:ln w="28575">
            <a:noFill/>
          </a:ln>
        </p:spPr>
        <p:txBody>
          <a:bodyPr wrap="square" lIns="0" rIns="0">
            <a:spAutoFit/>
          </a:bodyPr>
          <a:lstStyle/>
          <a:p>
            <a:pPr algn="ctr"/>
            <a:r>
              <a:rPr lang="ja-JP" altLang="en-US" dirty="0">
                <a:solidFill>
                  <a:schemeClr val="bg1"/>
                </a:solidFill>
              </a:rPr>
              <a:t>カリキュラムメソッド</a:t>
            </a:r>
            <a:endParaRPr lang="en-US" altLang="ja-JP" dirty="0">
              <a:solidFill>
                <a:schemeClr val="bg1"/>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941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25</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本学のカリキュラムメソッド</a:t>
            </a:r>
          </a:p>
        </p:txBody>
      </p:sp>
      <p:sp>
        <p:nvSpPr>
          <p:cNvPr id="12" name="正方形/長方形 11">
            <a:extLst>
              <a:ext uri="{FF2B5EF4-FFF2-40B4-BE49-F238E27FC236}">
                <a16:creationId xmlns:a16="http://schemas.microsoft.com/office/drawing/2014/main" id="{789F0BED-E89F-4C11-B03A-B7071FA4E516}"/>
              </a:ext>
            </a:extLst>
          </p:cNvPr>
          <p:cNvSpPr/>
          <p:nvPr/>
        </p:nvSpPr>
        <p:spPr>
          <a:xfrm>
            <a:off x="586838" y="5237456"/>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2039651" y="175192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endParaRPr lang="en-US" altLang="ja-JP" sz="2400" dirty="0">
              <a:solidFill>
                <a:schemeClr val="bg1"/>
              </a:solidFill>
              <a:latin typeface="Calibri"/>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5652837" y="4240189"/>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dirty="0">
                <a:solidFill>
                  <a:schemeClr val="bg1"/>
                </a:solidFill>
                <a:latin typeface="Calibri"/>
                <a:ea typeface="ＭＳ Ｐゴシック" panose="020B0600070205080204" pitchFamily="50" charset="-128"/>
              </a:rPr>
              <a:t>学びの深化</a:t>
            </a:r>
            <a:endParaRPr lang="en-US" altLang="ja-JP" sz="2400" kern="0" dirty="0">
              <a:solidFill>
                <a:schemeClr val="bg1"/>
              </a:solidFill>
              <a:latin typeface="Calibri"/>
              <a:ea typeface="ＭＳ Ｐゴシック" panose="020B0600070205080204" pitchFamily="50" charset="-128"/>
            </a:endParaRPr>
          </a:p>
        </p:txBody>
      </p:sp>
      <p:grpSp>
        <p:nvGrpSpPr>
          <p:cNvPr id="43" name="グループ化 42">
            <a:extLst>
              <a:ext uri="{FF2B5EF4-FFF2-40B4-BE49-F238E27FC236}">
                <a16:creationId xmlns:a16="http://schemas.microsoft.com/office/drawing/2014/main" id="{DAF89B4A-62D9-40F3-ABED-A12A9FF2844C}"/>
              </a:ext>
            </a:extLst>
          </p:cNvPr>
          <p:cNvGrpSpPr/>
          <p:nvPr/>
        </p:nvGrpSpPr>
        <p:grpSpPr>
          <a:xfrm>
            <a:off x="3080045" y="1669578"/>
            <a:ext cx="4074649" cy="3578494"/>
            <a:chOff x="3080045" y="1669578"/>
            <a:chExt cx="4074649" cy="3578494"/>
          </a:xfrm>
        </p:grpSpPr>
        <p:cxnSp>
          <p:nvCxnSpPr>
            <p:cNvPr id="23" name="直線矢印コネクタ 22">
              <a:extLst>
                <a:ext uri="{FF2B5EF4-FFF2-40B4-BE49-F238E27FC236}">
                  <a16:creationId xmlns:a16="http://schemas.microsoft.com/office/drawing/2014/main" id="{2922CE9F-800B-4CEA-ADBC-0E86E0055FC4}"/>
                </a:ext>
              </a:extLst>
            </p:cNvPr>
            <p:cNvCxnSpPr>
              <a:cxnSpLocks/>
            </p:cNvCxnSpPr>
            <p:nvPr/>
          </p:nvCxnSpPr>
          <p:spPr>
            <a:xfrm flipH="1">
              <a:off x="3080045" y="4087704"/>
              <a:ext cx="1491957" cy="1160368"/>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7C5943D-00A2-41A4-9F64-BBE121898C4B}"/>
                </a:ext>
              </a:extLst>
            </p:cNvPr>
            <p:cNvCxnSpPr>
              <a:cxnSpLocks/>
            </p:cNvCxnSpPr>
            <p:nvPr/>
          </p:nvCxnSpPr>
          <p:spPr>
            <a:xfrm flipV="1">
              <a:off x="4566184" y="1669578"/>
              <a:ext cx="0" cy="2417114"/>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35CE418-A087-47E3-BFFD-A370668B5716}"/>
                </a:ext>
              </a:extLst>
            </p:cNvPr>
            <p:cNvCxnSpPr>
              <a:cxnSpLocks/>
            </p:cNvCxnSpPr>
            <p:nvPr/>
          </p:nvCxnSpPr>
          <p:spPr>
            <a:xfrm flipV="1">
              <a:off x="4577814" y="4086692"/>
              <a:ext cx="2576880" cy="1"/>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624B103-61A6-49E0-8A70-230F0E41BE99}"/>
              </a:ext>
            </a:extLst>
          </p:cNvPr>
          <p:cNvSpPr txBox="1"/>
          <p:nvPr/>
        </p:nvSpPr>
        <p:spPr>
          <a:xfrm>
            <a:off x="1857968" y="2281901"/>
            <a:ext cx="2546084" cy="369332"/>
          </a:xfrm>
          <a:prstGeom prst="rect">
            <a:avLst/>
          </a:prstGeom>
          <a:noFill/>
        </p:spPr>
        <p:txBody>
          <a:bodyPr wrap="square" rtlCol="0">
            <a:spAutoFit/>
          </a:bodyPr>
          <a:lstStyle/>
          <a:p>
            <a:pPr algn="ctr"/>
            <a:r>
              <a:rPr lang="ja-JP" altLang="en-US" dirty="0"/>
              <a:t>〇資質・能力の構造化</a:t>
            </a:r>
            <a:endParaRPr kumimoji="1" lang="en-US" altLang="ja-JP" dirty="0"/>
          </a:p>
        </p:txBody>
      </p:sp>
      <p:sp>
        <p:nvSpPr>
          <p:cNvPr id="36" name="テキスト ボックス 35">
            <a:extLst>
              <a:ext uri="{FF2B5EF4-FFF2-40B4-BE49-F238E27FC236}">
                <a16:creationId xmlns:a16="http://schemas.microsoft.com/office/drawing/2014/main" id="{EE5FF835-E85E-4DE8-AA49-60F36840F744}"/>
              </a:ext>
            </a:extLst>
          </p:cNvPr>
          <p:cNvSpPr txBox="1"/>
          <p:nvPr/>
        </p:nvSpPr>
        <p:spPr>
          <a:xfrm>
            <a:off x="4843642" y="4817861"/>
            <a:ext cx="3671708" cy="646331"/>
          </a:xfrm>
          <a:prstGeom prst="rect">
            <a:avLst/>
          </a:prstGeom>
          <a:noFill/>
        </p:spPr>
        <p:txBody>
          <a:bodyPr wrap="square" rtlCol="0">
            <a:spAutoFit/>
          </a:bodyPr>
          <a:lstStyle/>
          <a:p>
            <a:r>
              <a:rPr lang="ja-JP" altLang="en-US" dirty="0"/>
              <a:t>〇資質・能力の構造化</a:t>
            </a:r>
            <a:endParaRPr lang="en-US" altLang="ja-JP" dirty="0"/>
          </a:p>
          <a:p>
            <a:r>
              <a:rPr lang="ja-JP" altLang="en-US" dirty="0"/>
              <a:t> </a:t>
            </a:r>
            <a:r>
              <a:rPr kumimoji="1" lang="ja-JP" altLang="en-US" dirty="0"/>
              <a:t>〇タキソノミーテーブルの開発</a:t>
            </a:r>
            <a:endParaRPr kumimoji="1" lang="en-US" altLang="ja-JP" dirty="0"/>
          </a:p>
        </p:txBody>
      </p:sp>
      <p:sp>
        <p:nvSpPr>
          <p:cNvPr id="37" name="テキスト ボックス 36">
            <a:extLst>
              <a:ext uri="{FF2B5EF4-FFF2-40B4-BE49-F238E27FC236}">
                <a16:creationId xmlns:a16="http://schemas.microsoft.com/office/drawing/2014/main" id="{633DA2EA-40A0-4360-BF36-18E1421A12A6}"/>
              </a:ext>
            </a:extLst>
          </p:cNvPr>
          <p:cNvSpPr txBox="1"/>
          <p:nvPr/>
        </p:nvSpPr>
        <p:spPr>
          <a:xfrm>
            <a:off x="489141" y="5699121"/>
            <a:ext cx="2546084" cy="369332"/>
          </a:xfrm>
          <a:prstGeom prst="rect">
            <a:avLst/>
          </a:prstGeom>
          <a:noFill/>
        </p:spPr>
        <p:txBody>
          <a:bodyPr wrap="square" rtlCol="0">
            <a:spAutoFit/>
          </a:bodyPr>
          <a:lstStyle/>
          <a:p>
            <a:pPr algn="ctr"/>
            <a:r>
              <a:rPr lang="ja-JP" altLang="en-US" dirty="0"/>
              <a:t>〇ハイブリット型</a:t>
            </a:r>
            <a:endParaRPr kumimoji="1" lang="en-US" altLang="ja-JP" dirty="0"/>
          </a:p>
        </p:txBody>
      </p:sp>
      <p:sp>
        <p:nvSpPr>
          <p:cNvPr id="42" name="正方形/長方形 41">
            <a:extLst>
              <a:ext uri="{FF2B5EF4-FFF2-40B4-BE49-F238E27FC236}">
                <a16:creationId xmlns:a16="http://schemas.microsoft.com/office/drawing/2014/main" id="{F644441A-6676-47F7-967D-8F0E3BA2F908}"/>
              </a:ext>
            </a:extLst>
          </p:cNvPr>
          <p:cNvSpPr/>
          <p:nvPr/>
        </p:nvSpPr>
        <p:spPr>
          <a:xfrm>
            <a:off x="403697" y="1451873"/>
            <a:ext cx="8251161" cy="472032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B0771B-1061-4B4D-B8B7-D8E7E6A4F0EC}"/>
              </a:ext>
            </a:extLst>
          </p:cNvPr>
          <p:cNvSpPr/>
          <p:nvPr/>
        </p:nvSpPr>
        <p:spPr>
          <a:xfrm>
            <a:off x="2828320" y="5990399"/>
            <a:ext cx="4127242" cy="369332"/>
          </a:xfrm>
          <a:prstGeom prst="rect">
            <a:avLst/>
          </a:prstGeom>
          <a:solidFill>
            <a:srgbClr val="FF0000"/>
          </a:solidFill>
          <a:ln w="28575">
            <a:noFill/>
          </a:ln>
        </p:spPr>
        <p:txBody>
          <a:bodyPr wrap="square" lIns="0" rIns="0">
            <a:spAutoFit/>
          </a:bodyPr>
          <a:lstStyle/>
          <a:p>
            <a:pPr algn="ctr"/>
            <a:r>
              <a:rPr lang="ja-JP" altLang="en-US" dirty="0">
                <a:solidFill>
                  <a:schemeClr val="bg1"/>
                </a:solidFill>
              </a:rPr>
              <a:t>岐阜女子大学カリキュラムメソッド</a:t>
            </a:r>
            <a:endParaRPr lang="en-US" altLang="ja-JP" dirty="0">
              <a:solidFill>
                <a:schemeClr val="bg1"/>
              </a:solidFill>
              <a:latin typeface="Calibri"/>
              <a:ea typeface="ＭＳ Ｐゴシック" panose="020B0600070205080204" pitchFamily="50" charset="-128"/>
            </a:endParaRPr>
          </a:p>
        </p:txBody>
      </p:sp>
      <p:cxnSp>
        <p:nvCxnSpPr>
          <p:cNvPr id="45" name="直線矢印コネクタ 44">
            <a:extLst>
              <a:ext uri="{FF2B5EF4-FFF2-40B4-BE49-F238E27FC236}">
                <a16:creationId xmlns:a16="http://schemas.microsoft.com/office/drawing/2014/main" id="{2E6560F3-AA8D-4EF0-8AF6-CABF079CB7AF}"/>
              </a:ext>
            </a:extLst>
          </p:cNvPr>
          <p:cNvCxnSpPr>
            <a:cxnSpLocks/>
          </p:cNvCxnSpPr>
          <p:nvPr/>
        </p:nvCxnSpPr>
        <p:spPr>
          <a:xfrm flipV="1">
            <a:off x="1452051" y="4012335"/>
            <a:ext cx="935344" cy="716496"/>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B3D0BF0-0610-4AF0-A429-5F27A5266678}"/>
              </a:ext>
            </a:extLst>
          </p:cNvPr>
          <p:cNvCxnSpPr>
            <a:cxnSpLocks/>
          </p:cNvCxnSpPr>
          <p:nvPr/>
        </p:nvCxnSpPr>
        <p:spPr>
          <a:xfrm flipV="1">
            <a:off x="1446979" y="3750013"/>
            <a:ext cx="0" cy="1342417"/>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9061A264-CB93-43E1-97D8-9BB70C6E4E96}"/>
              </a:ext>
            </a:extLst>
          </p:cNvPr>
          <p:cNvCxnSpPr>
            <a:cxnSpLocks/>
          </p:cNvCxnSpPr>
          <p:nvPr/>
        </p:nvCxnSpPr>
        <p:spPr>
          <a:xfrm flipV="1">
            <a:off x="1234666" y="4729286"/>
            <a:ext cx="1246605" cy="1"/>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314515C8-699E-4078-9268-F9546E8D889E}"/>
              </a:ext>
            </a:extLst>
          </p:cNvPr>
          <p:cNvSpPr txBox="1"/>
          <p:nvPr/>
        </p:nvSpPr>
        <p:spPr>
          <a:xfrm>
            <a:off x="1575048" y="4782462"/>
            <a:ext cx="1830428" cy="276999"/>
          </a:xfrm>
          <a:prstGeom prst="rect">
            <a:avLst/>
          </a:prstGeom>
          <a:noFill/>
        </p:spPr>
        <p:txBody>
          <a:bodyPr wrap="square" rtlCol="0">
            <a:spAutoFit/>
          </a:bodyPr>
          <a:lstStyle/>
          <a:p>
            <a:pPr algn="ctr"/>
            <a:r>
              <a:rPr lang="ja-JP" altLang="en-US" sz="1200" dirty="0"/>
              <a:t>アクティブラーニング</a:t>
            </a:r>
            <a:endParaRPr kumimoji="1" lang="en-US" altLang="ja-JP" sz="1200" dirty="0"/>
          </a:p>
        </p:txBody>
      </p:sp>
      <p:sp>
        <p:nvSpPr>
          <p:cNvPr id="55" name="テキスト ボックス 54">
            <a:extLst>
              <a:ext uri="{FF2B5EF4-FFF2-40B4-BE49-F238E27FC236}">
                <a16:creationId xmlns:a16="http://schemas.microsoft.com/office/drawing/2014/main" id="{84744894-CFE6-4DC9-A9DE-2AEF3DC5E4B9}"/>
              </a:ext>
            </a:extLst>
          </p:cNvPr>
          <p:cNvSpPr txBox="1"/>
          <p:nvPr/>
        </p:nvSpPr>
        <p:spPr>
          <a:xfrm>
            <a:off x="489141" y="3459427"/>
            <a:ext cx="1830428" cy="276999"/>
          </a:xfrm>
          <a:prstGeom prst="rect">
            <a:avLst/>
          </a:prstGeom>
          <a:noFill/>
        </p:spPr>
        <p:txBody>
          <a:bodyPr wrap="square" rtlCol="0">
            <a:spAutoFit/>
          </a:bodyPr>
          <a:lstStyle/>
          <a:p>
            <a:pPr algn="ctr"/>
            <a:r>
              <a:rPr lang="ja-JP" altLang="en-US" sz="1200" dirty="0"/>
              <a:t>ディープラーニング</a:t>
            </a:r>
            <a:endParaRPr kumimoji="1" lang="en-US" altLang="ja-JP" sz="1200" dirty="0"/>
          </a:p>
        </p:txBody>
      </p:sp>
      <p:sp>
        <p:nvSpPr>
          <p:cNvPr id="56" name="テキスト ボックス 55">
            <a:extLst>
              <a:ext uri="{FF2B5EF4-FFF2-40B4-BE49-F238E27FC236}">
                <a16:creationId xmlns:a16="http://schemas.microsoft.com/office/drawing/2014/main" id="{D242B3EF-1695-479A-8F6C-4FD9351599B1}"/>
              </a:ext>
            </a:extLst>
          </p:cNvPr>
          <p:cNvSpPr txBox="1"/>
          <p:nvPr/>
        </p:nvSpPr>
        <p:spPr>
          <a:xfrm>
            <a:off x="2139421" y="3529214"/>
            <a:ext cx="1881643" cy="461665"/>
          </a:xfrm>
          <a:prstGeom prst="rect">
            <a:avLst/>
          </a:prstGeom>
          <a:noFill/>
        </p:spPr>
        <p:txBody>
          <a:bodyPr wrap="square" rtlCol="0">
            <a:spAutoFit/>
          </a:bodyPr>
          <a:lstStyle/>
          <a:p>
            <a:pPr algn="ctr"/>
            <a:r>
              <a:rPr lang="ja-JP" altLang="en-US" sz="1200" b="1" dirty="0">
                <a:solidFill>
                  <a:schemeClr val="accent2"/>
                </a:solidFill>
              </a:rPr>
              <a:t>ディープ・アクティブ</a:t>
            </a:r>
            <a:endParaRPr lang="en-US" altLang="ja-JP" sz="1200" b="1" dirty="0">
              <a:solidFill>
                <a:schemeClr val="accent2"/>
              </a:solidFill>
            </a:endParaRPr>
          </a:p>
          <a:p>
            <a:pPr algn="ctr"/>
            <a:r>
              <a:rPr lang="ja-JP" altLang="en-US" sz="1200" b="1" dirty="0">
                <a:solidFill>
                  <a:schemeClr val="accent2"/>
                </a:solidFill>
              </a:rPr>
              <a:t>ラーニング</a:t>
            </a:r>
            <a:endParaRPr kumimoji="1" lang="en-US" altLang="ja-JP" sz="1200" b="1" dirty="0">
              <a:solidFill>
                <a:schemeClr val="accent2"/>
              </a:solidFill>
            </a:endParaRPr>
          </a:p>
        </p:txBody>
      </p:sp>
      <p:sp>
        <p:nvSpPr>
          <p:cNvPr id="57" name="吹き出し: 角を丸めた四角形 56">
            <a:extLst>
              <a:ext uri="{FF2B5EF4-FFF2-40B4-BE49-F238E27FC236}">
                <a16:creationId xmlns:a16="http://schemas.microsoft.com/office/drawing/2014/main" id="{786864DC-1590-4270-A27C-B0EC6AB6578E}"/>
              </a:ext>
            </a:extLst>
          </p:cNvPr>
          <p:cNvSpPr/>
          <p:nvPr/>
        </p:nvSpPr>
        <p:spPr>
          <a:xfrm>
            <a:off x="557178" y="3302543"/>
            <a:ext cx="2843226" cy="1756918"/>
          </a:xfrm>
          <a:prstGeom prst="wedgeRoundRectCallout">
            <a:avLst/>
          </a:prstGeom>
          <a:noFill/>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567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364079"/>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89979"/>
            <a:ext cx="8650867" cy="400110"/>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ハイブリット型</a:t>
            </a:r>
            <a:r>
              <a:rPr lang="ja-JP" altLang="en-US" sz="2000" dirty="0">
                <a:latin typeface="メイリオ" panose="020B0604030504040204" pitchFamily="50" charset="-128"/>
                <a:ea typeface="メイリオ" panose="020B0604030504040204" pitchFamily="50" charset="-128"/>
              </a:rPr>
              <a:t>授業のデザインと教えないで学べる学修環境の整備　</a:t>
            </a:r>
            <a:endParaRPr lang="en-US" altLang="ja-JP" sz="2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252492"/>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252895"/>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252492"/>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252492"/>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a:t>
            </a:r>
          </a:p>
        </p:txBody>
      </p:sp>
      <p:cxnSp>
        <p:nvCxnSpPr>
          <p:cNvPr id="69" name="直線コネクタ 68"/>
          <p:cNvCxnSpPr>
            <a:stCxn id="70" idx="3"/>
          </p:cNvCxnSpPr>
          <p:nvPr/>
        </p:nvCxnSpPr>
        <p:spPr>
          <a:xfrm>
            <a:off x="1176689" y="4061375"/>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70457" y="3892098"/>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80772" y="3895059"/>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4863508"/>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41489" y="5470580"/>
            <a:ext cx="1743341"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477533"/>
            <a:ext cx="1204560"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480761"/>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4527755" y="679185"/>
            <a:ext cx="3604295"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23168" y="4301912"/>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7504" y="3746563"/>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0" name="テキスト ボックス 59"/>
            <p:cNvSpPr txBox="1"/>
            <p:nvPr/>
          </p:nvSpPr>
          <p:spPr>
            <a:xfrm>
              <a:off x="472189" y="1454035"/>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51083" y="1630594"/>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9639" y="2410887"/>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61545" y="3096730"/>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4747" y="3711557"/>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4811926"/>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26</a:t>
            </a:fld>
            <a:endParaRPr kumimoji="1" lang="ja-JP" altLang="en-US" dirty="0"/>
          </a:p>
        </p:txBody>
      </p:sp>
    </p:spTree>
    <p:extLst>
      <p:ext uri="{BB962C8B-B14F-4D97-AF65-F5344CB8AC3E}">
        <p14:creationId xmlns:p14="http://schemas.microsoft.com/office/powerpoint/2010/main" val="238139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405496"/>
            <a:ext cx="8496944"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② </a:t>
            </a:r>
            <a:r>
              <a:rPr lang="ja-JP" altLang="en-US" dirty="0" smtClean="0">
                <a:latin typeface="メイリオ" panose="020B0604030504040204" pitchFamily="50" charset="-128"/>
                <a:ea typeface="メイリオ" panose="020B0604030504040204" pitchFamily="50" charset="-128"/>
              </a:rPr>
              <a:t>資質</a:t>
            </a:r>
            <a:r>
              <a:rPr lang="ja-JP" altLang="en-US" dirty="0">
                <a:latin typeface="メイリオ" panose="020B0604030504040204" pitchFamily="50" charset="-128"/>
                <a:ea typeface="メイリオ" panose="020B0604030504040204" pitchFamily="50" charset="-128"/>
              </a:rPr>
              <a:t>能力の構造化　</a:t>
            </a:r>
          </a:p>
        </p:txBody>
      </p:sp>
      <p:cxnSp>
        <p:nvCxnSpPr>
          <p:cNvPr id="4" name="直線コネクタ 3"/>
          <p:cNvCxnSpPr/>
          <p:nvPr/>
        </p:nvCxnSpPr>
        <p:spPr>
          <a:xfrm>
            <a:off x="213097" y="836712"/>
            <a:ext cx="8640960"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 name="図表 4"/>
          <p:cNvGraphicFramePr/>
          <p:nvPr>
            <p:extLst>
              <p:ext uri="{D42A27DB-BD31-4B8C-83A1-F6EECF244321}">
                <p14:modId xmlns:p14="http://schemas.microsoft.com/office/powerpoint/2010/main" val="3804588146"/>
              </p:ext>
            </p:extLst>
          </p:nvPr>
        </p:nvGraphicFramePr>
        <p:xfrm>
          <a:off x="3057048" y="2205421"/>
          <a:ext cx="3304317" cy="376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p:cNvSpPr txBox="1"/>
          <p:nvPr/>
        </p:nvSpPr>
        <p:spPr>
          <a:xfrm>
            <a:off x="465166" y="6098561"/>
            <a:ext cx="7529451" cy="707886"/>
          </a:xfrm>
          <a:prstGeom prst="rect">
            <a:avLst/>
          </a:prstGeom>
          <a:noFill/>
        </p:spPr>
        <p:txBody>
          <a:bodyPr wrap="square" rtlCol="0">
            <a:spAutoFit/>
          </a:bodyPr>
          <a:lstStyle/>
          <a:p>
            <a:r>
              <a:rPr lang="en-US" altLang="ja-JP" sz="1000" dirty="0">
                <a:latin typeface="+mn-ea"/>
              </a:rPr>
              <a:t>※</a:t>
            </a:r>
            <a:r>
              <a:rPr lang="ja-JP" altLang="en-US" sz="1000" dirty="0">
                <a:latin typeface="+mn-ea"/>
              </a:rPr>
              <a:t>　インストラクショナルデザイン指導力：学習成果のエビデンスに基づく効果的な教育実践を幼児教育に普及できる指導力。</a:t>
            </a:r>
            <a:endParaRPr lang="en-US" altLang="ja-JP" sz="1000" dirty="0">
              <a:latin typeface="+mn-ea"/>
            </a:endParaRPr>
          </a:p>
          <a:p>
            <a:r>
              <a:rPr lang="en-US" altLang="ja-JP" sz="1000" dirty="0">
                <a:latin typeface="+mn-ea"/>
              </a:rPr>
              <a:t>※</a:t>
            </a:r>
            <a:r>
              <a:rPr lang="ja-JP" altLang="en-US" sz="1000" dirty="0">
                <a:latin typeface="+mn-ea"/>
              </a:rPr>
              <a:t>　インストラクショナルデザインとは、「何を（</a:t>
            </a:r>
            <a:r>
              <a:rPr lang="en-US" altLang="ja-JP" sz="1000" dirty="0">
                <a:latin typeface="+mn-ea"/>
              </a:rPr>
              <a:t>What</a:t>
            </a:r>
            <a:r>
              <a:rPr lang="ja-JP" altLang="en-US" sz="1000" dirty="0">
                <a:latin typeface="+mn-ea"/>
              </a:rPr>
              <a:t>）できるようにするのか？」を明確にしたうえで、「どうやって（</a:t>
            </a:r>
            <a:r>
              <a:rPr lang="en-US" altLang="ja-JP" sz="1000" dirty="0">
                <a:latin typeface="+mn-ea"/>
              </a:rPr>
              <a:t>How</a:t>
            </a:r>
            <a:r>
              <a:rPr lang="ja-JP" altLang="en-US" sz="1000" dirty="0">
                <a:latin typeface="+mn-ea"/>
              </a:rPr>
              <a:t>）できるようにするのか」をルールに基づいて体系的に考えることにより、効果的・効率的・魅力的な教育プログラムを作成するための方法論。</a:t>
            </a:r>
          </a:p>
        </p:txBody>
      </p:sp>
      <p:sp>
        <p:nvSpPr>
          <p:cNvPr id="8" name="テキスト ボックス 7"/>
          <p:cNvSpPr txBox="1"/>
          <p:nvPr/>
        </p:nvSpPr>
        <p:spPr>
          <a:xfrm>
            <a:off x="6508350" y="4792934"/>
            <a:ext cx="2444897" cy="646331"/>
          </a:xfrm>
          <a:prstGeom prst="rect">
            <a:avLst/>
          </a:prstGeom>
          <a:noFill/>
        </p:spPr>
        <p:txBody>
          <a:bodyPr wrap="square" rtlCol="0">
            <a:spAutoFit/>
          </a:bodyPr>
          <a:lstStyle/>
          <a:p>
            <a:r>
              <a:rPr lang="ja-JP" altLang="en-US" sz="1200" dirty="0"/>
              <a:t>オンライン教育での実践的な課題解決型授業（オンラインワークショップ）</a:t>
            </a:r>
            <a:endParaRPr kumimoji="1" lang="ja-JP" altLang="en-US" sz="1200" dirty="0"/>
          </a:p>
        </p:txBody>
      </p:sp>
      <p:sp>
        <p:nvSpPr>
          <p:cNvPr id="9" name="テキスト ボックス 8"/>
          <p:cNvSpPr txBox="1"/>
          <p:nvPr/>
        </p:nvSpPr>
        <p:spPr>
          <a:xfrm>
            <a:off x="328919" y="4794594"/>
            <a:ext cx="2486117" cy="461665"/>
          </a:xfrm>
          <a:prstGeom prst="rect">
            <a:avLst/>
          </a:prstGeom>
          <a:noFill/>
        </p:spPr>
        <p:txBody>
          <a:bodyPr wrap="square" rtlCol="0">
            <a:spAutoFit/>
          </a:bodyPr>
          <a:lstStyle/>
          <a:p>
            <a:r>
              <a:rPr lang="ja-JP" altLang="en-US" sz="1200" dirty="0"/>
              <a:t>オンライン教育における効果的・効率的・魅力的な教育プログラム</a:t>
            </a:r>
            <a:endParaRPr kumimoji="1" lang="ja-JP" altLang="en-US" sz="1200" dirty="0"/>
          </a:p>
        </p:txBody>
      </p:sp>
      <p:sp>
        <p:nvSpPr>
          <p:cNvPr id="12" name="スライド番号プレースホルダー 11"/>
          <p:cNvSpPr>
            <a:spLocks noGrp="1"/>
          </p:cNvSpPr>
          <p:nvPr>
            <p:ph type="sldNum" sz="quarter" idx="12"/>
          </p:nvPr>
        </p:nvSpPr>
        <p:spPr/>
        <p:txBody>
          <a:bodyPr/>
          <a:lstStyle/>
          <a:p>
            <a:fld id="{CE9FE975-8D2D-47B0-BE21-F4B74D093569}" type="slidenum">
              <a:rPr kumimoji="1" lang="ja-JP" altLang="en-US" smtClean="0"/>
              <a:t>27</a:t>
            </a:fld>
            <a:endParaRPr kumimoji="1" lang="ja-JP" altLang="en-US" dirty="0"/>
          </a:p>
        </p:txBody>
      </p:sp>
      <p:sp>
        <p:nvSpPr>
          <p:cNvPr id="11" name="テキスト ボックス 10"/>
          <p:cNvSpPr txBox="1"/>
          <p:nvPr/>
        </p:nvSpPr>
        <p:spPr>
          <a:xfrm>
            <a:off x="697025" y="968232"/>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デジタル変革に対応した</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up</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change</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授業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97025" y="2176969"/>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自律的なオンライン授業とデジタル変革への意識改革</a:t>
            </a:r>
            <a:r>
              <a:rPr lang="ja-JP" altLang="en-US" sz="3200" dirty="0">
                <a:solidFill>
                  <a:schemeClr val="bg1"/>
                </a:solidFill>
                <a:effectLst>
                  <a:outerShdw blurRad="38100" dist="38100" dir="2700000" algn="tl">
                    <a:srgbClr val="000000">
                      <a:alpha val="43137"/>
                    </a:srgbClr>
                  </a:outerShdw>
                </a:effectLst>
              </a:rPr>
              <a:t>　</a:t>
            </a:r>
            <a:endParaRPr lang="en-US" altLang="ja-JP" sz="3200" dirty="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700607" y="3414920"/>
            <a:ext cx="8153450" cy="584775"/>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知識・技能から資質能力への転換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594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3"/>
          <a:stretch>
            <a:fillRect/>
          </a:stretch>
        </p:blipFill>
        <p:spPr>
          <a:xfrm>
            <a:off x="965383" y="830923"/>
            <a:ext cx="7400945" cy="589890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049" y="0"/>
            <a:ext cx="1003951" cy="1003951"/>
          </a:xfrm>
          <a:prstGeom prst="rect">
            <a:avLst/>
          </a:prstGeom>
        </p:spPr>
      </p:pic>
    </p:spTree>
    <p:extLst>
      <p:ext uri="{BB962C8B-B14F-4D97-AF65-F5344CB8AC3E}">
        <p14:creationId xmlns:p14="http://schemas.microsoft.com/office/powerpoint/2010/main" val="42620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359639" y="958441"/>
            <a:ext cx="773988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遠隔教育特講</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2410342" y="958441"/>
            <a:ext cx="5194027" cy="574857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467" y="0"/>
            <a:ext cx="858925" cy="858925"/>
          </a:xfrm>
          <a:prstGeom prst="rect">
            <a:avLst/>
          </a:prstGeom>
        </p:spPr>
      </p:pic>
    </p:spTree>
    <p:extLst>
      <p:ext uri="{BB962C8B-B14F-4D97-AF65-F5344CB8AC3E}">
        <p14:creationId xmlns:p14="http://schemas.microsoft.com/office/powerpoint/2010/main" val="25166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16" name="図表 15"/>
          <p:cNvGraphicFramePr/>
          <p:nvPr>
            <p:extLst>
              <p:ext uri="{D42A27DB-BD31-4B8C-83A1-F6EECF244321}">
                <p14:modId xmlns:p14="http://schemas.microsoft.com/office/powerpoint/2010/main" val="1106590284"/>
              </p:ext>
            </p:extLst>
          </p:nvPr>
        </p:nvGraphicFramePr>
        <p:xfrm>
          <a:off x="1017700" y="827305"/>
          <a:ext cx="6096000" cy="52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テキスト ボックス 16"/>
          <p:cNvSpPr txBox="1"/>
          <p:nvPr/>
        </p:nvSpPr>
        <p:spPr>
          <a:xfrm>
            <a:off x="164517" y="866468"/>
            <a:ext cx="8922094"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全ての授業をいつでもどこからでも受講できるよう</a:t>
            </a:r>
            <a:r>
              <a:rPr kumimoji="1" lang="ja-JP" altLang="en-US" sz="1400" dirty="0" smtClean="0">
                <a:latin typeface="メイリオ" panose="020B0604030504040204" pitchFamily="50" charset="-128"/>
                <a:ea typeface="メイリオ" panose="020B0604030504040204" pitchFamily="50" charset="-128"/>
              </a:rPr>
              <a:t>なオープンな</a:t>
            </a:r>
            <a:r>
              <a:rPr lang="ja-JP" altLang="en-US" sz="1400" dirty="0" smtClean="0">
                <a:latin typeface="メイリオ" panose="020B0604030504040204" pitchFamily="50" charset="-128"/>
                <a:ea typeface="メイリオ" panose="020B0604030504040204" pitchFamily="50" charset="-128"/>
              </a:rPr>
              <a:t>デジタルユニバーシティ</a:t>
            </a:r>
            <a:r>
              <a:rPr lang="ja-JP" altLang="en-US" sz="1400" dirty="0">
                <a:latin typeface="メイリオ" panose="020B0604030504040204" pitchFamily="50" charset="-128"/>
                <a:ea typeface="メイリオ" panose="020B0604030504040204" pitchFamily="50" charset="-128"/>
              </a:rPr>
              <a:t>の構築</a:t>
            </a:r>
            <a:endParaRPr kumimoji="1" lang="ja-JP" altLang="en-US" sz="14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80086" y="4243113"/>
            <a:ext cx="1891023" cy="307777"/>
          </a:xfrm>
          <a:prstGeom prst="rect">
            <a:avLst/>
          </a:prstGeom>
          <a:solidFill>
            <a:schemeClr val="accent1"/>
          </a:solidFill>
        </p:spPr>
        <p:txBody>
          <a:bodyPr wrap="square" rtlCol="0">
            <a:spAutoFit/>
          </a:bodyPr>
          <a:lstStyle/>
          <a:p>
            <a:r>
              <a:rPr lang="ja-JP" altLang="en-US" sz="1400" dirty="0">
                <a:latin typeface="メイリオ" panose="020B0604030504040204" pitchFamily="50" charset="-128"/>
              </a:rPr>
              <a:t>大学の新たな展開</a:t>
            </a:r>
          </a:p>
        </p:txBody>
      </p:sp>
      <p:pic>
        <p:nvPicPr>
          <p:cNvPr id="20" name="図 19"/>
          <p:cNvPicPr>
            <a:picLocks noChangeAspect="1"/>
          </p:cNvPicPr>
          <p:nvPr/>
        </p:nvPicPr>
        <p:blipFill>
          <a:blip r:embed="rId7"/>
          <a:stretch>
            <a:fillRect/>
          </a:stretch>
        </p:blipFill>
        <p:spPr>
          <a:xfrm>
            <a:off x="6375022" y="1373977"/>
            <a:ext cx="1567568" cy="1989009"/>
          </a:xfrm>
          <a:prstGeom prst="rect">
            <a:avLst/>
          </a:prstGeom>
        </p:spPr>
      </p:pic>
      <p:pic>
        <p:nvPicPr>
          <p:cNvPr id="22" name="図 21"/>
          <p:cNvPicPr>
            <a:picLocks noChangeAspect="1"/>
          </p:cNvPicPr>
          <p:nvPr/>
        </p:nvPicPr>
        <p:blipFill>
          <a:blip r:embed="rId8"/>
          <a:stretch>
            <a:fillRect/>
          </a:stretch>
        </p:blipFill>
        <p:spPr>
          <a:xfrm>
            <a:off x="3506066" y="2755060"/>
            <a:ext cx="2343565" cy="436936"/>
          </a:xfrm>
          <a:prstGeom prst="rect">
            <a:avLst/>
          </a:prstGeom>
        </p:spPr>
      </p:pic>
      <p:sp>
        <p:nvSpPr>
          <p:cNvPr id="23" name="テキスト ボックス 22"/>
          <p:cNvSpPr txBox="1"/>
          <p:nvPr/>
        </p:nvSpPr>
        <p:spPr>
          <a:xfrm>
            <a:off x="6458189" y="3429000"/>
            <a:ext cx="1775237"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E-Learning</a:t>
            </a:r>
            <a:r>
              <a:rPr kumimoji="1" lang="ja-JP" altLang="en-US" sz="1050" dirty="0">
                <a:latin typeface="メイリオ" panose="020B0604030504040204" pitchFamily="50" charset="-128"/>
                <a:ea typeface="メイリオ" panose="020B0604030504040204" pitchFamily="50" charset="-128"/>
              </a:rPr>
              <a:t>のイメージ</a:t>
            </a:r>
          </a:p>
        </p:txBody>
      </p:sp>
      <p:pic>
        <p:nvPicPr>
          <p:cNvPr id="24" name="図 23">
            <a:extLst>
              <a:ext uri="{FF2B5EF4-FFF2-40B4-BE49-F238E27FC236}">
                <a16:creationId xmlns:a16="http://schemas.microsoft.com/office/drawing/2014/main" id="{59F755A9-9046-47AD-BDDF-BAFC669CF848}"/>
              </a:ext>
            </a:extLst>
          </p:cNvPr>
          <p:cNvPicPr>
            <a:picLocks noChangeAspect="1"/>
          </p:cNvPicPr>
          <p:nvPr/>
        </p:nvPicPr>
        <p:blipFill>
          <a:blip r:embed="rId9"/>
          <a:stretch>
            <a:fillRect/>
          </a:stretch>
        </p:blipFill>
        <p:spPr>
          <a:xfrm>
            <a:off x="593021" y="1342836"/>
            <a:ext cx="1543871" cy="1029247"/>
          </a:xfrm>
          <a:prstGeom prst="rect">
            <a:avLst/>
          </a:prstGeom>
        </p:spPr>
      </p:pic>
      <p:pic>
        <p:nvPicPr>
          <p:cNvPr id="25" name="図 24"/>
          <p:cNvPicPr>
            <a:picLocks noChangeAspect="1"/>
          </p:cNvPicPr>
          <p:nvPr/>
        </p:nvPicPr>
        <p:blipFill>
          <a:blip r:embed="rId10"/>
          <a:stretch>
            <a:fillRect/>
          </a:stretch>
        </p:blipFill>
        <p:spPr>
          <a:xfrm>
            <a:off x="1244765" y="2641172"/>
            <a:ext cx="1738656" cy="1101648"/>
          </a:xfrm>
          <a:prstGeom prst="rect">
            <a:avLst/>
          </a:prstGeom>
        </p:spPr>
      </p:pic>
      <p:sp>
        <p:nvSpPr>
          <p:cNvPr id="26" name="テキスト ボックス 25"/>
          <p:cNvSpPr txBox="1"/>
          <p:nvPr/>
        </p:nvSpPr>
        <p:spPr>
          <a:xfrm>
            <a:off x="910574" y="2371564"/>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テキストの作成</a:t>
            </a:r>
          </a:p>
        </p:txBody>
      </p:sp>
      <p:sp>
        <p:nvSpPr>
          <p:cNvPr id="27" name="テキスト ボックス 26"/>
          <p:cNvSpPr txBox="1"/>
          <p:nvPr/>
        </p:nvSpPr>
        <p:spPr>
          <a:xfrm>
            <a:off x="1524000" y="3786872"/>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動画資料の作成</a:t>
            </a:r>
          </a:p>
        </p:txBody>
      </p:sp>
      <p:sp>
        <p:nvSpPr>
          <p:cNvPr id="28" name="テキスト ボックス 27"/>
          <p:cNvSpPr txBox="1"/>
          <p:nvPr/>
        </p:nvSpPr>
        <p:spPr>
          <a:xfrm>
            <a:off x="3572790" y="3808061"/>
            <a:ext cx="2479211" cy="430887"/>
          </a:xfrm>
          <a:prstGeom prst="rect">
            <a:avLst/>
          </a:prstGeom>
          <a:solidFill>
            <a:schemeClr val="bg1"/>
          </a:solid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自律的なオンライン講座のデザインと教えないで学べる学修環境の設計</a:t>
            </a:r>
            <a:endParaRPr kumimoji="1" lang="ja-JP" altLang="en-US" sz="1100" dirty="0">
              <a:latin typeface="メイリオ" panose="020B0604030504040204" pitchFamily="50" charset="-128"/>
              <a:ea typeface="メイリオ" panose="020B0604030504040204" pitchFamily="50" charset="-128"/>
            </a:endParaRPr>
          </a:p>
        </p:txBody>
      </p:sp>
      <p:sp>
        <p:nvSpPr>
          <p:cNvPr id="29" name="右矢印 28"/>
          <p:cNvSpPr/>
          <p:nvPr/>
        </p:nvSpPr>
        <p:spPr>
          <a:xfrm rot="5400000">
            <a:off x="4396075" y="5533658"/>
            <a:ext cx="563549" cy="48972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91157" y="6150956"/>
            <a:ext cx="4545219" cy="584775"/>
          </a:xfrm>
          <a:prstGeom prst="rect">
            <a:avLst/>
          </a:prstGeom>
          <a:solidFill>
            <a:srgbClr val="0070C0"/>
          </a:solidFill>
        </p:spPr>
        <p:txBody>
          <a:bodyPr wrap="square" rtlCol="0">
            <a:spAutoFit/>
          </a:bodyP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他大学間</a:t>
            </a:r>
            <a:r>
              <a:rPr kumimoji="1" lang="ja-JP" altLang="en-US" sz="1600" dirty="0" smtClean="0">
                <a:solidFill>
                  <a:schemeClr val="bg1"/>
                </a:solidFill>
                <a:latin typeface="メイリオ" panose="020B0604030504040204" pitchFamily="50" charset="-128"/>
                <a:ea typeface="メイリオ" panose="020B0604030504040204" pitchFamily="50" charset="-128"/>
              </a:rPr>
              <a:t>でオープンな教育</a:t>
            </a:r>
            <a:r>
              <a:rPr kumimoji="1" lang="ja-JP" altLang="en-US" sz="1600" dirty="0">
                <a:solidFill>
                  <a:schemeClr val="bg1"/>
                </a:solidFill>
                <a:latin typeface="メイリオ" panose="020B0604030504040204" pitchFamily="50" charset="-128"/>
                <a:ea typeface="メイリオ" panose="020B0604030504040204" pitchFamily="50" charset="-128"/>
              </a:rPr>
              <a:t>コンテンツの相互流通を実現し、単位連携や単位互換</a:t>
            </a:r>
            <a:r>
              <a:rPr lang="ja-JP" altLang="en-US" sz="1600" dirty="0">
                <a:solidFill>
                  <a:schemeClr val="bg1"/>
                </a:solidFill>
                <a:latin typeface="メイリオ" panose="020B0604030504040204" pitchFamily="50" charset="-128"/>
                <a:ea typeface="メイリオ" panose="020B0604030504040204" pitchFamily="50" charset="-128"/>
              </a:rPr>
              <a:t>を可能にする。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984241" y="4304667"/>
            <a:ext cx="3102370" cy="307777"/>
          </a:xfrm>
          <a:prstGeom prst="rect">
            <a:avLst/>
          </a:prstGeom>
          <a:solidFill>
            <a:schemeClr val="accent1"/>
          </a:solidFill>
        </p:spPr>
        <p:txBody>
          <a:bodyPr wrap="square" rtlCol="0">
            <a:spAutoFit/>
          </a:bodyPr>
          <a:lstStyle/>
          <a:p>
            <a:r>
              <a:rPr lang="ja-JP" altLang="en-US" sz="1400" dirty="0"/>
              <a:t>主体的・対話的な深い学びへの転換</a:t>
            </a:r>
          </a:p>
        </p:txBody>
      </p:sp>
      <p:sp>
        <p:nvSpPr>
          <p:cNvPr id="4" name="テキスト ボックス 3"/>
          <p:cNvSpPr txBox="1"/>
          <p:nvPr/>
        </p:nvSpPr>
        <p:spPr>
          <a:xfrm>
            <a:off x="7043963" y="6120177"/>
            <a:ext cx="1717848" cy="646331"/>
          </a:xfrm>
          <a:prstGeom prst="rect">
            <a:avLst/>
          </a:prstGeom>
          <a:noFill/>
        </p:spPr>
        <p:txBody>
          <a:bodyPr wrap="square" rtlCol="0">
            <a:spAutoFit/>
          </a:bodyPr>
          <a:lstStyle/>
          <a:p>
            <a:r>
              <a:rPr lang="ja-JP" altLang="en-US" sz="600" dirty="0" smtClean="0"/>
              <a:t>沖縄女子短期大学やネットワーク</a:t>
            </a:r>
            <a:r>
              <a:rPr lang="ja-JP" altLang="en-US" sz="600" dirty="0"/>
              <a:t>大学コンソーシアム</a:t>
            </a:r>
            <a:r>
              <a:rPr lang="ja-JP" altLang="en-US" sz="600" dirty="0" smtClean="0"/>
              <a:t>岐阜との連携（融合）</a:t>
            </a:r>
            <a:r>
              <a:rPr lang="ja-JP" altLang="en-US" sz="600" dirty="0"/>
              <a:t>による地域における知的活動の中心拠点として、高等教育に対する多様なニーズに対応し、地域社会の発展に寄与することを目的に、大学間の単位互換制度を中心に</a:t>
            </a:r>
            <a:r>
              <a:rPr lang="ja-JP" altLang="en-US" sz="600" dirty="0" smtClean="0"/>
              <a:t>事業として発展</a:t>
            </a:r>
            <a:endParaRPr kumimoji="1" lang="ja-JP" altLang="en-US" sz="600" dirty="0"/>
          </a:p>
        </p:txBody>
      </p:sp>
      <p:sp>
        <p:nvSpPr>
          <p:cNvPr id="18" name="テキスト ボックス 17"/>
          <p:cNvSpPr txBox="1"/>
          <p:nvPr/>
        </p:nvSpPr>
        <p:spPr>
          <a:xfrm>
            <a:off x="3973559" y="3282659"/>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9939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019025-3222-450D-A7BD-ECF76BEEC134}"/>
              </a:ext>
            </a:extLst>
          </p:cNvPr>
          <p:cNvSpPr/>
          <p:nvPr/>
        </p:nvSpPr>
        <p:spPr>
          <a:xfrm>
            <a:off x="296010" y="1002405"/>
            <a:ext cx="8720676" cy="707886"/>
          </a:xfrm>
          <a:prstGeom prst="rect">
            <a:avLst/>
          </a:prstGeom>
        </p:spPr>
        <p:txBody>
          <a:bodyPr wrap="square">
            <a:spAutoFit/>
          </a:bodyPr>
          <a:lstStyle/>
          <a:p>
            <a:r>
              <a:rPr lang="ja-JP" altLang="en-US" sz="2000" b="1" dirty="0"/>
              <a:t>①自律的なオンライン講座のデザインと教えないで学べる学修環境の設計</a:t>
            </a:r>
          </a:p>
          <a:p>
            <a:r>
              <a:rPr lang="ja-JP" altLang="en-US" sz="2000" b="1" dirty="0"/>
              <a:t>③ 学習環境としての教育リソースの整備</a:t>
            </a:r>
          </a:p>
        </p:txBody>
      </p:sp>
      <p:pic>
        <p:nvPicPr>
          <p:cNvPr id="2" name="図 1">
            <a:extLst>
              <a:ext uri="{FF2B5EF4-FFF2-40B4-BE49-F238E27FC236}">
                <a16:creationId xmlns:a16="http://schemas.microsoft.com/office/drawing/2014/main" id="{A77EE5D6-57C8-4FEE-8DA1-801F954E98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5776" y="2473593"/>
            <a:ext cx="6120680" cy="4259546"/>
          </a:xfrm>
          <a:prstGeom prst="rect">
            <a:avLst/>
          </a:prstGeom>
          <a:ln w="6350">
            <a:solidFill>
              <a:schemeClr val="tx1">
                <a:lumMod val="50000"/>
                <a:lumOff val="50000"/>
              </a:schemeClr>
            </a:solidFill>
          </a:ln>
        </p:spPr>
      </p:pic>
      <p:cxnSp>
        <p:nvCxnSpPr>
          <p:cNvPr id="22" name="直線コネクタ 21">
            <a:extLst>
              <a:ext uri="{FF2B5EF4-FFF2-40B4-BE49-F238E27FC236}">
                <a16:creationId xmlns:a16="http://schemas.microsoft.com/office/drawing/2014/main" id="{ACC720E2-3ED1-4341-8BA2-ADF47C37D2F8}"/>
              </a:ext>
            </a:extLst>
          </p:cNvPr>
          <p:cNvCxnSpPr>
            <a:cxnSpLocks/>
          </p:cNvCxnSpPr>
          <p:nvPr/>
        </p:nvCxnSpPr>
        <p:spPr>
          <a:xfrm>
            <a:off x="380176" y="1721055"/>
            <a:ext cx="4616220" cy="0"/>
          </a:xfrm>
          <a:prstGeom prst="line">
            <a:avLst/>
          </a:prstGeom>
          <a:ln w="19050">
            <a:solidFill>
              <a:srgbClr val="962D2A"/>
            </a:solidFill>
          </a:ln>
        </p:spPr>
        <p:style>
          <a:lnRef idx="1">
            <a:schemeClr val="accent2"/>
          </a:lnRef>
          <a:fillRef idx="0">
            <a:schemeClr val="accent2"/>
          </a:fillRef>
          <a:effectRef idx="0">
            <a:schemeClr val="accent2"/>
          </a:effectRef>
          <a:fontRef idx="minor">
            <a:schemeClr val="tx1"/>
          </a:fontRef>
        </p:style>
      </p:cxnSp>
      <p:sp>
        <p:nvSpPr>
          <p:cNvPr id="12" name="正方形/長方形 11">
            <a:extLst>
              <a:ext uri="{FF2B5EF4-FFF2-40B4-BE49-F238E27FC236}">
                <a16:creationId xmlns:a16="http://schemas.microsoft.com/office/drawing/2014/main" id="{C704B75A-537C-4D30-B5EE-DE1EC0D67048}"/>
              </a:ext>
            </a:extLst>
          </p:cNvPr>
          <p:cNvSpPr/>
          <p:nvPr/>
        </p:nvSpPr>
        <p:spPr>
          <a:xfrm>
            <a:off x="2555776" y="4221088"/>
            <a:ext cx="648072" cy="1872208"/>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4A4C897-007E-424B-AA08-443760876338}"/>
              </a:ext>
            </a:extLst>
          </p:cNvPr>
          <p:cNvSpPr/>
          <p:nvPr/>
        </p:nvSpPr>
        <p:spPr>
          <a:xfrm>
            <a:off x="8100392" y="3933056"/>
            <a:ext cx="569288" cy="1008112"/>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456FBCB-28AD-4704-9703-CB5BC0005B41}"/>
              </a:ext>
            </a:extLst>
          </p:cNvPr>
          <p:cNvSpPr/>
          <p:nvPr/>
        </p:nvSpPr>
        <p:spPr>
          <a:xfrm>
            <a:off x="326802" y="4869160"/>
            <a:ext cx="2059548"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学習内容の基礎や発展のための情報</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＝教育リソース</a:t>
            </a:r>
          </a:p>
        </p:txBody>
      </p:sp>
      <p:sp>
        <p:nvSpPr>
          <p:cNvPr id="25" name="正方形/長方形 24">
            <a:extLst>
              <a:ext uri="{FF2B5EF4-FFF2-40B4-BE49-F238E27FC236}">
                <a16:creationId xmlns:a16="http://schemas.microsoft.com/office/drawing/2014/main" id="{F9C534F9-7FD1-405D-879E-B2ED36AF2D7E}"/>
              </a:ext>
            </a:extLst>
          </p:cNvPr>
          <p:cNvSpPr/>
          <p:nvPr/>
        </p:nvSpPr>
        <p:spPr>
          <a:xfrm>
            <a:off x="2596800" y="2514123"/>
            <a:ext cx="2059548" cy="400110"/>
          </a:xfrm>
          <a:prstGeom prst="rect">
            <a:avLst/>
          </a:prstGeom>
        </p:spPr>
        <p:txBody>
          <a:bodyPr wrap="square">
            <a:spAutoFit/>
          </a:bodyPr>
          <a:lstStyle/>
          <a:p>
            <a:r>
              <a:rPr lang="ja-JP" altLang="en-US" sz="2000" b="1" dirty="0"/>
              <a:t>＜テキスト＞</a:t>
            </a:r>
          </a:p>
        </p:txBody>
      </p:sp>
      <p:sp>
        <p:nvSpPr>
          <p:cNvPr id="14"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4" name="屈折矢印 3"/>
          <p:cNvSpPr/>
          <p:nvPr/>
        </p:nvSpPr>
        <p:spPr>
          <a:xfrm rot="5400000">
            <a:off x="1182217" y="2039707"/>
            <a:ext cx="1281690" cy="10095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3163" y="8058"/>
            <a:ext cx="882993" cy="882993"/>
          </a:xfrm>
          <a:prstGeom prst="rect">
            <a:avLst/>
          </a:prstGeom>
        </p:spPr>
      </p:pic>
    </p:spTree>
    <p:extLst>
      <p:ext uri="{BB962C8B-B14F-4D97-AF65-F5344CB8AC3E}">
        <p14:creationId xmlns:p14="http://schemas.microsoft.com/office/powerpoint/2010/main" val="10075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時代の大学教育（２）</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情報処理</a:t>
            </a:r>
            <a:r>
              <a:rPr lang="en-US" altLang="ja-JP" dirty="0">
                <a:latin typeface="メイリオ" panose="020B0604030504040204" pitchFamily="50" charset="-128"/>
                <a:ea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rPr>
              <a:t>～情報と人権～</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年度版</a:t>
            </a:r>
            <a:r>
              <a:rPr lang="en-US" altLang="ja-JP" dirty="0">
                <a:latin typeface="メイリオ" panose="020B0604030504040204" pitchFamily="50" charset="-128"/>
                <a:ea typeface="メイリオ" panose="020B0604030504040204" pitchFamily="50" charset="-128"/>
              </a:rPr>
              <a:t>】</a:t>
            </a:r>
          </a:p>
        </p:txBody>
      </p:sp>
      <p:pic>
        <p:nvPicPr>
          <p:cNvPr id="4" name="図 3"/>
          <p:cNvPicPr>
            <a:picLocks noChangeAspect="1"/>
          </p:cNvPicPr>
          <p:nvPr/>
        </p:nvPicPr>
        <p:blipFill>
          <a:blip r:embed="rId3"/>
          <a:stretch>
            <a:fillRect/>
          </a:stretch>
        </p:blipFill>
        <p:spPr>
          <a:xfrm>
            <a:off x="4361573" y="1408178"/>
            <a:ext cx="4499307" cy="5311634"/>
          </a:xfrm>
          <a:prstGeom prst="rect">
            <a:avLst/>
          </a:prstGeom>
        </p:spPr>
      </p:pic>
      <p:sp>
        <p:nvSpPr>
          <p:cNvPr id="7" name="テキスト ボックス 6"/>
          <p:cNvSpPr txBox="1"/>
          <p:nvPr/>
        </p:nvSpPr>
        <p:spPr>
          <a:xfrm>
            <a:off x="351987" y="1492117"/>
            <a:ext cx="3607862" cy="3477875"/>
          </a:xfrm>
          <a:prstGeom prst="rect">
            <a:avLst/>
          </a:prstGeom>
          <a:noFill/>
        </p:spPr>
        <p:txBody>
          <a:bodyPr wrap="square" rtlCol="0">
            <a:spAutoFit/>
          </a:bodyPr>
          <a:lstStyle/>
          <a:p>
            <a:r>
              <a:rPr lang="ja-JP" altLang="en-US" sz="1100" dirty="0"/>
              <a:t>本講座のポイント</a:t>
            </a:r>
          </a:p>
          <a:p>
            <a:r>
              <a:rPr lang="ja-JP" altLang="en-US" sz="1100" dirty="0"/>
              <a:t>アメリカ国立訓練研究所の研究によると、学習方法と平均学習定着率の関係は「ラーニングピラミッド」という図で表すことができます。大学の授業や会社の新人研修などでは、講義・実技・議論などさまざまな方法で学習を行いますが、学習時間が限られていて状況では、より効率の良い方法での学習がスムーズに学習内容を身につけることにつながります。</a:t>
            </a:r>
          </a:p>
          <a:p>
            <a:r>
              <a:rPr lang="ja-JP" altLang="en-US" sz="1100" dirty="0"/>
              <a:t>つまり、ラーニングピラミッドは受動的な学習から能動的な学習までを段階的に行い、学習の定着率アップを図っていく方法です。</a:t>
            </a:r>
          </a:p>
          <a:p>
            <a:r>
              <a:rPr lang="ja-JP" altLang="en-US" sz="1100" dirty="0"/>
              <a:t>物事を他人に教えるためには、自分でしっかりと内容を理解していなければならないため、ラーニングピラミッド理論では、もっとも知識の定着率が高い段階とされています。</a:t>
            </a:r>
          </a:p>
          <a:p>
            <a:r>
              <a:rPr lang="ja-JP" altLang="en-US" sz="1100" dirty="0"/>
              <a:t>そこで、本講座は、学生と協働して、</a:t>
            </a:r>
            <a:r>
              <a:rPr lang="en-US" altLang="ja-JP" sz="1100" dirty="0"/>
              <a:t>e-Learning</a:t>
            </a:r>
            <a:r>
              <a:rPr lang="ja-JP" altLang="en-US" sz="1100" dirty="0"/>
              <a:t>コンテンツを作成します。</a:t>
            </a:r>
          </a:p>
          <a:p>
            <a:r>
              <a:rPr lang="ja-JP" altLang="en-US" sz="1100" dirty="0"/>
              <a:t>学生は、各テーマに基づいて興味がある内容を選択し、最新情報も調査しまとめてプレゼン資料と動画資料を作成し人に教えることによって学ぶ方法を教えます。</a:t>
            </a:r>
            <a:endParaRPr kumimoji="1" lang="ja-JP" altLang="en-US" sz="11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730" y="1"/>
            <a:ext cx="895590" cy="895590"/>
          </a:xfrm>
          <a:prstGeom prst="rect">
            <a:avLst/>
          </a:prstGeom>
        </p:spPr>
      </p:pic>
    </p:spTree>
    <p:extLst>
      <p:ext uri="{BB962C8B-B14F-4D97-AF65-F5344CB8AC3E}">
        <p14:creationId xmlns:p14="http://schemas.microsoft.com/office/powerpoint/2010/main" val="449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2" name="図 1"/>
          <p:cNvPicPr>
            <a:picLocks noChangeAspect="1"/>
          </p:cNvPicPr>
          <p:nvPr/>
        </p:nvPicPr>
        <p:blipFill>
          <a:blip r:embed="rId3"/>
          <a:stretch>
            <a:fillRect/>
          </a:stretch>
        </p:blipFill>
        <p:spPr>
          <a:xfrm>
            <a:off x="210427" y="1428357"/>
            <a:ext cx="4189529" cy="3025595"/>
          </a:xfrm>
          <a:prstGeom prst="rect">
            <a:avLst/>
          </a:prstGeom>
        </p:spPr>
      </p:pic>
      <p:pic>
        <p:nvPicPr>
          <p:cNvPr id="3" name="図 2"/>
          <p:cNvPicPr>
            <a:picLocks noChangeAspect="1"/>
          </p:cNvPicPr>
          <p:nvPr/>
        </p:nvPicPr>
        <p:blipFill>
          <a:blip r:embed="rId4"/>
          <a:stretch>
            <a:fillRect/>
          </a:stretch>
        </p:blipFill>
        <p:spPr>
          <a:xfrm>
            <a:off x="4399956" y="1428356"/>
            <a:ext cx="4625440" cy="43512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72" y="0"/>
            <a:ext cx="977528" cy="977528"/>
          </a:xfrm>
          <a:prstGeom prst="rect">
            <a:avLst/>
          </a:prstGeom>
        </p:spPr>
      </p:pic>
    </p:spTree>
    <p:extLst>
      <p:ext uri="{BB962C8B-B14F-4D97-AF65-F5344CB8AC3E}">
        <p14:creationId xmlns:p14="http://schemas.microsoft.com/office/powerpoint/2010/main" val="3353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4" name="図 3"/>
          <p:cNvPicPr>
            <a:picLocks noChangeAspect="1"/>
          </p:cNvPicPr>
          <p:nvPr/>
        </p:nvPicPr>
        <p:blipFill>
          <a:blip r:embed="rId3"/>
          <a:stretch>
            <a:fillRect/>
          </a:stretch>
        </p:blipFill>
        <p:spPr>
          <a:xfrm>
            <a:off x="460375" y="1544267"/>
            <a:ext cx="4000354" cy="4801295"/>
          </a:xfrm>
          <a:prstGeom prst="rect">
            <a:avLst/>
          </a:prstGeom>
        </p:spPr>
      </p:pic>
      <p:pic>
        <p:nvPicPr>
          <p:cNvPr id="7" name="図 6"/>
          <p:cNvPicPr>
            <a:picLocks noChangeAspect="1"/>
          </p:cNvPicPr>
          <p:nvPr/>
        </p:nvPicPr>
        <p:blipFill>
          <a:blip r:embed="rId4"/>
          <a:stretch>
            <a:fillRect/>
          </a:stretch>
        </p:blipFill>
        <p:spPr>
          <a:xfrm>
            <a:off x="4716114" y="1897666"/>
            <a:ext cx="3930799" cy="444789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997" y="0"/>
            <a:ext cx="1077003" cy="1077003"/>
          </a:xfrm>
          <a:prstGeom prst="rect">
            <a:avLst/>
          </a:prstGeom>
        </p:spPr>
      </p:pic>
    </p:spTree>
    <p:extLst>
      <p:ext uri="{BB962C8B-B14F-4D97-AF65-F5344CB8AC3E}">
        <p14:creationId xmlns:p14="http://schemas.microsoft.com/office/powerpoint/2010/main" val="3702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時代の大学教育（４）</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企業とデジタルアーカイブ</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307975" y="1444096"/>
            <a:ext cx="4141707" cy="5260012"/>
          </a:xfrm>
          <a:prstGeom prst="rect">
            <a:avLst/>
          </a:prstGeom>
        </p:spPr>
      </p:pic>
      <p:pic>
        <p:nvPicPr>
          <p:cNvPr id="3" name="図 2"/>
          <p:cNvPicPr>
            <a:picLocks noChangeAspect="1"/>
          </p:cNvPicPr>
          <p:nvPr/>
        </p:nvPicPr>
        <p:blipFill>
          <a:blip r:embed="rId4"/>
          <a:stretch>
            <a:fillRect/>
          </a:stretch>
        </p:blipFill>
        <p:spPr>
          <a:xfrm>
            <a:off x="4691033" y="1813496"/>
            <a:ext cx="3676301" cy="483616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732" y="0"/>
            <a:ext cx="961268" cy="961268"/>
          </a:xfrm>
          <a:prstGeom prst="rect">
            <a:avLst/>
          </a:prstGeom>
        </p:spPr>
      </p:pic>
    </p:spTree>
    <p:extLst>
      <p:ext uri="{BB962C8B-B14F-4D97-AF65-F5344CB8AC3E}">
        <p14:creationId xmlns:p14="http://schemas.microsoft.com/office/powerpoint/2010/main" val="11806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stretch>
            <a:fillRect/>
          </a:stretch>
        </p:blipFill>
        <p:spPr>
          <a:xfrm>
            <a:off x="543125" y="2062183"/>
            <a:ext cx="3324340" cy="1627299"/>
          </a:xfrm>
          <a:prstGeom prst="rect">
            <a:avLst/>
          </a:prstGeom>
        </p:spPr>
      </p:pic>
      <p:pic>
        <p:nvPicPr>
          <p:cNvPr id="8" name="図 7"/>
          <p:cNvPicPr>
            <a:picLocks noChangeAspect="1"/>
          </p:cNvPicPr>
          <p:nvPr/>
        </p:nvPicPr>
        <p:blipFill>
          <a:blip r:embed="rId4"/>
          <a:stretch>
            <a:fillRect/>
          </a:stretch>
        </p:blipFill>
        <p:spPr>
          <a:xfrm>
            <a:off x="5045401" y="2108053"/>
            <a:ext cx="3173302" cy="1535558"/>
          </a:xfrm>
          <a:prstGeom prst="rect">
            <a:avLst/>
          </a:prstGeom>
        </p:spPr>
      </p:pic>
      <p:pic>
        <p:nvPicPr>
          <p:cNvPr id="9" name="図 8"/>
          <p:cNvPicPr>
            <a:picLocks noChangeAspect="1"/>
          </p:cNvPicPr>
          <p:nvPr/>
        </p:nvPicPr>
        <p:blipFill>
          <a:blip r:embed="rId5"/>
          <a:stretch>
            <a:fillRect/>
          </a:stretch>
        </p:blipFill>
        <p:spPr>
          <a:xfrm>
            <a:off x="620603" y="4292706"/>
            <a:ext cx="3246861" cy="1553334"/>
          </a:xfrm>
          <a:prstGeom prst="rect">
            <a:avLst/>
          </a:prstGeom>
        </p:spPr>
      </p:pic>
      <p:pic>
        <p:nvPicPr>
          <p:cNvPr id="10" name="図 9"/>
          <p:cNvPicPr>
            <a:picLocks noChangeAspect="1"/>
          </p:cNvPicPr>
          <p:nvPr/>
        </p:nvPicPr>
        <p:blipFill>
          <a:blip r:embed="rId6"/>
          <a:stretch>
            <a:fillRect/>
          </a:stretch>
        </p:blipFill>
        <p:spPr>
          <a:xfrm>
            <a:off x="5045401" y="4224899"/>
            <a:ext cx="3173302" cy="1527683"/>
          </a:xfrm>
          <a:prstGeom prst="rect">
            <a:avLst/>
          </a:prstGeom>
        </p:spPr>
      </p:pic>
      <p:sp>
        <p:nvSpPr>
          <p:cNvPr id="13" name="テキスト ボックス 12"/>
          <p:cNvSpPr txBox="1"/>
          <p:nvPr/>
        </p:nvSpPr>
        <p:spPr>
          <a:xfrm>
            <a:off x="99474" y="971789"/>
            <a:ext cx="7739880"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E-Learning</a:t>
            </a:r>
            <a:r>
              <a:rPr lang="ja-JP" altLang="en-US" dirty="0">
                <a:latin typeface="メイリオ" panose="020B0604030504040204" pitchFamily="50" charset="-128"/>
                <a:ea typeface="メイリオ" panose="020B0604030504040204" pitchFamily="50" charset="-128"/>
              </a:rPr>
              <a:t>学修環境の評価</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R3</a:t>
            </a:r>
            <a:r>
              <a:rPr lang="ja-JP" altLang="en-US" sz="1000" dirty="0">
                <a:latin typeface="メイリオ" panose="020B0604030504040204" pitchFamily="50" charset="-128"/>
                <a:ea typeface="メイリオ" panose="020B0604030504040204" pitchFamily="50" charset="-128"/>
              </a:rPr>
              <a:t>・４年度　情報の管理と流通　</a:t>
            </a:r>
            <a:r>
              <a:rPr lang="en-US" altLang="ja-JP" sz="1000" dirty="0">
                <a:latin typeface="メイリオ" panose="020B0604030504040204" pitchFamily="50" charset="-128"/>
                <a:ea typeface="メイリオ" panose="020B0604030504040204" pitchFamily="50" charset="-128"/>
              </a:rPr>
              <a:t>e-Learning</a:t>
            </a:r>
            <a:r>
              <a:rPr lang="ja-JP" altLang="en-US" sz="1000" dirty="0">
                <a:latin typeface="メイリオ" panose="020B0604030504040204" pitchFamily="50" charset="-128"/>
                <a:ea typeface="メイリオ" panose="020B0604030504040204" pitchFamily="50" charset="-128"/>
              </a:rPr>
              <a:t>の評価</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本学の学生：</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名）</a:t>
            </a:r>
          </a:p>
        </p:txBody>
      </p:sp>
      <p:grpSp>
        <p:nvGrpSpPr>
          <p:cNvPr id="18" name="グループ化 17"/>
          <p:cNvGrpSpPr/>
          <p:nvPr/>
        </p:nvGrpSpPr>
        <p:grpSpPr>
          <a:xfrm>
            <a:off x="1492117" y="3741771"/>
            <a:ext cx="1199073" cy="184666"/>
            <a:chOff x="1492117" y="3741771"/>
            <a:chExt cx="1199073" cy="184666"/>
          </a:xfrm>
        </p:grpSpPr>
        <p:cxnSp>
          <p:nvCxnSpPr>
            <p:cNvPr id="16" name="直線矢印コネクタ 15"/>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2205295" y="3741771"/>
              <a:ext cx="485895"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楽しい</a:t>
              </a:r>
            </a:p>
          </p:txBody>
        </p:sp>
      </p:grpSp>
      <p:grpSp>
        <p:nvGrpSpPr>
          <p:cNvPr id="26" name="グループ化 25"/>
          <p:cNvGrpSpPr/>
          <p:nvPr/>
        </p:nvGrpSpPr>
        <p:grpSpPr>
          <a:xfrm>
            <a:off x="6032515" y="3741771"/>
            <a:ext cx="1516067" cy="184666"/>
            <a:chOff x="1492117" y="3741771"/>
            <a:chExt cx="1516067" cy="184666"/>
          </a:xfrm>
        </p:grpSpPr>
        <p:cxnSp>
          <p:nvCxnSpPr>
            <p:cNvPr id="27" name="直線矢印コネクタ 26"/>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達成できた</a:t>
              </a:r>
            </a:p>
          </p:txBody>
        </p:sp>
      </p:grpSp>
      <p:grpSp>
        <p:nvGrpSpPr>
          <p:cNvPr id="29" name="グループ化 28"/>
          <p:cNvGrpSpPr/>
          <p:nvPr/>
        </p:nvGrpSpPr>
        <p:grpSpPr>
          <a:xfrm>
            <a:off x="1597611" y="5883661"/>
            <a:ext cx="1516067" cy="184666"/>
            <a:chOff x="1492117" y="3741771"/>
            <a:chExt cx="1516067" cy="184666"/>
          </a:xfrm>
        </p:grpSpPr>
        <p:cxnSp>
          <p:nvCxnSpPr>
            <p:cNvPr id="30" name="直線矢印コネクタ 29"/>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利用したい</a:t>
              </a:r>
            </a:p>
          </p:txBody>
        </p:sp>
      </p:grpSp>
      <p:grpSp>
        <p:nvGrpSpPr>
          <p:cNvPr id="32" name="グループ化 31"/>
          <p:cNvGrpSpPr/>
          <p:nvPr/>
        </p:nvGrpSpPr>
        <p:grpSpPr>
          <a:xfrm>
            <a:off x="6032515" y="5883661"/>
            <a:ext cx="1516067" cy="184666"/>
            <a:chOff x="1492117" y="3741771"/>
            <a:chExt cx="1516067" cy="184666"/>
          </a:xfrm>
        </p:grpSpPr>
        <p:cxnSp>
          <p:nvCxnSpPr>
            <p:cNvPr id="33" name="直線矢印コネクタ 32"/>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高まった</a:t>
              </a:r>
            </a:p>
          </p:txBody>
        </p:sp>
      </p:gr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6159" y="0"/>
            <a:ext cx="837841" cy="837841"/>
          </a:xfrm>
          <a:prstGeom prst="rect">
            <a:avLst/>
          </a:prstGeom>
        </p:spPr>
      </p:pic>
    </p:spTree>
    <p:extLst>
      <p:ext uri="{BB962C8B-B14F-4D97-AF65-F5344CB8AC3E}">
        <p14:creationId xmlns:p14="http://schemas.microsoft.com/office/powerpoint/2010/main" val="4271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856" y="232370"/>
            <a:ext cx="8496944" cy="1077218"/>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 </a:t>
            </a:r>
            <a:r>
              <a:rPr lang="ja-JP" altLang="en-US" sz="3200" dirty="0">
                <a:latin typeface="メイリオ" panose="020B0604030504040204" pitchFamily="50" charset="-128"/>
                <a:ea typeface="メイリオ" panose="020B0604030504040204" pitchFamily="50" charset="-128"/>
              </a:rPr>
              <a:t>教材</a:t>
            </a:r>
            <a:r>
              <a:rPr lang="en-US" altLang="ja-JP" sz="3200" dirty="0">
                <a:latin typeface="メイリオ" panose="020B0604030504040204" pitchFamily="50" charset="-128"/>
                <a:ea typeface="メイリオ" panose="020B0604030504040204" pitchFamily="50" charset="-128"/>
              </a:rPr>
              <a:t>(</a:t>
            </a:r>
            <a:r>
              <a:rPr lang="ja-JP" altLang="en-US" sz="3200">
                <a:latin typeface="メイリオ" panose="020B0604030504040204" pitchFamily="50" charset="-128"/>
                <a:ea typeface="メイリオ" panose="020B0604030504040204" pitchFamily="50" charset="-128"/>
              </a:rPr>
              <a:t>例）</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a:stretch>
            <a:fillRect/>
          </a:stretch>
        </p:blipFill>
        <p:spPr>
          <a:xfrm>
            <a:off x="455543" y="1410851"/>
            <a:ext cx="1902277" cy="1368152"/>
          </a:xfrm>
          <a:prstGeom prst="rect">
            <a:avLst/>
          </a:prstGeom>
        </p:spPr>
      </p:pic>
      <p:pic>
        <p:nvPicPr>
          <p:cNvPr id="5" name="図 4"/>
          <p:cNvPicPr>
            <a:picLocks noChangeAspect="1"/>
          </p:cNvPicPr>
          <p:nvPr/>
        </p:nvPicPr>
        <p:blipFill>
          <a:blip r:embed="rId3"/>
          <a:stretch>
            <a:fillRect/>
          </a:stretch>
        </p:blipFill>
        <p:spPr>
          <a:xfrm>
            <a:off x="3131840" y="1385199"/>
            <a:ext cx="1806266" cy="1421845"/>
          </a:xfrm>
          <a:prstGeom prst="rect">
            <a:avLst/>
          </a:prstGeom>
        </p:spPr>
      </p:pic>
      <p:pic>
        <p:nvPicPr>
          <p:cNvPr id="7" name="図 6"/>
          <p:cNvPicPr>
            <a:picLocks noChangeAspect="1"/>
          </p:cNvPicPr>
          <p:nvPr/>
        </p:nvPicPr>
        <p:blipFill>
          <a:blip r:embed="rId4"/>
          <a:stretch>
            <a:fillRect/>
          </a:stretch>
        </p:blipFill>
        <p:spPr>
          <a:xfrm>
            <a:off x="5712126" y="1386251"/>
            <a:ext cx="1872208" cy="1421845"/>
          </a:xfrm>
          <a:prstGeom prst="rect">
            <a:avLst/>
          </a:prstGeom>
        </p:spPr>
      </p:pic>
      <p:pic>
        <p:nvPicPr>
          <p:cNvPr id="8" name="図 7"/>
          <p:cNvPicPr>
            <a:picLocks noChangeAspect="1"/>
          </p:cNvPicPr>
          <p:nvPr/>
        </p:nvPicPr>
        <p:blipFill>
          <a:blip r:embed="rId5"/>
          <a:stretch>
            <a:fillRect/>
          </a:stretch>
        </p:blipFill>
        <p:spPr>
          <a:xfrm>
            <a:off x="455543" y="3570666"/>
            <a:ext cx="1800200" cy="1421845"/>
          </a:xfrm>
          <a:prstGeom prst="rect">
            <a:avLst/>
          </a:prstGeom>
        </p:spPr>
      </p:pic>
      <p:pic>
        <p:nvPicPr>
          <p:cNvPr id="9" name="図 8"/>
          <p:cNvPicPr>
            <a:picLocks noChangeAspect="1"/>
          </p:cNvPicPr>
          <p:nvPr/>
        </p:nvPicPr>
        <p:blipFill>
          <a:blip r:embed="rId6"/>
          <a:stretch>
            <a:fillRect/>
          </a:stretch>
        </p:blipFill>
        <p:spPr>
          <a:xfrm>
            <a:off x="3047831" y="3599760"/>
            <a:ext cx="1818202" cy="1363652"/>
          </a:xfrm>
          <a:prstGeom prst="rect">
            <a:avLst/>
          </a:prstGeom>
        </p:spPr>
      </p:pic>
      <p:cxnSp>
        <p:nvCxnSpPr>
          <p:cNvPr id="11" name="直線コネクタ 10"/>
          <p:cNvCxnSpPr>
            <a:stCxn id="3" idx="3"/>
            <a:endCxn id="5" idx="1"/>
          </p:cNvCxnSpPr>
          <p:nvPr/>
        </p:nvCxnSpPr>
        <p:spPr>
          <a:xfrm>
            <a:off x="2357820" y="2094927"/>
            <a:ext cx="774020" cy="119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線コネクタ 15"/>
          <p:cNvCxnSpPr>
            <a:stCxn id="5" idx="3"/>
            <a:endCxn id="7" idx="1"/>
          </p:cNvCxnSpPr>
          <p:nvPr/>
        </p:nvCxnSpPr>
        <p:spPr>
          <a:xfrm>
            <a:off x="4938106" y="2096122"/>
            <a:ext cx="774020" cy="1052"/>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カギ線コネクタ 17"/>
          <p:cNvCxnSpPr>
            <a:stCxn id="7" idx="2"/>
            <a:endCxn id="8" idx="0"/>
          </p:cNvCxnSpPr>
          <p:nvPr/>
        </p:nvCxnSpPr>
        <p:spPr>
          <a:xfrm rot="5400000">
            <a:off x="3620652" y="543088"/>
            <a:ext cx="762570" cy="5292587"/>
          </a:xfrm>
          <a:prstGeom prst="bentConnector3">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a:stCxn id="8" idx="3"/>
            <a:endCxn id="9" idx="1"/>
          </p:cNvCxnSpPr>
          <p:nvPr/>
        </p:nvCxnSpPr>
        <p:spPr>
          <a:xfrm flipV="1">
            <a:off x="2255743" y="4281586"/>
            <a:ext cx="792088" cy="3"/>
          </a:xfrm>
          <a:prstGeom prst="line">
            <a:avLst/>
          </a:prstGeom>
          <a:ln w="28575"/>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213097" y="980728"/>
            <a:ext cx="1190551" cy="307777"/>
          </a:xfrm>
          <a:prstGeom prst="rect">
            <a:avLst/>
          </a:prstGeom>
          <a:solidFill>
            <a:schemeClr val="tx2"/>
          </a:solidFill>
        </p:spPr>
        <p:txBody>
          <a:bodyPr wrap="square" rtlCol="0">
            <a:spAutoFit/>
          </a:bodyPr>
          <a:lstStyle/>
          <a:p>
            <a:r>
              <a:rPr lang="ja-JP" altLang="en-US" sz="1400" dirty="0">
                <a:solidFill>
                  <a:schemeClr val="bg1"/>
                </a:solidFill>
              </a:rPr>
              <a:t>プレゼン資料</a:t>
            </a:r>
            <a:endParaRPr kumimoji="1" lang="ja-JP" altLang="en-US" sz="1400" dirty="0">
              <a:solidFill>
                <a:schemeClr val="bg1"/>
              </a:solidFill>
            </a:endParaRPr>
          </a:p>
        </p:txBody>
      </p:sp>
      <p:sp>
        <p:nvSpPr>
          <p:cNvPr id="25" name="テキスト ボックス 24"/>
          <p:cNvSpPr txBox="1"/>
          <p:nvPr/>
        </p:nvSpPr>
        <p:spPr>
          <a:xfrm>
            <a:off x="217017" y="5013176"/>
            <a:ext cx="970607" cy="307777"/>
          </a:xfrm>
          <a:prstGeom prst="rect">
            <a:avLst/>
          </a:prstGeom>
          <a:solidFill>
            <a:schemeClr val="tx2"/>
          </a:solidFill>
        </p:spPr>
        <p:txBody>
          <a:bodyPr wrap="square" rtlCol="0">
            <a:spAutoFit/>
          </a:bodyPr>
          <a:lstStyle/>
          <a:p>
            <a:r>
              <a:rPr lang="ja-JP" altLang="en-US" sz="1400" dirty="0">
                <a:solidFill>
                  <a:schemeClr val="bg1"/>
                </a:solidFill>
              </a:rPr>
              <a:t>動画資料</a:t>
            </a:r>
            <a:endParaRPr kumimoji="1" lang="ja-JP" altLang="en-US" sz="1400" dirty="0">
              <a:solidFill>
                <a:schemeClr val="bg1"/>
              </a:solidFill>
            </a:endParaRPr>
          </a:p>
        </p:txBody>
      </p:sp>
      <p:pic>
        <p:nvPicPr>
          <p:cNvPr id="28" name="図 27"/>
          <p:cNvPicPr>
            <a:picLocks noChangeAspect="1"/>
          </p:cNvPicPr>
          <p:nvPr/>
        </p:nvPicPr>
        <p:blipFill>
          <a:blip r:embed="rId7"/>
          <a:stretch>
            <a:fillRect/>
          </a:stretch>
        </p:blipFill>
        <p:spPr>
          <a:xfrm>
            <a:off x="587726" y="5434418"/>
            <a:ext cx="1824033" cy="1026019"/>
          </a:xfrm>
          <a:prstGeom prst="rect">
            <a:avLst/>
          </a:prstGeom>
        </p:spPr>
      </p:pic>
      <p:sp>
        <p:nvSpPr>
          <p:cNvPr id="29" name="テキスト ボックス 28"/>
          <p:cNvSpPr txBox="1"/>
          <p:nvPr/>
        </p:nvSpPr>
        <p:spPr>
          <a:xfrm>
            <a:off x="2843808" y="5589240"/>
            <a:ext cx="2952328" cy="369332"/>
          </a:xfrm>
          <a:prstGeom prst="rect">
            <a:avLst/>
          </a:prstGeom>
          <a:noFill/>
        </p:spPr>
        <p:txBody>
          <a:bodyPr wrap="square" rtlCol="0">
            <a:spAutoFit/>
          </a:bodyPr>
          <a:lstStyle/>
          <a:p>
            <a:r>
              <a:rPr kumimoji="1" lang="ja-JP" altLang="en-US" dirty="0"/>
              <a:t>動画時間：</a:t>
            </a:r>
            <a:r>
              <a:rPr kumimoji="1" lang="en-US" altLang="ja-JP" dirty="0"/>
              <a:t>15</a:t>
            </a:r>
            <a:r>
              <a:rPr kumimoji="1" lang="ja-JP" altLang="en-US" dirty="0"/>
              <a:t>から</a:t>
            </a:r>
            <a:r>
              <a:rPr kumimoji="1" lang="en-US" altLang="ja-JP" dirty="0"/>
              <a:t>20</a:t>
            </a:r>
            <a:r>
              <a:rPr kumimoji="1" lang="ja-JP" altLang="en-US" dirty="0"/>
              <a:t>分</a:t>
            </a:r>
            <a:r>
              <a:rPr kumimoji="1" lang="en-US" altLang="ja-JP" dirty="0"/>
              <a:t>/</a:t>
            </a:r>
            <a:r>
              <a:rPr kumimoji="1" lang="ja-JP" altLang="en-US" dirty="0"/>
              <a:t>講</a:t>
            </a:r>
          </a:p>
        </p:txBody>
      </p:sp>
      <p:sp>
        <p:nvSpPr>
          <p:cNvPr id="10" name="スライド番号プレースホルダー 9"/>
          <p:cNvSpPr>
            <a:spLocks noGrp="1"/>
          </p:cNvSpPr>
          <p:nvPr>
            <p:ph type="sldNum" sz="quarter" idx="12"/>
          </p:nvPr>
        </p:nvSpPr>
        <p:spPr/>
        <p:txBody>
          <a:bodyPr/>
          <a:lstStyle/>
          <a:p>
            <a:fld id="{CE9FE975-8D2D-47B0-BE21-F4B74D093569}" type="slidenum">
              <a:rPr kumimoji="1" lang="ja-JP" altLang="en-US" smtClean="0"/>
              <a:t>36</a:t>
            </a:fld>
            <a:endParaRPr kumimoji="1" lang="ja-JP" altLang="en-US" dirty="0"/>
          </a:p>
        </p:txBody>
      </p:sp>
    </p:spTree>
    <p:extLst>
      <p:ext uri="{BB962C8B-B14F-4D97-AF65-F5344CB8AC3E}">
        <p14:creationId xmlns:p14="http://schemas.microsoft.com/office/powerpoint/2010/main" val="145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334397"/>
            <a:ext cx="8496944" cy="1077218"/>
          </a:xfrm>
          <a:prstGeom prst="rect">
            <a:avLst/>
          </a:prstGeom>
          <a:noFill/>
        </p:spPr>
        <p:txBody>
          <a:bodyPr wrap="square" rtlCol="0">
            <a:spAutoFit/>
          </a:bodyPr>
          <a:lstStyle/>
          <a:p>
            <a:r>
              <a:rPr lang="ja-JP" altLang="en-US" sz="3200">
                <a:latin typeface="メイリオ" panose="020B0604030504040204" pitchFamily="50" charset="-128"/>
                <a:ea typeface="メイリオ" panose="020B0604030504040204" pitchFamily="50" charset="-128"/>
              </a:rPr>
              <a:t>デジタルテキスト　</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a:stretch>
            <a:fillRect/>
          </a:stretch>
        </p:blipFill>
        <p:spPr>
          <a:xfrm>
            <a:off x="2267744" y="1412776"/>
            <a:ext cx="3816423" cy="4459425"/>
          </a:xfrm>
          <a:prstGeom prst="rect">
            <a:avLst/>
          </a:prstGeom>
        </p:spPr>
      </p:pic>
      <p:sp>
        <p:nvSpPr>
          <p:cNvPr id="10" name="線吹き出し 1 (枠付き) 9"/>
          <p:cNvSpPr/>
          <p:nvPr/>
        </p:nvSpPr>
        <p:spPr>
          <a:xfrm>
            <a:off x="323528" y="1916832"/>
            <a:ext cx="1512168" cy="504056"/>
          </a:xfrm>
          <a:prstGeom prst="borderCallout1">
            <a:avLst>
              <a:gd name="adj1" fmla="val 46075"/>
              <a:gd name="adj2" fmla="val 99702"/>
              <a:gd name="adj3" fmla="val 115536"/>
              <a:gd name="adj4" fmla="val 128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学修到達目標</a:t>
            </a:r>
          </a:p>
        </p:txBody>
      </p:sp>
      <p:sp>
        <p:nvSpPr>
          <p:cNvPr id="17" name="線吹き出し 1 (枠付き) 16"/>
          <p:cNvSpPr/>
          <p:nvPr/>
        </p:nvSpPr>
        <p:spPr>
          <a:xfrm>
            <a:off x="6228184" y="1412776"/>
            <a:ext cx="1512168" cy="504056"/>
          </a:xfrm>
          <a:prstGeom prst="borderCallout1">
            <a:avLst>
              <a:gd name="adj1" fmla="val 54424"/>
              <a:gd name="adj2" fmla="val 522"/>
              <a:gd name="adj3" fmla="val 137548"/>
              <a:gd name="adj4" fmla="val -395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参考文献・参考</a:t>
            </a:r>
            <a:r>
              <a:rPr kumimoji="1" lang="en-US" altLang="ja-JP" sz="1400" dirty="0">
                <a:solidFill>
                  <a:schemeClr val="tx1"/>
                </a:solidFill>
              </a:rPr>
              <a:t>Web</a:t>
            </a:r>
            <a:endParaRPr kumimoji="1" lang="ja-JP" altLang="en-US" sz="1400" dirty="0">
              <a:solidFill>
                <a:schemeClr val="tx1"/>
              </a:solidFill>
            </a:endParaRPr>
          </a:p>
        </p:txBody>
      </p:sp>
      <p:sp>
        <p:nvSpPr>
          <p:cNvPr id="19" name="線吹き出し 1 (枠付き) 18"/>
          <p:cNvSpPr/>
          <p:nvPr/>
        </p:nvSpPr>
        <p:spPr>
          <a:xfrm>
            <a:off x="6228184" y="2276872"/>
            <a:ext cx="1512168" cy="504056"/>
          </a:xfrm>
          <a:prstGeom prst="borderCallout1">
            <a:avLst>
              <a:gd name="adj1" fmla="val -28310"/>
              <a:gd name="adj2" fmla="val -39960"/>
              <a:gd name="adj3" fmla="val 51018"/>
              <a:gd name="adj4" fmla="val 6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教育リソース</a:t>
            </a:r>
          </a:p>
        </p:txBody>
      </p:sp>
      <p:sp>
        <p:nvSpPr>
          <p:cNvPr id="21" name="線吹き出し 1 (枠付き) 20"/>
          <p:cNvSpPr/>
          <p:nvPr/>
        </p:nvSpPr>
        <p:spPr>
          <a:xfrm>
            <a:off x="318828" y="2852936"/>
            <a:ext cx="1512168" cy="504056"/>
          </a:xfrm>
          <a:prstGeom prst="borderCallout1">
            <a:avLst>
              <a:gd name="adj1" fmla="val 46075"/>
              <a:gd name="adj2" fmla="val 99702"/>
              <a:gd name="adj3" fmla="val -257907"/>
              <a:gd name="adj4" fmla="val 1263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6</a:t>
            </a:r>
            <a:r>
              <a:rPr kumimoji="1" lang="ja-JP" altLang="en-US" sz="1400" dirty="0">
                <a:solidFill>
                  <a:schemeClr val="tx1"/>
                </a:solidFill>
              </a:rPr>
              <a:t>ページ程度</a:t>
            </a:r>
            <a:r>
              <a:rPr kumimoji="1" lang="en-US" altLang="ja-JP" sz="1400" dirty="0">
                <a:solidFill>
                  <a:schemeClr val="tx1"/>
                </a:solidFill>
              </a:rPr>
              <a:t>/</a:t>
            </a:r>
            <a:r>
              <a:rPr kumimoji="1" lang="ja-JP" altLang="en-US" sz="1400" dirty="0">
                <a:solidFill>
                  <a:schemeClr val="tx1"/>
                </a:solidFill>
              </a:rPr>
              <a:t>講</a:t>
            </a: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37</a:t>
            </a:fld>
            <a:endParaRPr kumimoji="1" lang="ja-JP" altLang="en-US" dirty="0"/>
          </a:p>
        </p:txBody>
      </p:sp>
    </p:spTree>
    <p:extLst>
      <p:ext uri="{BB962C8B-B14F-4D97-AF65-F5344CB8AC3E}">
        <p14:creationId xmlns:p14="http://schemas.microsoft.com/office/powerpoint/2010/main" val="19420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92417"/>
            <a:ext cx="8496944"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a:t>
            </a:r>
            <a:r>
              <a:rPr lang="ja-JP" altLang="en-US" sz="3200" dirty="0">
                <a:latin typeface="メイリオ" panose="020B0604030504040204" pitchFamily="50" charset="-128"/>
                <a:ea typeface="メイリオ" panose="020B0604030504040204" pitchFamily="50" charset="-128"/>
              </a:rPr>
              <a:t>サイト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a:hlinkClick r:id="rId2"/>
          </p:cNvPr>
          <p:cNvPicPr>
            <a:picLocks noChangeAspect="1"/>
          </p:cNvPicPr>
          <p:nvPr/>
        </p:nvPicPr>
        <p:blipFill rotWithShape="1">
          <a:blip r:embed="rId3"/>
          <a:srcRect l="10433" t="8006" r="10435" b="5264"/>
          <a:stretch/>
        </p:blipFill>
        <p:spPr>
          <a:xfrm>
            <a:off x="971600" y="980728"/>
            <a:ext cx="7359218" cy="5256584"/>
          </a:xfrm>
          <a:prstGeom prst="rect">
            <a:avLst/>
          </a:prstGeom>
        </p:spPr>
      </p:pic>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38</a:t>
            </a:fld>
            <a:endParaRPr kumimoji="1" lang="ja-JP" altLang="en-US" dirty="0"/>
          </a:p>
        </p:txBody>
      </p:sp>
    </p:spTree>
    <p:extLst>
      <p:ext uri="{BB962C8B-B14F-4D97-AF65-F5344CB8AC3E}">
        <p14:creationId xmlns:p14="http://schemas.microsoft.com/office/powerpoint/2010/main" val="24572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312637"/>
            <a:ext cx="8496944" cy="523220"/>
          </a:xfrm>
          <a:prstGeom prst="rect">
            <a:avLst/>
          </a:prstGeom>
          <a:noFill/>
        </p:spPr>
        <p:txBody>
          <a:bodyPr wrap="square" rtlCol="0">
            <a:spAutoFit/>
          </a:bodyPr>
          <a:lstStyle/>
          <a:p>
            <a:pPr algn="ctr"/>
            <a:r>
              <a:rPr lang="ja-JP" altLang="en-US" sz="2800" b="1">
                <a:latin typeface="+mj-ea"/>
                <a:ea typeface="+mj-ea"/>
              </a:rPr>
              <a:t>大学の新たな展開の</a:t>
            </a:r>
            <a:r>
              <a:rPr lang="ja-JP" altLang="en-US" sz="2800" b="1" dirty="0">
                <a:latin typeface="+mj-ea"/>
                <a:ea typeface="+mj-ea"/>
              </a:rPr>
              <a:t>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56357"/>
            <a:ext cx="8064896" cy="6001643"/>
          </a:xfrm>
          <a:prstGeom prst="rect">
            <a:avLst/>
          </a:prstGeom>
          <a:noFill/>
        </p:spPr>
        <p:txBody>
          <a:bodyPr wrap="square" rtlCol="0">
            <a:spAutoFit/>
          </a:bodyPr>
          <a:lstStyle/>
          <a:p>
            <a:r>
              <a:rPr lang="ja-JP" altLang="en-US" b="1" u="sng" dirty="0">
                <a:solidFill>
                  <a:srgbClr val="0070C0"/>
                </a:solidFill>
              </a:rPr>
              <a:t>大学教育の質の改善と保証</a:t>
            </a:r>
            <a:endParaRPr lang="en-US" altLang="ja-JP" b="1" u="sng" dirty="0">
              <a:solidFill>
                <a:srgbClr val="0070C0"/>
              </a:solidFill>
            </a:endParaRPr>
          </a:p>
          <a:p>
            <a:endParaRPr lang="en-US" altLang="ja-JP" b="1" u="sng" dirty="0">
              <a:solidFill>
                <a:srgbClr val="0070C0"/>
              </a:solidFill>
            </a:endParaRPr>
          </a:p>
          <a:p>
            <a:r>
              <a:rPr lang="ja-JP" altLang="en-US" dirty="0">
                <a:solidFill>
                  <a:srgbClr val="FF0000"/>
                </a:solidFill>
                <a:latin typeface="+mj-ea"/>
                <a:ea typeface="+mj-ea"/>
              </a:rPr>
              <a:t>①</a:t>
            </a:r>
            <a:r>
              <a:rPr lang="ja-JP" altLang="en-US" dirty="0" smtClean="0">
                <a:solidFill>
                  <a:srgbClr val="FF0000"/>
                </a:solidFill>
                <a:latin typeface="+mj-ea"/>
                <a:ea typeface="+mj-ea"/>
              </a:rPr>
              <a:t>コーオプ（</a:t>
            </a:r>
            <a:r>
              <a:rPr lang="en-US" altLang="ja-JP" dirty="0" smtClean="0">
                <a:solidFill>
                  <a:srgbClr val="FF0000"/>
                </a:solidFill>
                <a:latin typeface="+mj-ea"/>
                <a:ea typeface="+mj-ea"/>
              </a:rPr>
              <a:t>Co-operative </a:t>
            </a:r>
            <a:r>
              <a:rPr lang="en-US" altLang="ja-JP" dirty="0">
                <a:solidFill>
                  <a:srgbClr val="FF0000"/>
                </a:solidFill>
                <a:latin typeface="+mj-ea"/>
                <a:ea typeface="+mj-ea"/>
              </a:rPr>
              <a:t>Education</a:t>
            </a:r>
            <a:r>
              <a:rPr lang="ja-JP" altLang="en-US" dirty="0">
                <a:solidFill>
                  <a:srgbClr val="FF0000"/>
                </a:solidFill>
                <a:latin typeface="+mj-ea"/>
                <a:ea typeface="+mj-ea"/>
              </a:rPr>
              <a:t>）教育</a:t>
            </a:r>
            <a:r>
              <a:rPr lang="ja-JP" altLang="en-US" dirty="0" smtClean="0">
                <a:solidFill>
                  <a:srgbClr val="FF0000"/>
                </a:solidFill>
                <a:latin typeface="+mj-ea"/>
                <a:ea typeface="+mj-ea"/>
              </a:rPr>
              <a:t>の</a:t>
            </a:r>
            <a:r>
              <a:rPr lang="ja-JP" altLang="en-US" dirty="0">
                <a:solidFill>
                  <a:srgbClr val="FF0000"/>
                </a:solidFill>
                <a:latin typeface="+mj-ea"/>
                <a:ea typeface="+mj-ea"/>
              </a:rPr>
              <a:t>実現</a:t>
            </a:r>
          </a:p>
          <a:p>
            <a:pPr marL="171450" indent="-171450">
              <a:buFontTx/>
              <a:buChar char="-"/>
            </a:pPr>
            <a:r>
              <a:rPr lang="ja-JP" altLang="en-US" sz="1200" dirty="0" smtClean="0">
                <a:latin typeface="+mj-ea"/>
                <a:ea typeface="+mj-ea"/>
              </a:rPr>
              <a:t>レジリエンス</a:t>
            </a:r>
            <a:r>
              <a:rPr lang="ja-JP" altLang="en-US" sz="1200" dirty="0">
                <a:latin typeface="+mj-ea"/>
                <a:ea typeface="+mj-ea"/>
              </a:rPr>
              <a:t>（</a:t>
            </a:r>
            <a:r>
              <a:rPr lang="en-US" altLang="ja-JP" sz="1200" dirty="0">
                <a:latin typeface="+mj-ea"/>
                <a:ea typeface="+mj-ea"/>
              </a:rPr>
              <a:t>resilience</a:t>
            </a:r>
            <a:r>
              <a:rPr lang="ja-JP" altLang="en-US" sz="1200" dirty="0">
                <a:latin typeface="+mj-ea"/>
                <a:ea typeface="+mj-ea"/>
              </a:rPr>
              <a:t>）を高めるためにも３</a:t>
            </a:r>
            <a:r>
              <a:rPr lang="ja-JP" altLang="en-US" sz="1200" dirty="0">
                <a:latin typeface="+mj-ea"/>
                <a:ea typeface="+mj-ea"/>
              </a:rPr>
              <a:t>年次以降の授業は</a:t>
            </a:r>
            <a:r>
              <a:rPr lang="en-US" altLang="ja-JP" sz="1200" dirty="0">
                <a:latin typeface="+mj-ea"/>
                <a:ea typeface="+mj-ea"/>
              </a:rPr>
              <a:t>e-Learning</a:t>
            </a:r>
            <a:r>
              <a:rPr lang="ja-JP" altLang="en-US" sz="1200" dirty="0">
                <a:latin typeface="+mj-ea"/>
                <a:ea typeface="+mj-ea"/>
              </a:rPr>
              <a:t>を中心にした授業にし、大学などの教育機関が主導して、産業界や社会と連携して進められる就業体験・学習往来型教育（コーオプ（</a:t>
            </a:r>
            <a:r>
              <a:rPr lang="en-US" altLang="ja-JP" sz="1200" dirty="0">
                <a:latin typeface="+mj-ea"/>
                <a:ea typeface="+mj-ea"/>
              </a:rPr>
              <a:t>Co-operative Education</a:t>
            </a:r>
            <a:r>
              <a:rPr lang="ja-JP" altLang="en-US" sz="1200" dirty="0">
                <a:latin typeface="+mj-ea"/>
                <a:ea typeface="+mj-ea"/>
              </a:rPr>
              <a:t>）</a:t>
            </a:r>
            <a:r>
              <a:rPr lang="ja-JP" altLang="en-US" sz="1200" dirty="0" smtClean="0">
                <a:latin typeface="+mj-ea"/>
                <a:ea typeface="+mj-ea"/>
              </a:rPr>
              <a:t>教育）により</a:t>
            </a:r>
            <a:r>
              <a:rPr lang="ja-JP" altLang="en-US" sz="1200" dirty="0">
                <a:latin typeface="+mj-ea"/>
                <a:ea typeface="+mj-ea"/>
              </a:rPr>
              <a:t>実践的な人材</a:t>
            </a:r>
            <a:r>
              <a:rPr lang="ja-JP" altLang="en-US" sz="1200" dirty="0" smtClean="0">
                <a:latin typeface="+mj-ea"/>
                <a:ea typeface="+mj-ea"/>
              </a:rPr>
              <a:t>を養成</a:t>
            </a:r>
            <a:r>
              <a:rPr lang="ja-JP" altLang="en-US" sz="1200" dirty="0">
                <a:latin typeface="+mj-ea"/>
                <a:ea typeface="+mj-ea"/>
              </a:rPr>
              <a:t>する</a:t>
            </a:r>
            <a:r>
              <a:rPr lang="ja-JP" altLang="en-US" sz="1200" dirty="0" smtClean="0">
                <a:latin typeface="+mj-ea"/>
                <a:ea typeface="+mj-ea"/>
              </a:rPr>
              <a:t>。</a:t>
            </a:r>
            <a:endParaRPr lang="en-US" altLang="ja-JP" sz="1200" dirty="0" smtClean="0">
              <a:latin typeface="+mj-ea"/>
              <a:ea typeface="+mj-ea"/>
            </a:endParaRPr>
          </a:p>
          <a:p>
            <a:pPr marL="171450" indent="-171450">
              <a:buFontTx/>
              <a:buChar char="-"/>
            </a:pPr>
            <a:endParaRPr lang="ja-JP" altLang="en-US" sz="1200" dirty="0">
              <a:latin typeface="+mj-ea"/>
              <a:ea typeface="+mj-ea"/>
            </a:endParaRPr>
          </a:p>
          <a:p>
            <a:r>
              <a:rPr lang="ja-JP" altLang="en-US" dirty="0">
                <a:solidFill>
                  <a:srgbClr val="FFC000"/>
                </a:solidFill>
                <a:latin typeface="+mj-ea"/>
                <a:ea typeface="+mj-ea"/>
              </a:rPr>
              <a:t>②主・副専門システムの拡充</a:t>
            </a:r>
            <a:endParaRPr lang="en-US" altLang="ja-JP" dirty="0">
              <a:solidFill>
                <a:srgbClr val="FFC000"/>
              </a:solidFill>
              <a:latin typeface="+mj-ea"/>
              <a:ea typeface="+mj-ea"/>
            </a:endParaRPr>
          </a:p>
          <a:p>
            <a:r>
              <a:rPr lang="en-US" altLang="ja-JP" sz="1200" dirty="0">
                <a:latin typeface="+mj-ea"/>
                <a:ea typeface="+mj-ea"/>
              </a:rPr>
              <a:t>-</a:t>
            </a:r>
            <a:r>
              <a:rPr lang="ja-JP" altLang="en-US" sz="1200" dirty="0">
                <a:latin typeface="+mj-ea"/>
                <a:ea typeface="+mj-ea"/>
              </a:rPr>
              <a:t>　主専門・副専門のシステム</a:t>
            </a:r>
            <a:r>
              <a:rPr lang="ja-JP" altLang="en-US" sz="1200" dirty="0" smtClean="0">
                <a:latin typeface="+mj-ea"/>
                <a:ea typeface="+mj-ea"/>
              </a:rPr>
              <a:t>を全学的</a:t>
            </a:r>
            <a:r>
              <a:rPr lang="ja-JP" altLang="en-US" sz="1200" dirty="0">
                <a:latin typeface="+mj-ea"/>
                <a:ea typeface="+mj-ea"/>
              </a:rPr>
              <a:t>に取り入れ、副専門を</a:t>
            </a:r>
            <a:r>
              <a:rPr lang="en-US" altLang="ja-JP" sz="1200" dirty="0">
                <a:latin typeface="+mj-ea"/>
                <a:ea typeface="+mj-ea"/>
              </a:rPr>
              <a:t>e-Learning</a:t>
            </a:r>
            <a:r>
              <a:rPr lang="ja-JP" altLang="en-US" sz="1200" dirty="0">
                <a:latin typeface="+mj-ea"/>
                <a:ea typeface="+mj-ea"/>
              </a:rPr>
              <a:t>主体で学ぶことにより、主専門をより深く、また副専門により幅広い専門性をつける。</a:t>
            </a:r>
            <a:endParaRPr lang="en-US" altLang="ja-JP" sz="1200" dirty="0">
              <a:latin typeface="+mj-ea"/>
              <a:ea typeface="+mj-ea"/>
            </a:endParaRPr>
          </a:p>
          <a:p>
            <a:endParaRPr lang="en-US" altLang="ja-JP" sz="1200" dirty="0">
              <a:latin typeface="+mj-ea"/>
              <a:ea typeface="+mj-ea"/>
            </a:endParaRPr>
          </a:p>
          <a:p>
            <a:r>
              <a:rPr lang="ja-JP" altLang="en-US" dirty="0">
                <a:solidFill>
                  <a:srgbClr val="92D050"/>
                </a:solidFill>
                <a:latin typeface="+mj-ea"/>
                <a:ea typeface="+mj-ea"/>
              </a:rPr>
              <a:t>③資格取得の推進</a:t>
            </a:r>
            <a:endParaRPr lang="en-US" altLang="ja-JP" dirty="0">
              <a:solidFill>
                <a:srgbClr val="92D050"/>
              </a:solidFill>
              <a:latin typeface="+mj-ea"/>
              <a:ea typeface="+mj-ea"/>
            </a:endParaRPr>
          </a:p>
          <a:p>
            <a:r>
              <a:rPr lang="en-US" altLang="ja-JP" sz="1200" dirty="0">
                <a:latin typeface="+mj-ea"/>
                <a:ea typeface="+mj-ea"/>
              </a:rPr>
              <a:t>-</a:t>
            </a:r>
            <a:r>
              <a:rPr lang="ja-JP" altLang="en-US" sz="1200" dirty="0">
                <a:latin typeface="+mj-ea"/>
                <a:ea typeface="+mj-ea"/>
              </a:rPr>
              <a:t>　資格取得講座を</a:t>
            </a:r>
            <a:r>
              <a:rPr lang="en-US" altLang="ja-JP" sz="1200" dirty="0">
                <a:latin typeface="+mj-ea"/>
                <a:ea typeface="+mj-ea"/>
              </a:rPr>
              <a:t>e-Learning</a:t>
            </a:r>
            <a:r>
              <a:rPr lang="ja-JP" altLang="en-US" sz="1200" dirty="0">
                <a:latin typeface="+mj-ea"/>
                <a:ea typeface="+mj-ea"/>
              </a:rPr>
              <a:t>で受講できるようにすることにより</a:t>
            </a:r>
            <a:r>
              <a:rPr lang="ja-JP" altLang="en-US" sz="1200" dirty="0" smtClean="0">
                <a:latin typeface="+mj-ea"/>
                <a:ea typeface="+mj-ea"/>
              </a:rPr>
              <a:t>、</a:t>
            </a:r>
            <a:r>
              <a:rPr lang="ja-JP" altLang="en-US" sz="1200" u="sng" dirty="0" smtClean="0">
                <a:latin typeface="+mj-ea"/>
                <a:ea typeface="+mj-ea"/>
              </a:rPr>
              <a:t>いつでもどこからでも繰り返して学ぶ</a:t>
            </a:r>
            <a:r>
              <a:rPr lang="ja-JP" altLang="en-US" sz="1200" u="sng" dirty="0">
                <a:latin typeface="+mj-ea"/>
                <a:ea typeface="+mj-ea"/>
              </a:rPr>
              <a:t>ことができ</a:t>
            </a:r>
            <a:r>
              <a:rPr lang="ja-JP" altLang="en-US" sz="1200" dirty="0" smtClean="0">
                <a:latin typeface="+mj-ea"/>
                <a:ea typeface="+mj-ea"/>
              </a:rPr>
              <a:t>、各種資格</a:t>
            </a:r>
            <a:r>
              <a:rPr lang="ja-JP" altLang="en-US" sz="1200" dirty="0">
                <a:latin typeface="+mj-ea"/>
                <a:ea typeface="+mj-ea"/>
              </a:rPr>
              <a:t>の取得を促す。</a:t>
            </a:r>
            <a:endParaRPr lang="en-US" altLang="ja-JP" sz="1200" dirty="0">
              <a:latin typeface="+mj-ea"/>
              <a:ea typeface="+mj-ea"/>
            </a:endParaRPr>
          </a:p>
          <a:p>
            <a:endParaRPr lang="ja-JP" altLang="en-US" sz="1200" dirty="0">
              <a:latin typeface="+mj-ea"/>
              <a:ea typeface="+mj-ea"/>
            </a:endParaRPr>
          </a:p>
          <a:p>
            <a:r>
              <a:rPr lang="ja-JP" altLang="en-US" dirty="0">
                <a:solidFill>
                  <a:srgbClr val="0070C0"/>
                </a:solidFill>
                <a:latin typeface="+mj-ea"/>
                <a:ea typeface="+mj-ea"/>
              </a:rPr>
              <a:t>④自宅・学校での学習の学びの連続性の確保</a:t>
            </a:r>
            <a:endParaRPr lang="en-US" altLang="ja-JP" dirty="0">
              <a:solidFill>
                <a:srgbClr val="0070C0"/>
              </a:solidFill>
              <a:latin typeface="+mj-ea"/>
              <a:ea typeface="+mj-ea"/>
            </a:endParaRPr>
          </a:p>
          <a:p>
            <a:r>
              <a:rPr lang="en-US" altLang="ja-JP" sz="1200" dirty="0" smtClean="0">
                <a:latin typeface="+mj-ea"/>
                <a:ea typeface="+mj-ea"/>
              </a:rPr>
              <a:t>-</a:t>
            </a:r>
            <a:r>
              <a:rPr lang="ja-JP" altLang="en-US" sz="1200" dirty="0" smtClean="0">
                <a:latin typeface="+mj-ea"/>
                <a:ea typeface="+mj-ea"/>
              </a:rPr>
              <a:t>　反転</a:t>
            </a:r>
            <a:r>
              <a:rPr lang="ja-JP" altLang="en-US" sz="1200" dirty="0">
                <a:latin typeface="+mj-ea"/>
                <a:ea typeface="+mj-ea"/>
              </a:rPr>
              <a:t>授業などの導入に</a:t>
            </a:r>
            <a:r>
              <a:rPr lang="ja-JP" altLang="en-US" sz="1200" dirty="0" smtClean="0">
                <a:latin typeface="+mj-ea"/>
                <a:ea typeface="+mj-ea"/>
              </a:rPr>
              <a:t>より、</a:t>
            </a:r>
            <a:r>
              <a:rPr lang="ja-JP" altLang="en-US" sz="1200" u="sng" dirty="0" smtClean="0">
                <a:latin typeface="+mj-ea"/>
                <a:ea typeface="+mj-ea"/>
              </a:rPr>
              <a:t>大学</a:t>
            </a:r>
            <a:r>
              <a:rPr lang="ja-JP" altLang="en-US" sz="1200" u="sng" dirty="0">
                <a:latin typeface="+mj-ea"/>
                <a:ea typeface="+mj-ea"/>
              </a:rPr>
              <a:t>で学んだことを自宅でも同じ学習環境で学ぶ</a:t>
            </a:r>
            <a:r>
              <a:rPr lang="ja-JP" altLang="en-US" sz="1200" dirty="0" smtClean="0">
                <a:latin typeface="+mj-ea"/>
                <a:ea typeface="+mj-ea"/>
              </a:rPr>
              <a:t>ことが可能になり、予習</a:t>
            </a:r>
            <a:r>
              <a:rPr lang="ja-JP" altLang="en-US" sz="1200" dirty="0">
                <a:latin typeface="+mj-ea"/>
                <a:ea typeface="+mj-ea"/>
              </a:rPr>
              <a:t>時間や復習時間の確保並びに大学の学びを自宅や第三</a:t>
            </a:r>
            <a:r>
              <a:rPr lang="ja-JP" altLang="en-US" sz="1200" dirty="0" smtClean="0">
                <a:latin typeface="+mj-ea"/>
                <a:ea typeface="+mj-ea"/>
              </a:rPr>
              <a:t>の学修場所</a:t>
            </a:r>
            <a:r>
              <a:rPr lang="ja-JP" altLang="en-US" sz="1200" dirty="0">
                <a:latin typeface="+mj-ea"/>
                <a:ea typeface="+mj-ea"/>
              </a:rPr>
              <a:t>などで連続して学ぶことができる。</a:t>
            </a:r>
            <a:endParaRPr lang="en-US" altLang="ja-JP" sz="1200" dirty="0">
              <a:latin typeface="+mj-ea"/>
              <a:ea typeface="+mj-ea"/>
            </a:endParaRPr>
          </a:p>
          <a:p>
            <a:endParaRPr lang="en-US" altLang="ja-JP" sz="1200" dirty="0">
              <a:latin typeface="+mj-ea"/>
              <a:ea typeface="+mj-ea"/>
            </a:endParaRPr>
          </a:p>
          <a:p>
            <a:r>
              <a:rPr lang="ja-JP" altLang="en-US" dirty="0">
                <a:solidFill>
                  <a:srgbClr val="C00000"/>
                </a:solidFill>
                <a:latin typeface="+mj-ea"/>
                <a:ea typeface="+mj-ea"/>
              </a:rPr>
              <a:t>⑤いつでもどこからでも学べる環境</a:t>
            </a:r>
            <a:endParaRPr lang="en-US" altLang="ja-JP" dirty="0">
              <a:solidFill>
                <a:srgbClr val="C00000"/>
              </a:solidFill>
              <a:latin typeface="+mj-ea"/>
              <a:ea typeface="+mj-ea"/>
            </a:endParaRPr>
          </a:p>
          <a:p>
            <a:r>
              <a:rPr lang="en-US" altLang="ja-JP" sz="1200" dirty="0">
                <a:latin typeface="+mj-ea"/>
                <a:ea typeface="+mj-ea"/>
              </a:rPr>
              <a:t>-</a:t>
            </a:r>
            <a:r>
              <a:rPr lang="ja-JP" altLang="en-US" sz="1200" dirty="0">
                <a:latin typeface="+mj-ea"/>
                <a:ea typeface="+mj-ea"/>
              </a:rPr>
              <a:t>　バスや電車などいつでもどこからでも学べる学習環境とすることで、</a:t>
            </a:r>
            <a:r>
              <a:rPr lang="ja-JP" altLang="en-US" sz="1200" u="sng" dirty="0">
                <a:latin typeface="+mj-ea"/>
                <a:ea typeface="+mj-ea"/>
              </a:rPr>
              <a:t>学びの連続性を保つと同時に学び続ける生活の基本的態度を身につける</a:t>
            </a:r>
            <a:r>
              <a:rPr lang="ja-JP" altLang="en-US" sz="1200" dirty="0" smtClean="0">
                <a:latin typeface="+mj-ea"/>
                <a:ea typeface="+mj-ea"/>
              </a:rPr>
              <a:t>。</a:t>
            </a:r>
            <a:endParaRPr lang="ja-JP" altLang="en-US" sz="1200" dirty="0">
              <a:latin typeface="+mj-ea"/>
              <a:ea typeface="+mj-ea"/>
            </a:endParaRPr>
          </a:p>
          <a:p>
            <a:endParaRPr lang="ja-JP" altLang="en-US" dirty="0">
              <a:latin typeface="+mj-ea"/>
              <a:ea typeface="+mj-ea"/>
            </a:endParaRPr>
          </a:p>
          <a:p>
            <a:r>
              <a:rPr lang="ja-JP" altLang="en-US" dirty="0">
                <a:solidFill>
                  <a:srgbClr val="7030A0"/>
                </a:solidFill>
                <a:latin typeface="+mj-ea"/>
                <a:ea typeface="+mj-ea"/>
              </a:rPr>
              <a:t>⑥卒業後の学びへのサポート（生涯学習）</a:t>
            </a:r>
            <a:endParaRPr lang="en-US" altLang="ja-JP" dirty="0">
              <a:solidFill>
                <a:srgbClr val="7030A0"/>
              </a:solidFill>
              <a:latin typeface="+mj-ea"/>
              <a:ea typeface="+mj-ea"/>
            </a:endParaRPr>
          </a:p>
          <a:p>
            <a:r>
              <a:rPr lang="en-US" altLang="ja-JP" sz="1200" dirty="0">
                <a:latin typeface="+mj-ea"/>
                <a:ea typeface="+mj-ea"/>
              </a:rPr>
              <a:t>-</a:t>
            </a:r>
            <a:r>
              <a:rPr lang="ja-JP" altLang="en-US" sz="1200" dirty="0">
                <a:latin typeface="+mj-ea"/>
                <a:ea typeface="+mj-ea"/>
              </a:rPr>
              <a:t>　</a:t>
            </a:r>
            <a:r>
              <a:rPr lang="ja-JP" altLang="en-US" sz="1200" u="sng" dirty="0">
                <a:latin typeface="+mj-ea"/>
                <a:ea typeface="+mj-ea"/>
              </a:rPr>
              <a:t>卒業後も必要な学びを大学に求める</a:t>
            </a:r>
            <a:r>
              <a:rPr lang="ja-JP" altLang="en-US" sz="1200" dirty="0">
                <a:latin typeface="+mj-ea"/>
                <a:ea typeface="+mj-ea"/>
              </a:rPr>
              <a:t>ことで、卒業後の学びのサポートをすることができるよう</a:t>
            </a:r>
            <a:r>
              <a:rPr lang="ja-JP" altLang="en-US" sz="1200" dirty="0" smtClean="0">
                <a:latin typeface="+mj-ea"/>
                <a:ea typeface="+mj-ea"/>
              </a:rPr>
              <a:t>に大学に学び</a:t>
            </a:r>
            <a:r>
              <a:rPr lang="ja-JP" altLang="en-US" sz="1200" dirty="0">
                <a:latin typeface="+mj-ea"/>
                <a:ea typeface="+mj-ea"/>
              </a:rPr>
              <a:t>の地の拠点を構築する。</a:t>
            </a:r>
          </a:p>
          <a:p>
            <a:endParaRPr lang="ja-JP" altLang="en-US"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4</a:t>
            </a:fld>
            <a:endParaRPr kumimoji="1" lang="ja-JP" altLang="en-US" dirty="0"/>
          </a:p>
        </p:txBody>
      </p:sp>
    </p:spTree>
    <p:extLst>
      <p:ext uri="{BB962C8B-B14F-4D97-AF65-F5344CB8AC3E}">
        <p14:creationId xmlns:p14="http://schemas.microsoft.com/office/powerpoint/2010/main" val="18007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63572"/>
            <a:ext cx="8496944" cy="523220"/>
          </a:xfrm>
          <a:prstGeom prst="rect">
            <a:avLst/>
          </a:prstGeom>
          <a:noFill/>
        </p:spPr>
        <p:txBody>
          <a:bodyPr wrap="square" rtlCol="0">
            <a:spAutoFit/>
          </a:bodyPr>
          <a:lstStyle/>
          <a:p>
            <a:pPr algn="ctr"/>
            <a:r>
              <a:rPr lang="ja-JP" altLang="en-US" sz="2800" b="1" dirty="0">
                <a:latin typeface="+mj-ea"/>
                <a:ea typeface="+mj-ea"/>
              </a:rPr>
              <a:t>主体的・対話的な深い学びへの転換の視点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39380"/>
            <a:ext cx="8064896" cy="2308324"/>
          </a:xfrm>
          <a:prstGeom prst="rect">
            <a:avLst/>
          </a:prstGeom>
          <a:noFill/>
        </p:spPr>
        <p:txBody>
          <a:bodyPr wrap="square" rtlCol="0">
            <a:spAutoFit/>
          </a:bodyPr>
          <a:lstStyle/>
          <a:p>
            <a:r>
              <a:rPr lang="ja-JP" altLang="en-US" sz="1600" b="1" u="sng" dirty="0">
                <a:solidFill>
                  <a:srgbClr val="0070C0"/>
                </a:solidFill>
              </a:rPr>
              <a:t>大学教育の質の改善</a:t>
            </a:r>
            <a:endParaRPr lang="en-US" altLang="ja-JP" sz="1600" b="1" u="sng" dirty="0">
              <a:solidFill>
                <a:srgbClr val="0070C0"/>
              </a:solidFill>
            </a:endParaRPr>
          </a:p>
          <a:p>
            <a:pPr marL="285750" indent="-285750">
              <a:buFont typeface="Wingdings" panose="05000000000000000000" pitchFamily="2" charset="2"/>
              <a:buChar char="n"/>
            </a:pPr>
            <a:r>
              <a:rPr lang="ja-JP" altLang="en-US" sz="1600" dirty="0"/>
              <a:t>大学教育のよさをさらに進化させるため、大学教育を通じて学生が身に付けるべき資質・能力や学ぶ</a:t>
            </a:r>
            <a:r>
              <a:rPr lang="ja-JP" altLang="en-US" sz="1600" dirty="0" smtClean="0"/>
              <a:t>べき科目、</a:t>
            </a:r>
            <a:r>
              <a:rPr lang="ja-JP" altLang="en-US" sz="1600" dirty="0"/>
              <a:t>学び方の見通しを示す「</a:t>
            </a:r>
            <a:r>
              <a:rPr lang="ja-JP" altLang="en-US" sz="1600" u="sng" dirty="0"/>
              <a:t>学びの地図</a:t>
            </a:r>
            <a:r>
              <a:rPr lang="ja-JP" altLang="en-US" sz="1600" dirty="0"/>
              <a:t>」を示す。</a:t>
            </a:r>
            <a:endParaRPr lang="en-US" altLang="ja-JP" sz="1600" dirty="0"/>
          </a:p>
          <a:p>
            <a:pPr marL="285750" indent="-285750">
              <a:buFont typeface="Wingdings" panose="05000000000000000000" pitchFamily="2" charset="2"/>
              <a:buChar char="n"/>
            </a:pPr>
            <a:r>
              <a:rPr lang="ja-JP" altLang="en-US" sz="1600" dirty="0"/>
              <a:t>これからの時代に求められる知識や力とは何かを明確にし、教育目標に盛り込む。これにより、学生が学びの意義や成果を自覚して次の学びにつなげたり、</a:t>
            </a:r>
            <a:r>
              <a:rPr lang="ja-JP" altLang="en-US" sz="1600" u="sng" dirty="0"/>
              <a:t>教員同士が教育目標を共有して「カリキュラム・マネジメント」を実現する</a:t>
            </a:r>
            <a:r>
              <a:rPr lang="ja-JP" altLang="en-US" sz="1600" dirty="0"/>
              <a:t>。</a:t>
            </a:r>
            <a:endParaRPr lang="en-US" altLang="ja-JP" sz="1600" dirty="0"/>
          </a:p>
          <a:p>
            <a:pPr marL="285750" indent="-285750">
              <a:buFont typeface="Wingdings" panose="05000000000000000000" pitchFamily="2" charset="2"/>
              <a:buChar char="n"/>
            </a:pPr>
            <a:r>
              <a:rPr lang="ja-JP" altLang="en-US" sz="1600" dirty="0"/>
              <a:t>生きて働く知識や力を育む質の高い学習過程を実現するため、各科目における</a:t>
            </a:r>
            <a:r>
              <a:rPr lang="ja-JP" altLang="en-US" sz="1600" u="sng" dirty="0"/>
              <a:t>学びの特質を明確</a:t>
            </a:r>
            <a:r>
              <a:rPr lang="ja-JP" altLang="en-US" sz="1600" dirty="0"/>
              <a:t>にするとともに、「アクティブ・ラーニングの視点」を明確にする。これにより、</a:t>
            </a:r>
            <a:r>
              <a:rPr lang="ja-JP" altLang="en-US" sz="1600" u="sng" dirty="0"/>
              <a:t>科目の特質に応じた深い学びと、授業改善を実現する</a:t>
            </a:r>
            <a:r>
              <a:rPr lang="ja-JP" altLang="en-US" sz="1600" dirty="0"/>
              <a:t>。</a:t>
            </a:r>
            <a:endParaRPr kumimoji="1" lang="ja-JP" altLang="en-US" sz="1600" dirty="0"/>
          </a:p>
        </p:txBody>
      </p:sp>
      <p:sp>
        <p:nvSpPr>
          <p:cNvPr id="6" name="テキスト ボックス 5"/>
          <p:cNvSpPr txBox="1"/>
          <p:nvPr/>
        </p:nvSpPr>
        <p:spPr>
          <a:xfrm>
            <a:off x="376324" y="3282722"/>
            <a:ext cx="8064896" cy="2062103"/>
          </a:xfrm>
          <a:prstGeom prst="rect">
            <a:avLst/>
          </a:prstGeom>
          <a:noFill/>
        </p:spPr>
        <p:txBody>
          <a:bodyPr wrap="square" rtlCol="0">
            <a:spAutoFit/>
          </a:bodyPr>
          <a:lstStyle/>
          <a:p>
            <a:r>
              <a:rPr lang="ja-JP" altLang="en-US" sz="1600" b="1" u="sng" dirty="0">
                <a:solidFill>
                  <a:srgbClr val="C00000"/>
                </a:solidFill>
              </a:rPr>
              <a:t>大学教育の質の保証</a:t>
            </a:r>
            <a:endParaRPr lang="en-US" altLang="ja-JP" sz="1600" b="1" u="sng" dirty="0">
              <a:solidFill>
                <a:srgbClr val="C00000"/>
              </a:solidFill>
            </a:endParaRPr>
          </a:p>
          <a:p>
            <a:pPr marL="285750" indent="-285750">
              <a:buFont typeface="Wingdings" panose="05000000000000000000" pitchFamily="2" charset="2"/>
              <a:buChar char="n"/>
            </a:pPr>
            <a:r>
              <a:rPr lang="ja-JP" altLang="en-US" sz="1600" dirty="0"/>
              <a:t>教育の目的や養成しようとする人材像に照らして、学生が身に付けるべき知識・技能・態度等について、</a:t>
            </a:r>
            <a:r>
              <a:rPr lang="ja-JP" altLang="en-US" sz="1600" u="sng" dirty="0"/>
              <a:t>学習成果が上がっていること</a:t>
            </a:r>
            <a:r>
              <a:rPr lang="ja-JP" altLang="en-US" sz="1600" dirty="0" smtClean="0"/>
              <a:t>。</a:t>
            </a:r>
            <a:endParaRPr lang="en-US" altLang="ja-JP" sz="1600" dirty="0" smtClean="0"/>
          </a:p>
          <a:p>
            <a:pPr marL="285750" indent="-285750">
              <a:buFont typeface="Wingdings" panose="05000000000000000000" pitchFamily="2" charset="2"/>
              <a:buChar char="n"/>
            </a:pPr>
            <a:r>
              <a:rPr lang="ja-JP" altLang="en-US" sz="1600" dirty="0" smtClean="0"/>
              <a:t>ステークホルダーを地域社会と位置づけ、地域社会に責任ある人材を養成することが大学の使命である。</a:t>
            </a:r>
            <a:r>
              <a:rPr lang="en-US" altLang="ja-JP" sz="1600" dirty="0" smtClean="0"/>
              <a:t>(</a:t>
            </a:r>
            <a:r>
              <a:rPr lang="ja-JP" altLang="en-US" sz="1600" dirty="0" smtClean="0"/>
              <a:t>学生や保護者はストックホルダーでありステークホルダーの一部）</a:t>
            </a:r>
            <a:endParaRPr lang="en-US" altLang="ja-JP" sz="1600" dirty="0"/>
          </a:p>
          <a:p>
            <a:pPr marL="285750" indent="-285750">
              <a:buFont typeface="Wingdings" panose="05000000000000000000" pitchFamily="2" charset="2"/>
              <a:buChar char="n"/>
            </a:pPr>
            <a:r>
              <a:rPr lang="ja-JP" altLang="en-US" sz="1600" dirty="0"/>
              <a:t>ディプロマ・ポリシーを出口としたカリキュラム・ポリシー並びにアドミッション・ポリシーの</a:t>
            </a:r>
            <a:r>
              <a:rPr lang="ja-JP" altLang="en-US" sz="1600" dirty="0">
                <a:solidFill>
                  <a:srgbClr val="7030A0"/>
                </a:solidFill>
              </a:rPr>
              <a:t>連続性と構造化</a:t>
            </a:r>
            <a:r>
              <a:rPr lang="ja-JP" altLang="en-US" sz="1600" dirty="0"/>
              <a:t>ができていること。</a:t>
            </a:r>
            <a:endParaRPr lang="en-US" altLang="ja-JP" sz="1600" dirty="0"/>
          </a:p>
        </p:txBody>
      </p:sp>
      <p:sp>
        <p:nvSpPr>
          <p:cNvPr id="7" name="テキスト ボックス 6"/>
          <p:cNvSpPr txBox="1"/>
          <p:nvPr/>
        </p:nvSpPr>
        <p:spPr>
          <a:xfrm>
            <a:off x="376324" y="5419701"/>
            <a:ext cx="8064896" cy="861774"/>
          </a:xfrm>
          <a:prstGeom prst="rect">
            <a:avLst/>
          </a:prstGeom>
          <a:noFill/>
        </p:spPr>
        <p:txBody>
          <a:bodyPr wrap="square" rtlCol="0">
            <a:spAutoFit/>
          </a:bodyPr>
          <a:lstStyle/>
          <a:p>
            <a:r>
              <a:rPr lang="ja-JP" altLang="en-US" sz="1600" b="1" u="sng" dirty="0">
                <a:solidFill>
                  <a:srgbClr val="7030A0"/>
                </a:solidFill>
              </a:rPr>
              <a:t>大学教育の研究</a:t>
            </a:r>
            <a:endParaRPr lang="en-US" altLang="ja-JP" sz="1600" b="1" u="sng" dirty="0">
              <a:solidFill>
                <a:srgbClr val="7030A0"/>
              </a:solidFill>
            </a:endParaRPr>
          </a:p>
          <a:p>
            <a:pPr marL="285750" indent="-285750">
              <a:buFont typeface="Wingdings" panose="05000000000000000000" pitchFamily="2" charset="2"/>
              <a:buChar char="n"/>
            </a:pPr>
            <a:r>
              <a:rPr lang="ja-JP" altLang="en-US" sz="1600" dirty="0"/>
              <a:t>教育の内部質保証のための教育アセスメント</a:t>
            </a:r>
            <a:endParaRPr lang="en-US" altLang="ja-JP" sz="1600" dirty="0"/>
          </a:p>
          <a:p>
            <a:pPr marL="285750" indent="-285750">
              <a:buFont typeface="Wingdings" panose="05000000000000000000" pitchFamily="2" charset="2"/>
              <a:buChar char="n"/>
            </a:pPr>
            <a:r>
              <a:rPr lang="ja-JP" altLang="en-US" sz="1600" dirty="0"/>
              <a:t>大学におけるカリキュラム・マネジメント</a:t>
            </a:r>
            <a:endParaRPr lang="en-US" altLang="ja-JP" sz="1600"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5</a:t>
            </a:fld>
            <a:endParaRPr kumimoji="1" lang="ja-JP" altLang="en-US" dirty="0"/>
          </a:p>
        </p:txBody>
      </p:sp>
      <p:sp>
        <p:nvSpPr>
          <p:cNvPr id="8" name="テキスト ボックス 7"/>
          <p:cNvSpPr txBox="1"/>
          <p:nvPr/>
        </p:nvSpPr>
        <p:spPr>
          <a:xfrm>
            <a:off x="2747026" y="504962"/>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27648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99D0534E-7B40-022C-4539-00E895F92380}"/>
              </a:ext>
            </a:extLst>
          </p:cNvPr>
          <p:cNvSpPr/>
          <p:nvPr/>
        </p:nvSpPr>
        <p:spPr>
          <a:xfrm rot="20668530">
            <a:off x="1321538" y="2033195"/>
            <a:ext cx="6486861" cy="3248810"/>
          </a:xfrm>
          <a:prstGeom prst="ellipse">
            <a:avLst/>
          </a:prstGeom>
          <a:gradFill flip="none" rotWithShape="1">
            <a:gsLst>
              <a:gs pos="0">
                <a:schemeClr val="accent2">
                  <a:tint val="66000"/>
                  <a:satMod val="160000"/>
                  <a:alpha val="10873"/>
                </a:schemeClr>
              </a:gs>
              <a:gs pos="94000">
                <a:srgbClr val="0070C0">
                  <a:alpha val="35000"/>
                </a:srgb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ndParaRPr>
          </a:p>
        </p:txBody>
      </p:sp>
      <p:sp>
        <p:nvSpPr>
          <p:cNvPr id="17" name="テキスト ボックス 16"/>
          <p:cNvSpPr txBox="1"/>
          <p:nvPr/>
        </p:nvSpPr>
        <p:spPr>
          <a:xfrm>
            <a:off x="462579" y="1039406"/>
            <a:ext cx="8048105" cy="5847755"/>
          </a:xfrm>
          <a:prstGeom prst="rect">
            <a:avLst/>
          </a:prstGeom>
          <a:noFill/>
        </p:spPr>
        <p:txBody>
          <a:bodyPr wrap="square" rtlCol="0">
            <a:spAutoFit/>
          </a:bodyPr>
          <a:lstStyle/>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全ての授業をいつでもどこからでも受講できるようなデジタルユニバーシティ</a:t>
            </a:r>
            <a:r>
              <a:rPr lang="ja-JP" altLang="en-US" sz="2800" dirty="0" smtClean="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rPr>
              <a:t>Multi Campus One Digital University</a:t>
            </a: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実現</a:t>
            </a:r>
            <a:endParaRPr lang="en-US" altLang="ja-JP" sz="28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文化情報研究センターや沖縄サテライト校・自宅でも学ぶことができる）</a:t>
            </a:r>
            <a:endParaRPr lang="en-US" altLang="ja-JP" sz="1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学生は</a:t>
            </a:r>
            <a:r>
              <a:rPr lang="en-US" altLang="ja-JP" sz="2800" dirty="0">
                <a:latin typeface="メイリオ" panose="020B0604030504040204" pitchFamily="50" charset="-128"/>
                <a:ea typeface="メイリオ" panose="020B0604030504040204" pitchFamily="50" charset="-128"/>
              </a:rPr>
              <a:t>1000</a:t>
            </a:r>
            <a:r>
              <a:rPr lang="ja-JP" altLang="en-US" sz="2800" dirty="0">
                <a:latin typeface="メイリオ" panose="020B0604030504040204" pitchFamily="50" charset="-128"/>
                <a:ea typeface="メイリオ" panose="020B0604030504040204" pitchFamily="50" charset="-128"/>
              </a:rPr>
              <a:t>以上の教育用コンテンツにアクセス可能</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理解・定着を徹底追求した岐阜女子大学メソッドで、学びを活用できる力を育成</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自律的なオンライン講座のデザインと教えないで学べる学修環境の整備</a:t>
            </a:r>
            <a:endParaRPr lang="en-US" altLang="ja-JP" sz="2800" dirty="0">
              <a:latin typeface="メイリオ" panose="020B0604030504040204" pitchFamily="50" charset="-128"/>
              <a:ea typeface="メイリオ" panose="020B0604030504040204" pitchFamily="50" charset="-128"/>
            </a:endParaRPr>
          </a:p>
          <a:p>
            <a:endParaRPr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806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77078" y="1079405"/>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3" name="テキスト ボックス 2"/>
          <p:cNvSpPr txBox="1"/>
          <p:nvPr/>
        </p:nvSpPr>
        <p:spPr>
          <a:xfrm>
            <a:off x="1026944" y="2998483"/>
            <a:ext cx="6934840" cy="34163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400" dirty="0" smtClean="0">
                <a:latin typeface="+mn-ea"/>
              </a:rPr>
              <a:t>各専攻</a:t>
            </a:r>
            <a:r>
              <a:rPr kumimoji="1" lang="ja-JP" altLang="en-US" sz="2400" dirty="0">
                <a:latin typeface="+mn-ea"/>
              </a:rPr>
              <a:t>で最低</a:t>
            </a:r>
            <a:r>
              <a:rPr kumimoji="1" lang="en-US" altLang="ja-JP" sz="2400" dirty="0">
                <a:latin typeface="+mn-ea"/>
              </a:rPr>
              <a:t>60</a:t>
            </a:r>
            <a:r>
              <a:rPr kumimoji="1" lang="ja-JP" altLang="en-US" sz="2400" dirty="0">
                <a:latin typeface="+mn-ea"/>
              </a:rPr>
              <a:t>単位を</a:t>
            </a:r>
            <a:r>
              <a:rPr kumimoji="1" lang="en-US" altLang="ja-JP" sz="2400" dirty="0">
                <a:latin typeface="+mn-ea"/>
              </a:rPr>
              <a:t>e-Learning</a:t>
            </a:r>
            <a:r>
              <a:rPr lang="ja-JP" altLang="en-US" sz="2400" dirty="0" smtClean="0">
                <a:latin typeface="+mn-ea"/>
              </a:rPr>
              <a:t>化</a:t>
            </a:r>
            <a:r>
              <a:rPr lang="en-US" altLang="ja-JP" sz="2400" dirty="0" smtClean="0">
                <a:latin typeface="+mn-ea"/>
              </a:rPr>
              <a:t>(3</a:t>
            </a:r>
            <a:r>
              <a:rPr lang="ja-JP" altLang="en-US" sz="2400" dirty="0" smtClean="0">
                <a:latin typeface="+mn-ea"/>
              </a:rPr>
              <a:t>年間）</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主体的・対話的な深い学びへの転換</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大学間で教育コンテンツの相互流通を実現</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単位連携や単位互換を可能</a:t>
            </a:r>
            <a:endParaRPr kumimoji="1" lang="ja-JP" altLang="en-US" sz="2400" dirty="0">
              <a:latin typeface="+mn-ea"/>
            </a:endParaRPr>
          </a:p>
        </p:txBody>
      </p:sp>
      <p:graphicFrame>
        <p:nvGraphicFramePr>
          <p:cNvPr id="8" name="図表 7"/>
          <p:cNvGraphicFramePr/>
          <p:nvPr/>
        </p:nvGraphicFramePr>
        <p:xfrm>
          <a:off x="1137203" y="200334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表 8"/>
          <p:cNvGraphicFramePr>
            <a:graphicFrameLocks noGrp="1"/>
          </p:cNvGraphicFramePr>
          <p:nvPr/>
        </p:nvGraphicFramePr>
        <p:xfrm>
          <a:off x="1137203" y="1715308"/>
          <a:ext cx="6936433" cy="370840"/>
        </p:xfrm>
        <a:graphic>
          <a:graphicData uri="http://schemas.openxmlformats.org/drawingml/2006/table">
            <a:tbl>
              <a:tblPr firstRow="1" bandRow="1">
                <a:tableStyleId>{5C22544A-7EE6-4342-B048-85BDC9FD1C3A}</a:tableStyleId>
              </a:tblPr>
              <a:tblGrid>
                <a:gridCol w="1981838">
                  <a:extLst>
                    <a:ext uri="{9D8B030D-6E8A-4147-A177-3AD203B41FA5}">
                      <a16:colId xmlns:a16="http://schemas.microsoft.com/office/drawing/2014/main" val="2918083234"/>
                    </a:ext>
                  </a:extLst>
                </a:gridCol>
                <a:gridCol w="2972757">
                  <a:extLst>
                    <a:ext uri="{9D8B030D-6E8A-4147-A177-3AD203B41FA5}">
                      <a16:colId xmlns:a16="http://schemas.microsoft.com/office/drawing/2014/main" val="1188717769"/>
                    </a:ext>
                  </a:extLst>
                </a:gridCol>
                <a:gridCol w="1981838">
                  <a:extLst>
                    <a:ext uri="{9D8B030D-6E8A-4147-A177-3AD203B41FA5}">
                      <a16:colId xmlns:a16="http://schemas.microsoft.com/office/drawing/2014/main" val="3299440172"/>
                    </a:ext>
                  </a:extLst>
                </a:gridCol>
              </a:tblGrid>
              <a:tr h="370840">
                <a:tc>
                  <a:txBody>
                    <a:bodyPr/>
                    <a:lstStyle/>
                    <a:p>
                      <a:pPr algn="ctr"/>
                      <a:r>
                        <a:rPr kumimoji="1" lang="en-US" altLang="ja-JP" sz="1050" dirty="0">
                          <a:latin typeface="+mj-ea"/>
                          <a:ea typeface="+mj-ea"/>
                        </a:rPr>
                        <a:t>2023</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2024</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2025</a:t>
                      </a:r>
                      <a:r>
                        <a:rPr kumimoji="1" lang="ja-JP" altLang="en-US" sz="1050" dirty="0">
                          <a:latin typeface="+mj-ea"/>
                          <a:ea typeface="+mj-ea"/>
                        </a:rPr>
                        <a:t>年度</a:t>
                      </a:r>
                    </a:p>
                  </a:txBody>
                  <a:tcPr anchor="ctr" anchorCtr="1"/>
                </a:tc>
                <a:extLst>
                  <a:ext uri="{0D108BD9-81ED-4DB2-BD59-A6C34878D82A}">
                    <a16:rowId xmlns:a16="http://schemas.microsoft.com/office/drawing/2014/main" val="3175345240"/>
                  </a:ext>
                </a:extLst>
              </a:tr>
            </a:tbl>
          </a:graphicData>
        </a:graphic>
      </p:graphicFrame>
      <p:sp>
        <p:nvSpPr>
          <p:cNvPr id="10" name="テキスト ボックス 9"/>
          <p:cNvSpPr txBox="1"/>
          <p:nvPr/>
        </p:nvSpPr>
        <p:spPr>
          <a:xfrm>
            <a:off x="345115" y="2143347"/>
            <a:ext cx="792088" cy="461665"/>
          </a:xfrm>
          <a:prstGeom prst="rect">
            <a:avLst/>
          </a:prstGeom>
          <a:solidFill>
            <a:schemeClr val="accent2"/>
          </a:solidFill>
        </p:spPr>
        <p:txBody>
          <a:bodyPr wrap="square" rtlCol="0">
            <a:spAutoFit/>
          </a:bodyPr>
          <a:lstStyle/>
          <a:p>
            <a:pPr algn="ctr"/>
            <a:endParaRPr kumimoji="1" lang="en-US" altLang="ja-JP" sz="800" dirty="0">
              <a:solidFill>
                <a:schemeClr val="bg1"/>
              </a:solidFill>
            </a:endParaRPr>
          </a:p>
          <a:p>
            <a:pPr algn="ctr"/>
            <a:r>
              <a:rPr kumimoji="1" lang="ja-JP" altLang="en-US" sz="800" dirty="0">
                <a:solidFill>
                  <a:schemeClr val="bg1"/>
                </a:solidFill>
              </a:rPr>
              <a:t>全体</a:t>
            </a:r>
            <a:endParaRPr kumimoji="1" lang="en-US" altLang="ja-JP" sz="800" dirty="0">
              <a:solidFill>
                <a:schemeClr val="bg1"/>
              </a:solidFill>
            </a:endParaRPr>
          </a:p>
          <a:p>
            <a:pPr algn="ctr"/>
            <a:endParaRPr kumimoji="1" lang="ja-JP" altLang="en-US" sz="800" dirty="0">
              <a:solidFill>
                <a:schemeClr val="bg1"/>
              </a:solidFill>
            </a:endParaRPr>
          </a:p>
        </p:txBody>
      </p:sp>
      <p:sp>
        <p:nvSpPr>
          <p:cNvPr id="2" name="二等辺三角形 1"/>
          <p:cNvSpPr/>
          <p:nvPr/>
        </p:nvSpPr>
        <p:spPr>
          <a:xfrm rot="10800000">
            <a:off x="3814463" y="3653774"/>
            <a:ext cx="1339080" cy="48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7078" y="4323314"/>
            <a:ext cx="7824689" cy="215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76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709547"/>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195734"/>
            <a:ext cx="8648392" cy="461665"/>
          </a:xfrm>
          <a:prstGeom prst="rect">
            <a:avLst/>
          </a:prstGeom>
          <a:noFill/>
        </p:spPr>
        <p:txBody>
          <a:bodyPr wrap="square" rtlCol="0">
            <a:spAutoFit/>
          </a:bodyPr>
          <a:lstStyle/>
          <a:p>
            <a:pPr algn="ctr"/>
            <a:r>
              <a:rPr lang="ja-JP" altLang="en-US" sz="2400" dirty="0">
                <a:latin typeface="メイリオ" panose="020B0604030504040204" pitchFamily="50" charset="-128"/>
              </a:rPr>
              <a:t>主体的・対話的な深い学びへの転換のための</a:t>
            </a:r>
            <a:r>
              <a:rPr lang="ja-JP" altLang="en-US" sz="2400" dirty="0">
                <a:latin typeface="メイリオ" panose="020B0604030504040204" pitchFamily="50" charset="-128"/>
                <a:ea typeface="メイリオ" panose="020B0604030504040204" pitchFamily="50" charset="-128"/>
              </a:rPr>
              <a:t>学修環境の整備</a:t>
            </a:r>
            <a:r>
              <a:rPr lang="ja-JP" altLang="en-US" sz="1000" dirty="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597960"/>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598363"/>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597960"/>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各種資料のデジタル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597960"/>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質疑・応答への対応</a:t>
            </a:r>
          </a:p>
        </p:txBody>
      </p:sp>
      <p:cxnSp>
        <p:nvCxnSpPr>
          <p:cNvPr id="69" name="直線コネクタ 68"/>
          <p:cNvCxnSpPr>
            <a:stCxn id="70" idx="3"/>
          </p:cNvCxnSpPr>
          <p:nvPr/>
        </p:nvCxnSpPr>
        <p:spPr>
          <a:xfrm>
            <a:off x="1174213" y="4282846"/>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67981" y="4113569"/>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78296" y="4116530"/>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5208976"/>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23221" y="5883323"/>
            <a:ext cx="2050986"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823001"/>
            <a:ext cx="1287246"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826229"/>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5430154" y="710349"/>
            <a:ext cx="3415424"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30136" y="46074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5028" y="3968034"/>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0" name="テキスト ボックス 59"/>
            <p:cNvSpPr txBox="1"/>
            <p:nvPr/>
          </p:nvSpPr>
          <p:spPr>
            <a:xfrm>
              <a:off x="468689" y="1403654"/>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67544" y="1576120"/>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7163" y="2510630"/>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51083" y="3270871"/>
              <a:ext cx="8053805"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2271" y="3933028"/>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5157394"/>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8</a:t>
            </a:fld>
            <a:endParaRPr kumimoji="1" lang="ja-JP" altLang="en-US" dirty="0"/>
          </a:p>
        </p:txBody>
      </p:sp>
    </p:spTree>
    <p:extLst>
      <p:ext uri="{BB962C8B-B14F-4D97-AF65-F5344CB8AC3E}">
        <p14:creationId xmlns:p14="http://schemas.microsoft.com/office/powerpoint/2010/main" val="567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99508" y="1185403"/>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7" name="テキスト ボックス 6"/>
          <p:cNvSpPr txBox="1"/>
          <p:nvPr/>
        </p:nvSpPr>
        <p:spPr>
          <a:xfrm>
            <a:off x="776667" y="1790328"/>
            <a:ext cx="8227686" cy="369332"/>
          </a:xfrm>
          <a:prstGeom prst="rect">
            <a:avLst/>
          </a:prstGeom>
          <a:solidFill>
            <a:srgbClr val="0070C0"/>
          </a:solid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他大学間で教育コンテンツの相互流通を実現し、単位連携や単位互換を可能に</a:t>
            </a:r>
          </a:p>
        </p:txBody>
      </p:sp>
      <p:sp>
        <p:nvSpPr>
          <p:cNvPr id="5" name="テキスト ボックス 4"/>
          <p:cNvSpPr txBox="1"/>
          <p:nvPr/>
        </p:nvSpPr>
        <p:spPr>
          <a:xfrm>
            <a:off x="707477" y="2414169"/>
            <a:ext cx="7648057" cy="3539430"/>
          </a:xfrm>
          <a:prstGeom prst="rect">
            <a:avLst/>
          </a:prstGeom>
          <a:noFill/>
        </p:spPr>
        <p:txBody>
          <a:bodyPr wrap="square" rtlCol="0">
            <a:spAutoFit/>
          </a:bodyPr>
          <a:lstStyle/>
          <a:p>
            <a:r>
              <a:rPr kumimoji="1" lang="en-US" altLang="ja-JP" sz="1600" dirty="0" smtClean="0"/>
              <a:t>(</a:t>
            </a:r>
            <a:r>
              <a:rPr kumimoji="1" lang="ja-JP" altLang="en-US" sz="1600" dirty="0" smtClean="0"/>
              <a:t>例１）メタバース、ドローン、データサイエンスに関する科目</a:t>
            </a:r>
            <a:endParaRPr kumimoji="1" lang="en-US" altLang="ja-JP" sz="1600" dirty="0" smtClean="0"/>
          </a:p>
          <a:p>
            <a:r>
              <a:rPr lang="ja-JP" altLang="en-US" sz="1600" dirty="0"/>
              <a:t>　</a:t>
            </a:r>
            <a:r>
              <a:rPr lang="ja-JP" altLang="en-US" sz="1600" dirty="0" smtClean="0"/>
              <a:t>　　</a:t>
            </a:r>
            <a:r>
              <a:rPr kumimoji="1" lang="ja-JP" altLang="en-US" sz="1600" dirty="0" smtClean="0"/>
              <a:t>（基礎・応用・実践編）</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例２）</a:t>
            </a:r>
            <a:r>
              <a:rPr kumimoji="1" lang="ja-JP" altLang="en-US" sz="1600" dirty="0"/>
              <a:t>デジタルアーキビスト</a:t>
            </a:r>
            <a:r>
              <a:rPr kumimoji="1" lang="ja-JP" altLang="en-US" sz="1600" dirty="0" smtClean="0"/>
              <a:t>取得科目</a:t>
            </a:r>
            <a:r>
              <a:rPr kumimoji="1" lang="en-US" altLang="ja-JP" sz="1600" dirty="0" smtClean="0"/>
              <a:t>(</a:t>
            </a:r>
            <a:r>
              <a:rPr kumimoji="1" lang="en-US" altLang="ja-JP" sz="1600" dirty="0"/>
              <a:t>32</a:t>
            </a:r>
            <a:r>
              <a:rPr kumimoji="1" lang="ja-JP" altLang="en-US" sz="1600" dirty="0"/>
              <a:t>単位）</a:t>
            </a:r>
            <a:endParaRPr kumimoji="1" lang="en-US" altLang="ja-JP" sz="1600" dirty="0"/>
          </a:p>
          <a:p>
            <a:endParaRPr lang="en-US" altLang="ja-JP" sz="1600" dirty="0"/>
          </a:p>
          <a:p>
            <a:r>
              <a:rPr kumimoji="1" lang="en-US" altLang="ja-JP" sz="1600" dirty="0"/>
              <a:t>(</a:t>
            </a:r>
            <a:r>
              <a:rPr kumimoji="1" lang="ja-JP" altLang="en-US" sz="1600" dirty="0" smtClean="0"/>
              <a:t>例３）</a:t>
            </a:r>
            <a:r>
              <a:rPr kumimoji="1" lang="ja-JP" altLang="en-US" sz="1600" dirty="0"/>
              <a:t>小学校教諭一種</a:t>
            </a:r>
            <a:r>
              <a:rPr kumimoji="1" lang="ja-JP" altLang="en-US" sz="1600" dirty="0" smtClean="0"/>
              <a:t>免許状科目</a:t>
            </a:r>
            <a:r>
              <a:rPr kumimoji="1" lang="en-US" altLang="ja-JP" sz="1600" dirty="0" smtClean="0"/>
              <a:t>(</a:t>
            </a:r>
            <a:r>
              <a:rPr kumimoji="1" lang="en-US" altLang="ja-JP" sz="1600" dirty="0"/>
              <a:t>61</a:t>
            </a:r>
            <a:r>
              <a:rPr kumimoji="1" lang="ja-JP" altLang="en-US" sz="1600" dirty="0"/>
              <a:t>単位）</a:t>
            </a:r>
            <a:endParaRPr kumimoji="1" lang="en-US" altLang="ja-JP" sz="1600" dirty="0"/>
          </a:p>
          <a:p>
            <a:r>
              <a:rPr lang="ja-JP" altLang="en-US" sz="1600" dirty="0"/>
              <a:t>　　　　</a:t>
            </a:r>
            <a:endParaRPr kumimoji="1" lang="en-US" altLang="ja-JP" sz="1600" dirty="0"/>
          </a:p>
          <a:p>
            <a:r>
              <a:rPr lang="en-US" altLang="ja-JP" sz="1600" dirty="0"/>
              <a:t>(</a:t>
            </a:r>
            <a:r>
              <a:rPr lang="ja-JP" altLang="en-US" sz="1600" dirty="0" smtClean="0"/>
              <a:t>例４）</a:t>
            </a:r>
            <a:r>
              <a:rPr lang="ja-JP" altLang="en-US" sz="1600" dirty="0"/>
              <a:t>保育士課程に関する科目（</a:t>
            </a:r>
            <a:r>
              <a:rPr lang="en-US" altLang="ja-JP" sz="1600" dirty="0"/>
              <a:t>97</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例５）</a:t>
            </a:r>
            <a:r>
              <a:rPr lang="ja-JP" altLang="en-US" sz="1600" dirty="0"/>
              <a:t>図書館</a:t>
            </a:r>
            <a:r>
              <a:rPr lang="ja-JP" altLang="en-US" sz="1600" dirty="0" smtClean="0"/>
              <a:t>司書科目（</a:t>
            </a:r>
            <a:r>
              <a:rPr lang="en-US" altLang="ja-JP" sz="1600" dirty="0"/>
              <a:t>24</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例６）管理栄養士又は栄養士課程科目（</a:t>
            </a:r>
            <a:r>
              <a:rPr lang="en-US" altLang="ja-JP" sz="1600" dirty="0"/>
              <a:t>30</a:t>
            </a:r>
            <a:r>
              <a:rPr lang="ja-JP" altLang="en-US" sz="1600" dirty="0"/>
              <a:t>単位</a:t>
            </a:r>
            <a:r>
              <a:rPr lang="ja-JP" altLang="en-US" sz="1600" dirty="0" smtClean="0"/>
              <a:t>）</a:t>
            </a:r>
            <a:endParaRPr lang="en-US" altLang="ja-JP" sz="1600" dirty="0" smtClean="0"/>
          </a:p>
          <a:p>
            <a:r>
              <a:rPr lang="ja-JP" altLang="en-US" sz="1600" dirty="0"/>
              <a:t>　</a:t>
            </a:r>
            <a:r>
              <a:rPr lang="ja-JP" altLang="en-US" sz="1600" dirty="0" smtClean="0"/>
              <a:t>　　　　　　　　　　　　　</a:t>
            </a:r>
            <a:endParaRPr lang="en-US" altLang="ja-JP" sz="1600" dirty="0" smtClean="0"/>
          </a:p>
          <a:p>
            <a:r>
              <a:rPr lang="en-US" altLang="ja-JP" sz="1600" dirty="0" smtClean="0"/>
              <a:t> (</a:t>
            </a:r>
            <a:r>
              <a:rPr lang="ja-JP" altLang="en-US" sz="1600" dirty="0" smtClean="0"/>
              <a:t>例７）</a:t>
            </a:r>
            <a:r>
              <a:rPr lang="ja-JP" altLang="en-US" sz="1600" dirty="0"/>
              <a:t>日本語教員に関する科目</a:t>
            </a:r>
            <a:r>
              <a:rPr lang="en-US" altLang="ja-JP" sz="1600" dirty="0"/>
              <a:t>(27</a:t>
            </a:r>
            <a:r>
              <a:rPr lang="ja-JP" altLang="en-US" sz="1600" dirty="0"/>
              <a:t>単位）</a:t>
            </a:r>
            <a:endParaRPr kumimoji="1" lang="ja-JP" altLang="en-US" sz="1600" dirty="0"/>
          </a:p>
        </p:txBody>
      </p:sp>
      <p:sp>
        <p:nvSpPr>
          <p:cNvPr id="8" name="テキスト ボックス 7"/>
          <p:cNvSpPr txBox="1"/>
          <p:nvPr/>
        </p:nvSpPr>
        <p:spPr>
          <a:xfrm>
            <a:off x="942571" y="6089570"/>
            <a:ext cx="7177871" cy="577081"/>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岐阜や沖縄</a:t>
            </a:r>
            <a:r>
              <a:rPr lang="ja-JP" altLang="en-US" sz="1050" dirty="0">
                <a:solidFill>
                  <a:schemeClr val="bg1"/>
                </a:solidFill>
              </a:rPr>
              <a:t>女子短期</a:t>
            </a:r>
            <a:r>
              <a:rPr lang="ja-JP" altLang="en-US" sz="1050" dirty="0" smtClean="0">
                <a:solidFill>
                  <a:schemeClr val="bg1"/>
                </a:solidFill>
              </a:rPr>
              <a:t>大学</a:t>
            </a:r>
            <a:r>
              <a:rPr lang="en-US" altLang="ja-JP" sz="1050" dirty="0" smtClean="0">
                <a:solidFill>
                  <a:schemeClr val="bg1"/>
                </a:solidFill>
              </a:rPr>
              <a:t>(</a:t>
            </a:r>
            <a:r>
              <a:rPr lang="ja-JP" altLang="en-US" sz="1050" dirty="0" smtClean="0">
                <a:solidFill>
                  <a:schemeClr val="bg1"/>
                </a:solidFill>
              </a:rPr>
              <a:t>姉妹校）との連携（融合）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による地域における知的活動の中心拠点として、高等教育に対する多様なニーズに対応し、地域社会の発展に寄与することを目的に、大学間の単位互換制度を中心に</a:t>
            </a:r>
            <a:r>
              <a:rPr lang="ja-JP" altLang="en-US" sz="1050" dirty="0" smtClean="0">
                <a:solidFill>
                  <a:schemeClr val="bg1"/>
                </a:solidFill>
              </a:rPr>
              <a:t>事業として発展させる。</a:t>
            </a:r>
            <a:endParaRPr kumimoji="1" lang="ja-JP" altLang="en-US" sz="1050" dirty="0">
              <a:solidFill>
                <a:schemeClr val="bg1"/>
              </a:solidFill>
            </a:endParaRPr>
          </a:p>
        </p:txBody>
      </p:sp>
      <p:sp>
        <p:nvSpPr>
          <p:cNvPr id="2" name="テキスト ボックス 1"/>
          <p:cNvSpPr txBox="1"/>
          <p:nvPr/>
        </p:nvSpPr>
        <p:spPr>
          <a:xfrm>
            <a:off x="6135271" y="2865206"/>
            <a:ext cx="2822896" cy="646331"/>
          </a:xfrm>
          <a:prstGeom prst="rect">
            <a:avLst/>
          </a:prstGeom>
          <a:solidFill>
            <a:schemeClr val="accent2"/>
          </a:solidFill>
        </p:spPr>
        <p:txBody>
          <a:bodyPr wrap="square" rtlCol="0">
            <a:spAutoFit/>
          </a:bodyPr>
          <a:lstStyle/>
          <a:p>
            <a:r>
              <a:rPr lang="en-US" altLang="ja-JP">
                <a:solidFill>
                  <a:schemeClr val="bg1"/>
                </a:solidFill>
              </a:rPr>
              <a:t>※</a:t>
            </a:r>
            <a:r>
              <a:rPr lang="ja-JP" altLang="en-US">
                <a:solidFill>
                  <a:schemeClr val="bg1"/>
                </a:solidFill>
              </a:rPr>
              <a:t>履修プログラム制度を利用した公開講座の開発</a:t>
            </a:r>
            <a:endParaRPr lang="ja-JP" altLang="en-US" dirty="0">
              <a:solidFill>
                <a:schemeClr val="bg1"/>
              </a:solidFill>
            </a:endParaRPr>
          </a:p>
        </p:txBody>
      </p:sp>
      <p:cxnSp>
        <p:nvCxnSpPr>
          <p:cNvPr id="4" name="直線矢印コネクタ 3"/>
          <p:cNvCxnSpPr/>
          <p:nvPr/>
        </p:nvCxnSpPr>
        <p:spPr>
          <a:xfrm flipH="1" flipV="1">
            <a:off x="5543789" y="2804415"/>
            <a:ext cx="524154" cy="35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H="1" flipV="1">
            <a:off x="5379274" y="3296199"/>
            <a:ext cx="7279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4671474" y="3366828"/>
            <a:ext cx="1396469" cy="879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H="1">
            <a:off x="4728864" y="3505596"/>
            <a:ext cx="1367167" cy="1559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4689624" y="3657996"/>
            <a:ext cx="1558808" cy="2023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7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984</TotalTime>
  <Words>3842</Words>
  <Application>Microsoft Office PowerPoint</Application>
  <PresentationFormat>画面に合わせる (4:3)</PresentationFormat>
  <Paragraphs>799</Paragraphs>
  <Slides>38</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38</vt:i4>
      </vt:variant>
    </vt:vector>
  </HeadingPairs>
  <TitlesOfParts>
    <vt:vector size="47" baseType="lpstr">
      <vt:lpstr>ＭＳ Ｐゴシック</vt:lpstr>
      <vt:lpstr>新細明體</vt:lpstr>
      <vt:lpstr>メイリオ</vt:lpstr>
      <vt:lpstr>游ゴシック</vt:lpstr>
      <vt:lpstr>Arial</vt:lpstr>
      <vt:lpstr>Calibri</vt:lpstr>
      <vt:lpstr>Times New Roman</vt:lpstr>
      <vt:lpstr>Wingdings</vt:lpstr>
      <vt:lpstr>Office テーマ</vt:lpstr>
      <vt:lpstr>Multi Campus One Digital University構想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デジタル文化学科</dc:title>
  <dc:creator>久世 均</dc:creator>
  <cp:lastModifiedBy>久世 均</cp:lastModifiedBy>
  <cp:revision>87</cp:revision>
  <cp:lastPrinted>2023-08-02T05:56:40Z</cp:lastPrinted>
  <dcterms:created xsi:type="dcterms:W3CDTF">2023-03-16T02:05:58Z</dcterms:created>
  <dcterms:modified xsi:type="dcterms:W3CDTF">2023-08-23T01:39:52Z</dcterms:modified>
</cp:coreProperties>
</file>