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A10B"/>
    <a:srgbClr val="4354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150" autoAdjust="0"/>
    <p:restoredTop sz="94660"/>
  </p:normalViewPr>
  <p:slideViewPr>
    <p:cSldViewPr>
      <p:cViewPr varScale="1">
        <p:scale>
          <a:sx n="131" d="100"/>
          <a:sy n="131" d="100"/>
        </p:scale>
        <p:origin x="2616" y="1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35E507-024B-4FF1-95F9-AF6E20A3AFD6}" type="datetimeFigureOut">
              <a:rPr kumimoji="1" lang="ja-JP" altLang="en-US" smtClean="0"/>
              <a:t>2023/10/7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9FE975-8D2D-47B0-BE21-F4B74D093569}" type="slidenum">
              <a:rPr kumimoji="1" lang="ja-JP" altLang="en-US" smtClean="0"/>
              <a:t>‹#›</a:t>
            </a:fld>
            <a:endParaRPr kumimoji="1" lang="ja-JP" altLang="en-US"/>
          </a:p>
        </p:txBody>
      </p:sp>
    </p:spTree>
    <p:extLst>
      <p:ext uri="{BB962C8B-B14F-4D97-AF65-F5344CB8AC3E}">
        <p14:creationId xmlns:p14="http://schemas.microsoft.com/office/powerpoint/2010/main" val="1349450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35E507-024B-4FF1-95F9-AF6E20A3AFD6}" type="datetimeFigureOut">
              <a:rPr kumimoji="1" lang="ja-JP" altLang="en-US" smtClean="0"/>
              <a:t>2023/10/7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9FE975-8D2D-47B0-BE21-F4B74D093569}" type="slidenum">
              <a:rPr kumimoji="1" lang="ja-JP" altLang="en-US" smtClean="0"/>
              <a:t>‹#›</a:t>
            </a:fld>
            <a:endParaRPr kumimoji="1" lang="ja-JP" altLang="en-US"/>
          </a:p>
        </p:txBody>
      </p:sp>
    </p:spTree>
    <p:extLst>
      <p:ext uri="{BB962C8B-B14F-4D97-AF65-F5344CB8AC3E}">
        <p14:creationId xmlns:p14="http://schemas.microsoft.com/office/powerpoint/2010/main" val="1094906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35E507-024B-4FF1-95F9-AF6E20A3AFD6}" type="datetimeFigureOut">
              <a:rPr kumimoji="1" lang="ja-JP" altLang="en-US" smtClean="0"/>
              <a:t>2023/10/7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9FE975-8D2D-47B0-BE21-F4B74D093569}" type="slidenum">
              <a:rPr kumimoji="1" lang="ja-JP" altLang="en-US" smtClean="0"/>
              <a:t>‹#›</a:t>
            </a:fld>
            <a:endParaRPr kumimoji="1" lang="ja-JP" altLang="en-US"/>
          </a:p>
        </p:txBody>
      </p:sp>
    </p:spTree>
    <p:extLst>
      <p:ext uri="{BB962C8B-B14F-4D97-AF65-F5344CB8AC3E}">
        <p14:creationId xmlns:p14="http://schemas.microsoft.com/office/powerpoint/2010/main" val="3339019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35E507-024B-4FF1-95F9-AF6E20A3AFD6}" type="datetimeFigureOut">
              <a:rPr kumimoji="1" lang="ja-JP" altLang="en-US" smtClean="0"/>
              <a:t>2023/10/7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9FE975-8D2D-47B0-BE21-F4B74D093569}" type="slidenum">
              <a:rPr kumimoji="1" lang="ja-JP" altLang="en-US" smtClean="0"/>
              <a:t>‹#›</a:t>
            </a:fld>
            <a:endParaRPr kumimoji="1" lang="ja-JP" altLang="en-US"/>
          </a:p>
        </p:txBody>
      </p:sp>
    </p:spTree>
    <p:extLst>
      <p:ext uri="{BB962C8B-B14F-4D97-AF65-F5344CB8AC3E}">
        <p14:creationId xmlns:p14="http://schemas.microsoft.com/office/powerpoint/2010/main" val="156957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35E507-024B-4FF1-95F9-AF6E20A3AFD6}" type="datetimeFigureOut">
              <a:rPr kumimoji="1" lang="ja-JP" altLang="en-US" smtClean="0"/>
              <a:t>2023/10/7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9FE975-8D2D-47B0-BE21-F4B74D093569}" type="slidenum">
              <a:rPr kumimoji="1" lang="ja-JP" altLang="en-US" smtClean="0"/>
              <a:t>‹#›</a:t>
            </a:fld>
            <a:endParaRPr kumimoji="1" lang="ja-JP" altLang="en-US"/>
          </a:p>
        </p:txBody>
      </p:sp>
    </p:spTree>
    <p:extLst>
      <p:ext uri="{BB962C8B-B14F-4D97-AF65-F5344CB8AC3E}">
        <p14:creationId xmlns:p14="http://schemas.microsoft.com/office/powerpoint/2010/main" val="3450670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35E507-024B-4FF1-95F9-AF6E20A3AFD6}" type="datetimeFigureOut">
              <a:rPr kumimoji="1" lang="ja-JP" altLang="en-US" smtClean="0"/>
              <a:t>2023/10/7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9FE975-8D2D-47B0-BE21-F4B74D093569}" type="slidenum">
              <a:rPr kumimoji="1" lang="ja-JP" altLang="en-US" smtClean="0"/>
              <a:t>‹#›</a:t>
            </a:fld>
            <a:endParaRPr kumimoji="1" lang="ja-JP" altLang="en-US"/>
          </a:p>
        </p:txBody>
      </p:sp>
    </p:spTree>
    <p:extLst>
      <p:ext uri="{BB962C8B-B14F-4D97-AF65-F5344CB8AC3E}">
        <p14:creationId xmlns:p14="http://schemas.microsoft.com/office/powerpoint/2010/main" val="2828419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35E507-024B-4FF1-95F9-AF6E20A3AFD6}" type="datetimeFigureOut">
              <a:rPr kumimoji="1" lang="ja-JP" altLang="en-US" smtClean="0"/>
              <a:t>2023/10/7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9FE975-8D2D-47B0-BE21-F4B74D093569}" type="slidenum">
              <a:rPr kumimoji="1" lang="ja-JP" altLang="en-US" smtClean="0"/>
              <a:t>‹#›</a:t>
            </a:fld>
            <a:endParaRPr kumimoji="1" lang="ja-JP" altLang="en-US"/>
          </a:p>
        </p:txBody>
      </p:sp>
    </p:spTree>
    <p:extLst>
      <p:ext uri="{BB962C8B-B14F-4D97-AF65-F5344CB8AC3E}">
        <p14:creationId xmlns:p14="http://schemas.microsoft.com/office/powerpoint/2010/main" val="3718237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35E507-024B-4FF1-95F9-AF6E20A3AFD6}" type="datetimeFigureOut">
              <a:rPr kumimoji="1" lang="ja-JP" altLang="en-US" smtClean="0"/>
              <a:t>2023/10/7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9FE975-8D2D-47B0-BE21-F4B74D093569}" type="slidenum">
              <a:rPr kumimoji="1" lang="ja-JP" altLang="en-US" smtClean="0"/>
              <a:t>‹#›</a:t>
            </a:fld>
            <a:endParaRPr kumimoji="1" lang="ja-JP" altLang="en-US"/>
          </a:p>
        </p:txBody>
      </p:sp>
    </p:spTree>
    <p:extLst>
      <p:ext uri="{BB962C8B-B14F-4D97-AF65-F5344CB8AC3E}">
        <p14:creationId xmlns:p14="http://schemas.microsoft.com/office/powerpoint/2010/main" val="1268820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35E507-024B-4FF1-95F9-AF6E20A3AFD6}" type="datetimeFigureOut">
              <a:rPr kumimoji="1" lang="ja-JP" altLang="en-US" smtClean="0"/>
              <a:t>2023/10/7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9FE975-8D2D-47B0-BE21-F4B74D093569}" type="slidenum">
              <a:rPr kumimoji="1" lang="ja-JP" altLang="en-US" smtClean="0"/>
              <a:t>‹#›</a:t>
            </a:fld>
            <a:endParaRPr kumimoji="1" lang="ja-JP" altLang="en-US"/>
          </a:p>
        </p:txBody>
      </p:sp>
    </p:spTree>
    <p:extLst>
      <p:ext uri="{BB962C8B-B14F-4D97-AF65-F5344CB8AC3E}">
        <p14:creationId xmlns:p14="http://schemas.microsoft.com/office/powerpoint/2010/main" val="3856761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35E507-024B-4FF1-95F9-AF6E20A3AFD6}" type="datetimeFigureOut">
              <a:rPr kumimoji="1" lang="ja-JP" altLang="en-US" smtClean="0"/>
              <a:t>2023/10/7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9FE975-8D2D-47B0-BE21-F4B74D093569}" type="slidenum">
              <a:rPr kumimoji="1" lang="ja-JP" altLang="en-US" smtClean="0"/>
              <a:t>‹#›</a:t>
            </a:fld>
            <a:endParaRPr kumimoji="1" lang="ja-JP" altLang="en-US"/>
          </a:p>
        </p:txBody>
      </p:sp>
    </p:spTree>
    <p:extLst>
      <p:ext uri="{BB962C8B-B14F-4D97-AF65-F5344CB8AC3E}">
        <p14:creationId xmlns:p14="http://schemas.microsoft.com/office/powerpoint/2010/main" val="2947434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35E507-024B-4FF1-95F9-AF6E20A3AFD6}" type="datetimeFigureOut">
              <a:rPr kumimoji="1" lang="ja-JP" altLang="en-US" smtClean="0"/>
              <a:t>2023/10/7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9FE975-8D2D-47B0-BE21-F4B74D093569}" type="slidenum">
              <a:rPr kumimoji="1" lang="ja-JP" altLang="en-US" smtClean="0"/>
              <a:t>‹#›</a:t>
            </a:fld>
            <a:endParaRPr kumimoji="1" lang="ja-JP" altLang="en-US"/>
          </a:p>
        </p:txBody>
      </p:sp>
    </p:spTree>
    <p:extLst>
      <p:ext uri="{BB962C8B-B14F-4D97-AF65-F5344CB8AC3E}">
        <p14:creationId xmlns:p14="http://schemas.microsoft.com/office/powerpoint/2010/main" val="2146339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35E507-024B-4FF1-95F9-AF6E20A3AFD6}" type="datetimeFigureOut">
              <a:rPr kumimoji="1" lang="ja-JP" altLang="en-US" smtClean="0"/>
              <a:t>2023/10/7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9FE975-8D2D-47B0-BE21-F4B74D093569}" type="slidenum">
              <a:rPr kumimoji="1" lang="ja-JP" altLang="en-US" smtClean="0"/>
              <a:t>‹#›</a:t>
            </a:fld>
            <a:endParaRPr kumimoji="1" lang="ja-JP" altLang="en-US"/>
          </a:p>
        </p:txBody>
      </p:sp>
    </p:spTree>
    <p:extLst>
      <p:ext uri="{BB962C8B-B14F-4D97-AF65-F5344CB8AC3E}">
        <p14:creationId xmlns:p14="http://schemas.microsoft.com/office/powerpoint/2010/main" val="4122639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二等辺三角形 55"/>
          <p:cNvSpPr/>
          <p:nvPr/>
        </p:nvSpPr>
        <p:spPr>
          <a:xfrm>
            <a:off x="5492594" y="4726818"/>
            <a:ext cx="1671564" cy="1012956"/>
          </a:xfrm>
          <a:prstGeom prst="triangle">
            <a:avLst/>
          </a:prstGeom>
          <a:solidFill>
            <a:schemeClr val="bg1">
              <a:lumMod val="8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4" name="二等辺三角形 63"/>
          <p:cNvSpPr/>
          <p:nvPr/>
        </p:nvSpPr>
        <p:spPr>
          <a:xfrm rot="10800000">
            <a:off x="1856932" y="1124744"/>
            <a:ext cx="3900327" cy="1386313"/>
          </a:xfrm>
          <a:prstGeom prs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3807096" y="1703482"/>
            <a:ext cx="5128604" cy="4615110"/>
          </a:xfrm>
          <a:prstGeom prst="roundRect">
            <a:avLst>
              <a:gd name="adj" fmla="val 6589"/>
            </a:avLst>
          </a:prstGeom>
          <a:solidFill>
            <a:schemeClr val="bg1"/>
          </a:solidFill>
          <a:ln w="12700">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43" name="二等辺三角形 42"/>
          <p:cNvSpPr/>
          <p:nvPr/>
        </p:nvSpPr>
        <p:spPr>
          <a:xfrm rot="10800000">
            <a:off x="5535236" y="3281384"/>
            <a:ext cx="1671564" cy="1012956"/>
          </a:xfrm>
          <a:prstGeom prst="triangle">
            <a:avLst/>
          </a:prstGeom>
          <a:solidFill>
            <a:schemeClr val="bg1">
              <a:lumMod val="8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6" name="角丸四角形 85"/>
          <p:cNvSpPr/>
          <p:nvPr/>
        </p:nvSpPr>
        <p:spPr>
          <a:xfrm>
            <a:off x="7228545" y="4164258"/>
            <a:ext cx="1665560" cy="2004994"/>
          </a:xfrm>
          <a:prstGeom prst="roundRect">
            <a:avLst>
              <a:gd name="adj" fmla="val 9804"/>
            </a:avLst>
          </a:prstGeom>
          <a:solidFill>
            <a:srgbClr val="FDE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角丸四角形 53"/>
          <p:cNvSpPr/>
          <p:nvPr/>
        </p:nvSpPr>
        <p:spPr>
          <a:xfrm>
            <a:off x="3903854" y="4181178"/>
            <a:ext cx="1540855" cy="2027648"/>
          </a:xfrm>
          <a:prstGeom prst="roundRect">
            <a:avLst>
              <a:gd name="adj" fmla="val 8940"/>
            </a:avLst>
          </a:prstGeom>
          <a:solidFill>
            <a:srgbClr val="FDE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 52"/>
          <p:cNvSpPr/>
          <p:nvPr/>
        </p:nvSpPr>
        <p:spPr>
          <a:xfrm>
            <a:off x="3925896" y="3362240"/>
            <a:ext cx="4966584" cy="798070"/>
          </a:xfrm>
          <a:prstGeom prst="round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350180" y="581817"/>
            <a:ext cx="3334245" cy="1284396"/>
          </a:xfrm>
          <a:prstGeom prst="roundRect">
            <a:avLst>
              <a:gd name="adj" fmla="val 8398"/>
            </a:avLst>
          </a:prstGeom>
          <a:ln w="12700"/>
        </p:spPr>
        <p:style>
          <a:lnRef idx="2">
            <a:schemeClr val="dk1"/>
          </a:lnRef>
          <a:fillRef idx="1">
            <a:schemeClr val="lt1"/>
          </a:fillRef>
          <a:effectRef idx="0">
            <a:schemeClr val="dk1"/>
          </a:effectRef>
          <a:fontRef idx="minor">
            <a:schemeClr val="dk1"/>
          </a:fontRef>
        </p:style>
        <p:txBody>
          <a:bodyPr rtlCol="0" anchor="ctr"/>
          <a:lstStyle/>
          <a:p>
            <a:r>
              <a:rPr kumimoji="1" lang="ja-JP" altLang="en-US" sz="1000" b="1" dirty="0">
                <a:solidFill>
                  <a:schemeClr val="accent3">
                    <a:lumMod val="50000"/>
                  </a:schemeClr>
                </a:solidFill>
                <a:latin typeface="+mj-ea"/>
                <a:ea typeface="+mj-ea"/>
              </a:rPr>
              <a:t>◆</a:t>
            </a:r>
            <a:r>
              <a:rPr lang="ja-JP" altLang="en-US" sz="1000" b="1" dirty="0">
                <a:solidFill>
                  <a:schemeClr val="accent3">
                    <a:lumMod val="50000"/>
                  </a:schemeClr>
                </a:solidFill>
                <a:latin typeface="+mj-ea"/>
                <a:ea typeface="+mj-ea"/>
              </a:rPr>
              <a:t>現状と課題認識</a:t>
            </a:r>
            <a:endParaRPr lang="en-US" altLang="ja-JP" sz="500" b="1" dirty="0">
              <a:solidFill>
                <a:schemeClr val="accent3">
                  <a:lumMod val="50000"/>
                </a:schemeClr>
              </a:solidFill>
              <a:latin typeface="+mj-ea"/>
              <a:ea typeface="+mj-ea"/>
              <a:cs typeface="メイリオ" panose="020B0604030504040204" pitchFamily="50" charset="-128"/>
            </a:endParaRPr>
          </a:p>
          <a:p>
            <a:r>
              <a:rPr lang="ja-JP" altLang="en-US" sz="600">
                <a:latin typeface="+mj-ea"/>
                <a:ea typeface="+mj-ea"/>
                <a:cs typeface="メイリオ" panose="020B0604030504040204" pitchFamily="50" charset="-128"/>
              </a:rPr>
              <a:t>○教育</a:t>
            </a:r>
            <a:r>
              <a:rPr lang="en" altLang="ja-JP" sz="600" dirty="0">
                <a:latin typeface="+mj-ea"/>
                <a:ea typeface="+mj-ea"/>
                <a:cs typeface="メイリオ" panose="020B0604030504040204" pitchFamily="50" charset="-128"/>
              </a:rPr>
              <a:t>DX</a:t>
            </a:r>
            <a:r>
              <a:rPr lang="ja-JP" altLang="en" sz="600">
                <a:latin typeface="+mj-ea"/>
                <a:ea typeface="+mj-ea"/>
                <a:cs typeface="メイリオ" panose="020B0604030504040204" pitchFamily="50" charset="-128"/>
              </a:rPr>
              <a:t>（</a:t>
            </a:r>
            <a:r>
              <a:rPr lang="en" altLang="ja-JP" sz="600" dirty="0">
                <a:latin typeface="+mj-ea"/>
                <a:ea typeface="+mj-ea"/>
                <a:cs typeface="メイリオ" panose="020B0604030504040204" pitchFamily="50" charset="-128"/>
              </a:rPr>
              <a:t>Digital Transformation</a:t>
            </a:r>
            <a:r>
              <a:rPr lang="ja-JP" altLang="en" sz="600">
                <a:latin typeface="+mj-ea"/>
                <a:ea typeface="+mj-ea"/>
                <a:cs typeface="メイリオ" panose="020B0604030504040204" pitchFamily="50" charset="-128"/>
              </a:rPr>
              <a:t>）</a:t>
            </a:r>
            <a:r>
              <a:rPr lang="ja-JP" altLang="en-US" sz="600">
                <a:latin typeface="+mj-ea"/>
                <a:ea typeface="+mj-ea"/>
                <a:cs typeface="メイリオ" panose="020B0604030504040204" pitchFamily="50" charset="-128"/>
              </a:rPr>
              <a:t>時代における“新たな学び”とは，教員がデジタル技　　　　術を活用し，学びのあり方やカリキュラムを革新させると同時に，教職員の業務や組織，プロセス，学校文化を革新し，時代に対応した教育を確立することである．</a:t>
            </a:r>
          </a:p>
          <a:p>
            <a:r>
              <a:rPr lang="ja-JP" altLang="en-US" sz="600">
                <a:latin typeface="+mj-ea"/>
                <a:ea typeface="+mj-ea"/>
                <a:cs typeface="メイリオ" panose="020B0604030504040204" pitchFamily="50" charset="-128"/>
              </a:rPr>
              <a:t>○また，学びという側面から考えてみると教育</a:t>
            </a:r>
            <a:r>
              <a:rPr lang="en" altLang="ja-JP" sz="600" dirty="0">
                <a:latin typeface="+mj-ea"/>
                <a:ea typeface="+mj-ea"/>
                <a:cs typeface="メイリオ" panose="020B0604030504040204" pitchFamily="50" charset="-128"/>
              </a:rPr>
              <a:t>DX</a:t>
            </a:r>
            <a:r>
              <a:rPr lang="ja-JP" altLang="en-US" sz="600">
                <a:latin typeface="+mj-ea"/>
                <a:ea typeface="+mj-ea"/>
                <a:cs typeface="メイリオ" panose="020B0604030504040204" pitchFamily="50" charset="-128"/>
              </a:rPr>
              <a:t>の目的は，「個別最適な学びという“新たな学び”の実現」である．</a:t>
            </a:r>
            <a:r>
              <a:rPr lang="en-US" altLang="ja-JP" sz="600" dirty="0">
                <a:latin typeface="+mj-ea"/>
                <a:ea typeface="+mj-ea"/>
                <a:cs typeface="メイリオ" panose="020B0604030504040204" pitchFamily="50" charset="-128"/>
              </a:rPr>
              <a:t>20</a:t>
            </a:r>
            <a:r>
              <a:rPr lang="ja-JP" altLang="en-US" sz="600">
                <a:latin typeface="+mj-ea"/>
                <a:ea typeface="+mj-ea"/>
                <a:cs typeface="メイリオ" panose="020B0604030504040204" pitchFamily="50" charset="-128"/>
              </a:rPr>
              <a:t>世紀の学習観は，行動主義・認知主義の学習観を採用していた．しかし，</a:t>
            </a:r>
            <a:r>
              <a:rPr lang="en-US" altLang="ja-JP" sz="600" dirty="0">
                <a:latin typeface="+mj-ea"/>
                <a:ea typeface="+mj-ea"/>
                <a:cs typeface="メイリオ" panose="020B0604030504040204" pitchFamily="50" charset="-128"/>
              </a:rPr>
              <a:t>21</a:t>
            </a:r>
            <a:r>
              <a:rPr lang="ja-JP" altLang="en-US" sz="600">
                <a:latin typeface="+mj-ea"/>
                <a:ea typeface="+mj-ea"/>
                <a:cs typeface="メイリオ" panose="020B0604030504040204" pitchFamily="50" charset="-128"/>
              </a:rPr>
              <a:t>世紀に入り，学習観は「主体的・対話的な深い学びの実現」という構成主義・社会構成主義の学習観に移行した．</a:t>
            </a:r>
          </a:p>
          <a:p>
            <a:r>
              <a:rPr lang="ja-JP" altLang="en-US" sz="600">
                <a:latin typeface="+mj-ea"/>
                <a:ea typeface="+mj-ea"/>
                <a:cs typeface="メイリオ" panose="020B0604030504040204" pitchFamily="50" charset="-128"/>
              </a:rPr>
              <a:t>○この移行から分かるように，教育が「全員に同じ教育」から「個々が持つ能力を最大限活かす教育」に変化している．また，デジタルツールを学びに活用することで，さらなるクリエイティブな学びの実現も</a:t>
            </a:r>
            <a:r>
              <a:rPr lang="en" altLang="ja-JP" sz="600" dirty="0">
                <a:latin typeface="+mj-ea"/>
                <a:ea typeface="+mj-ea"/>
                <a:cs typeface="メイリオ" panose="020B0604030504040204" pitchFamily="50" charset="-128"/>
              </a:rPr>
              <a:t>DX</a:t>
            </a:r>
            <a:r>
              <a:rPr lang="ja-JP" altLang="en-US" sz="600">
                <a:latin typeface="+mj-ea"/>
                <a:ea typeface="+mj-ea"/>
                <a:cs typeface="メイリオ" panose="020B0604030504040204" pitchFamily="50" charset="-128"/>
              </a:rPr>
              <a:t>時代における“新たな学び”の目的とされている．</a:t>
            </a:r>
          </a:p>
          <a:p>
            <a:endParaRPr lang="ja-JP" altLang="en-US" sz="600" dirty="0">
              <a:latin typeface="+mj-ea"/>
              <a:ea typeface="+mj-ea"/>
              <a:cs typeface="メイリオ" panose="020B0604030504040204" pitchFamily="50" charset="-128"/>
            </a:endParaRPr>
          </a:p>
        </p:txBody>
      </p:sp>
      <p:sp>
        <p:nvSpPr>
          <p:cNvPr id="5" name="テキスト ボックス 4"/>
          <p:cNvSpPr txBox="1">
            <a:spLocks noChangeAspect="1"/>
          </p:cNvSpPr>
          <p:nvPr/>
        </p:nvSpPr>
        <p:spPr>
          <a:xfrm>
            <a:off x="251520" y="188640"/>
            <a:ext cx="8712968" cy="338554"/>
          </a:xfrm>
          <a:prstGeom prst="rect">
            <a:avLst/>
          </a:prstGeom>
          <a:solidFill>
            <a:schemeClr val="accent3">
              <a:lumMod val="75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chorCtr="0">
            <a:normAutofit/>
          </a:bodyPr>
          <a:lstStyle/>
          <a:p>
            <a:pPr algn="r"/>
            <a:r>
              <a:rPr lang="ja-JP" altLang="en-US" sz="1600">
                <a:solidFill>
                  <a:schemeClr val="bg1"/>
                </a:solidFill>
                <a:latin typeface="+mn-ea"/>
              </a:rPr>
              <a:t>　　</a:t>
            </a:r>
            <a:r>
              <a:rPr lang="zh-TW" altLang="en-US" sz="1400" dirty="0">
                <a:solidFill>
                  <a:schemeClr val="bg1"/>
                </a:solidFill>
                <a:latin typeface="+mj-ea"/>
                <a:ea typeface="+mj-ea"/>
              </a:rPr>
              <a:t>　</a:t>
            </a:r>
            <a:r>
              <a:rPr lang="en" altLang="zh-TW" sz="1400" b="1" dirty="0">
                <a:solidFill>
                  <a:schemeClr val="bg1"/>
                </a:solidFill>
                <a:latin typeface="+mj-ea"/>
                <a:ea typeface="+mj-ea"/>
              </a:rPr>
              <a:t>Multi Campus One Digital University</a:t>
            </a:r>
            <a:r>
              <a:rPr lang="zh-TW" altLang="en-US" sz="1400" b="1" dirty="0">
                <a:solidFill>
                  <a:schemeClr val="bg1"/>
                </a:solidFill>
                <a:latin typeface="+mj-ea"/>
                <a:ea typeface="+mj-ea"/>
              </a:rPr>
              <a:t>構想</a:t>
            </a:r>
            <a:r>
              <a:rPr lang="ja-JP" altLang="en-US" sz="1400">
                <a:solidFill>
                  <a:schemeClr val="bg1"/>
                </a:solidFill>
                <a:latin typeface="+mj-ea"/>
                <a:ea typeface="+mj-ea"/>
              </a:rPr>
              <a:t>　　　　　　　　　</a:t>
            </a:r>
            <a:r>
              <a:rPr lang="ja-JP" altLang="en-US" sz="800" b="1">
                <a:solidFill>
                  <a:schemeClr val="bg1"/>
                </a:solidFill>
                <a:latin typeface="+mn-ea"/>
              </a:rPr>
              <a:t>岐阜</a:t>
            </a:r>
            <a:r>
              <a:rPr lang="ja-JP" altLang="en-US" sz="800" b="1" dirty="0">
                <a:solidFill>
                  <a:schemeClr val="bg1"/>
                </a:solidFill>
                <a:latin typeface="+mn-ea"/>
              </a:rPr>
              <a:t>女子大学</a:t>
            </a:r>
          </a:p>
        </p:txBody>
      </p:sp>
      <p:sp>
        <p:nvSpPr>
          <p:cNvPr id="9" name="角丸四角形 8"/>
          <p:cNvSpPr/>
          <p:nvPr/>
        </p:nvSpPr>
        <p:spPr>
          <a:xfrm>
            <a:off x="3879906" y="557725"/>
            <a:ext cx="5128604" cy="1096074"/>
          </a:xfrm>
          <a:prstGeom prst="roundRect">
            <a:avLst>
              <a:gd name="adj" fmla="val 8398"/>
            </a:avLst>
          </a:prstGeom>
          <a:ln w="12700"/>
        </p:spPr>
        <p:style>
          <a:lnRef idx="2">
            <a:schemeClr val="dk1"/>
          </a:lnRef>
          <a:fillRef idx="1">
            <a:schemeClr val="lt1"/>
          </a:fillRef>
          <a:effectRef idx="0">
            <a:schemeClr val="dk1"/>
          </a:effectRef>
          <a:fontRef idx="minor">
            <a:schemeClr val="dk1"/>
          </a:fontRef>
        </p:style>
        <p:txBody>
          <a:bodyPr rtlCol="0" anchor="ctr"/>
          <a:lstStyle/>
          <a:p>
            <a:endParaRPr lang="en-US" altLang="ja-JP" sz="900" b="1" dirty="0">
              <a:latin typeface="+mn-ea"/>
            </a:endParaRPr>
          </a:p>
          <a:p>
            <a:endParaRPr lang="en-US" altLang="ja-JP" sz="900" b="1" dirty="0">
              <a:solidFill>
                <a:schemeClr val="accent3">
                  <a:lumMod val="50000"/>
                </a:schemeClr>
              </a:solidFill>
              <a:latin typeface="+mn-ea"/>
            </a:endParaRPr>
          </a:p>
          <a:p>
            <a:r>
              <a:rPr lang="ja-JP" altLang="en-US" sz="900" b="1">
                <a:solidFill>
                  <a:schemeClr val="accent3">
                    <a:lumMod val="50000"/>
                  </a:schemeClr>
                </a:solidFill>
                <a:latin typeface="+mn-ea"/>
              </a:rPr>
              <a:t>◆</a:t>
            </a:r>
            <a:r>
              <a:rPr lang="ja-JP" altLang="en-US" sz="900" b="1" dirty="0">
                <a:solidFill>
                  <a:schemeClr val="accent3">
                    <a:lumMod val="50000"/>
                  </a:schemeClr>
                </a:solidFill>
                <a:latin typeface="+mn-ea"/>
              </a:rPr>
              <a:t>目　的</a:t>
            </a:r>
            <a:endParaRPr lang="en-US" altLang="ja-JP" sz="200" b="1" dirty="0">
              <a:solidFill>
                <a:schemeClr val="accent3">
                  <a:lumMod val="50000"/>
                </a:schemeClr>
              </a:solidFill>
              <a:latin typeface="+mn-ea"/>
            </a:endParaRPr>
          </a:p>
          <a:p>
            <a:r>
              <a:rPr lang="en-US" altLang="ja-JP" sz="600" dirty="0">
                <a:latin typeface="+mn-ea"/>
              </a:rPr>
              <a:t>○</a:t>
            </a:r>
            <a:r>
              <a:rPr lang="ja-JP" altLang="en-US" sz="600">
                <a:latin typeface="+mn-ea"/>
              </a:rPr>
              <a:t>教育</a:t>
            </a:r>
            <a:r>
              <a:rPr lang="en" altLang="ja-JP" sz="600" dirty="0">
                <a:latin typeface="+mn-ea"/>
              </a:rPr>
              <a:t>DX</a:t>
            </a:r>
            <a:r>
              <a:rPr lang="ja-JP" altLang="en" sz="600">
                <a:latin typeface="+mn-ea"/>
              </a:rPr>
              <a:t>（</a:t>
            </a:r>
            <a:r>
              <a:rPr lang="en" altLang="ja-JP" sz="600" dirty="0">
                <a:latin typeface="+mn-ea"/>
              </a:rPr>
              <a:t>Digital Transformation</a:t>
            </a:r>
            <a:r>
              <a:rPr lang="ja-JP" altLang="en" sz="600">
                <a:latin typeface="+mn-ea"/>
              </a:rPr>
              <a:t>）</a:t>
            </a:r>
            <a:r>
              <a:rPr lang="ja-JP" altLang="en-US" sz="600">
                <a:latin typeface="+mn-ea"/>
              </a:rPr>
              <a:t>時代における“新たな学び”とは，教師がデジタル技術を活用し，学びのあり方やカリキュラムを革新させると同時に，教職員の業務や組織，プロセス，学校文化を革新し，時代に対応した大学教育を確立することである．既に大学教育は「全員に同じ教育」から「個々が持つ能力を最大限活かす教育」に変化している．教育リソースを学びに活用することで，さらなるクリエイティブな学びの実現する．具体的には次のような内容の変革を実現する</a:t>
            </a:r>
            <a:r>
              <a:rPr lang="en-US" altLang="ja-JP" sz="600" dirty="0">
                <a:latin typeface="+mn-ea"/>
              </a:rPr>
              <a:t>.</a:t>
            </a:r>
          </a:p>
          <a:p>
            <a:r>
              <a:rPr lang="ja-JP" altLang="en-US" sz="600">
                <a:latin typeface="+mn-ea"/>
              </a:rPr>
              <a:t>（１）全ての授業をいつでもどこからでも受講できるようなオープンなデジタルユニバーシティの構築</a:t>
            </a:r>
          </a:p>
          <a:p>
            <a:r>
              <a:rPr lang="ja-JP" altLang="en-US" sz="600">
                <a:latin typeface="+mn-ea"/>
              </a:rPr>
              <a:t>（２）主体的・対話的な深い学びへの転換</a:t>
            </a:r>
          </a:p>
          <a:p>
            <a:r>
              <a:rPr lang="ja-JP" altLang="en-US" sz="600">
                <a:latin typeface="+mn-ea"/>
              </a:rPr>
              <a:t>（３）大学の新たな展開</a:t>
            </a:r>
          </a:p>
          <a:p>
            <a:r>
              <a:rPr lang="ja-JP" altLang="en-US" sz="600">
                <a:latin typeface="+mn-ea"/>
              </a:rPr>
              <a:t>このことにより，デジタル化が進める新しい「あたりまえ」を創出する</a:t>
            </a:r>
            <a:r>
              <a:rPr lang="en-US" altLang="ja-JP" sz="600" dirty="0">
                <a:latin typeface="+mn-ea"/>
              </a:rPr>
              <a:t>.</a:t>
            </a:r>
          </a:p>
          <a:p>
            <a:endParaRPr lang="en-US" altLang="ja-JP" sz="600" dirty="0">
              <a:latin typeface="+mn-ea"/>
            </a:endParaRPr>
          </a:p>
          <a:p>
            <a:r>
              <a:rPr lang="ja-JP" altLang="en-US" sz="600">
                <a:latin typeface="+mn-ea"/>
              </a:rPr>
              <a:t>　　　　</a:t>
            </a:r>
            <a:endParaRPr lang="ja-JP" altLang="en-US" sz="800" dirty="0">
              <a:latin typeface="+mn-ea"/>
            </a:endParaRPr>
          </a:p>
        </p:txBody>
      </p:sp>
      <p:sp>
        <p:nvSpPr>
          <p:cNvPr id="10" name="角丸四角形 9"/>
          <p:cNvSpPr/>
          <p:nvPr/>
        </p:nvSpPr>
        <p:spPr>
          <a:xfrm>
            <a:off x="354209" y="1979389"/>
            <a:ext cx="3326191" cy="3119597"/>
          </a:xfrm>
          <a:prstGeom prst="roundRect">
            <a:avLst>
              <a:gd name="adj" fmla="val 8398"/>
            </a:avLst>
          </a:prstGeom>
          <a:ln w="12700"/>
        </p:spPr>
        <p:style>
          <a:lnRef idx="2">
            <a:schemeClr val="dk1"/>
          </a:lnRef>
          <a:fillRef idx="1">
            <a:schemeClr val="lt1"/>
          </a:fillRef>
          <a:effectRef idx="0">
            <a:schemeClr val="dk1"/>
          </a:effectRef>
          <a:fontRef idx="minor">
            <a:schemeClr val="dk1"/>
          </a:fontRef>
        </p:style>
        <p:txBody>
          <a:bodyPr rtlCol="0" anchor="ctr"/>
          <a:lstStyle/>
          <a:p>
            <a:endParaRPr kumimoji="1" lang="en-US" altLang="ja-JP" sz="100" b="1" dirty="0">
              <a:latin typeface="小塚ゴシック Pro B" pitchFamily="34" charset="-128"/>
              <a:ea typeface="小塚ゴシック Pro B" pitchFamily="34" charset="-128"/>
            </a:endParaRPr>
          </a:p>
          <a:p>
            <a:endParaRPr kumimoji="1" lang="en-US" altLang="ja-JP" sz="900" b="1" dirty="0">
              <a:solidFill>
                <a:schemeClr val="accent3">
                  <a:lumMod val="50000"/>
                </a:schemeClr>
              </a:solidFill>
              <a:latin typeface="+mj-ea"/>
              <a:ea typeface="+mj-ea"/>
            </a:endParaRPr>
          </a:p>
          <a:p>
            <a:r>
              <a:rPr kumimoji="1" lang="ja-JP" altLang="en-US" sz="900" b="1">
                <a:solidFill>
                  <a:schemeClr val="accent3">
                    <a:lumMod val="50000"/>
                  </a:schemeClr>
                </a:solidFill>
                <a:latin typeface="+mj-ea"/>
                <a:ea typeface="+mj-ea"/>
              </a:rPr>
              <a:t>◆</a:t>
            </a:r>
            <a:r>
              <a:rPr kumimoji="1" lang="ja-JP" altLang="en-US" sz="900" b="1" dirty="0">
                <a:solidFill>
                  <a:schemeClr val="accent3">
                    <a:lumMod val="50000"/>
                  </a:schemeClr>
                </a:solidFill>
                <a:latin typeface="+mj-ea"/>
                <a:ea typeface="+mj-ea"/>
              </a:rPr>
              <a:t>計画</a:t>
            </a:r>
            <a:r>
              <a:rPr kumimoji="1" lang="ja-JP" altLang="en-US" sz="900" b="1">
                <a:solidFill>
                  <a:schemeClr val="accent3">
                    <a:lumMod val="50000"/>
                  </a:schemeClr>
                </a:solidFill>
                <a:latin typeface="+mj-ea"/>
                <a:ea typeface="+mj-ea"/>
              </a:rPr>
              <a:t>の内容</a:t>
            </a:r>
            <a:endParaRPr kumimoji="1" lang="en-US" altLang="ja-JP" sz="900" b="1" dirty="0">
              <a:solidFill>
                <a:schemeClr val="accent3">
                  <a:lumMod val="50000"/>
                </a:schemeClr>
              </a:solidFill>
              <a:latin typeface="+mj-ea"/>
              <a:ea typeface="+mj-ea"/>
            </a:endParaRPr>
          </a:p>
          <a:p>
            <a:endParaRPr lang="en-US" altLang="ja-JP" sz="600" b="1" dirty="0">
              <a:solidFill>
                <a:srgbClr val="984807"/>
              </a:solidFill>
              <a:latin typeface="+mj-ea"/>
              <a:ea typeface="+mj-ea"/>
            </a:endParaRPr>
          </a:p>
          <a:p>
            <a:r>
              <a:rPr lang="ja-JP" altLang="en-US" sz="1000" b="1">
                <a:ln w="0"/>
                <a:solidFill>
                  <a:schemeClr val="accent3">
                    <a:lumMod val="50000"/>
                  </a:schemeClr>
                </a:solidFill>
                <a:latin typeface="+mn-ea"/>
              </a:rPr>
              <a:t>①個別最適化され，創造性を育む学修への転換</a:t>
            </a:r>
            <a:endParaRPr lang="en-US" altLang="ja-JP" sz="600" dirty="0">
              <a:latin typeface="メイリオ" panose="020B0604030504040204" pitchFamily="50" charset="-128"/>
              <a:ea typeface="メイリオ" panose="020B0604030504040204" pitchFamily="50" charset="-128"/>
            </a:endParaRPr>
          </a:p>
          <a:p>
            <a:endParaRPr lang="en-US" altLang="ja-JP" sz="600" dirty="0">
              <a:latin typeface="メイリオ" panose="020B0604030504040204" pitchFamily="50" charset="-128"/>
              <a:ea typeface="メイリオ" panose="020B0604030504040204" pitchFamily="50" charset="-128"/>
            </a:endParaRPr>
          </a:p>
          <a:p>
            <a:endParaRPr lang="en-US" altLang="ja-JP" sz="600" dirty="0">
              <a:latin typeface="メイリオ" panose="020B0604030504040204" pitchFamily="50" charset="-128"/>
              <a:ea typeface="メイリオ" panose="020B0604030504040204" pitchFamily="50" charset="-128"/>
            </a:endParaRPr>
          </a:p>
          <a:p>
            <a:r>
              <a:rPr lang="en-US" altLang="ja-JP" sz="600" dirty="0">
                <a:latin typeface="メイリオ" panose="020B0604030504040204" pitchFamily="50" charset="-128"/>
                <a:ea typeface="メイリオ" panose="020B0604030504040204" pitchFamily="50" charset="-128"/>
              </a:rPr>
              <a:t>○</a:t>
            </a:r>
            <a:r>
              <a:rPr lang="ja-JP" altLang="en-US" sz="600">
                <a:latin typeface="メイリオ" panose="020B0604030504040204" pitchFamily="50" charset="-128"/>
                <a:ea typeface="メイリオ" panose="020B0604030504040204" pitchFamily="50" charset="-128"/>
              </a:rPr>
              <a:t>学習者たち一人一人に個別最適化され，創造性を育む学びの実現のための“新たな学び”をデザインする．また，未来社会を見据えて育成すべき資質・能力を育むための“新たな学び”やそれを実現していくための“新たな学びの空間（学修環境）”を形成するために</a:t>
            </a:r>
            <a:r>
              <a:rPr lang="en" altLang="ja-JP" sz="600" dirty="0">
                <a:latin typeface="メイリオ" panose="020B0604030504040204" pitchFamily="50" charset="-128"/>
                <a:ea typeface="メイリオ" panose="020B0604030504040204" pitchFamily="50" charset="-128"/>
              </a:rPr>
              <a:t>ICT</a:t>
            </a:r>
            <a:r>
              <a:rPr lang="ja-JP" altLang="en-US" sz="600">
                <a:latin typeface="メイリオ" panose="020B0604030504040204" pitchFamily="50" charset="-128"/>
                <a:ea typeface="メイリオ" panose="020B0604030504040204" pitchFamily="50" charset="-128"/>
              </a:rPr>
              <a:t>を効果的に活用する．</a:t>
            </a:r>
            <a:endParaRPr lang="en-US" altLang="ja-JP" sz="600" dirty="0">
              <a:latin typeface="メイリオ" panose="020B0604030504040204" pitchFamily="50" charset="-128"/>
              <a:ea typeface="メイリオ" panose="020B0604030504040204" pitchFamily="50" charset="-128"/>
            </a:endParaRPr>
          </a:p>
          <a:p>
            <a:r>
              <a:rPr lang="en-US" altLang="ja-JP" sz="600" dirty="0">
                <a:latin typeface="メイリオ" panose="020B0604030504040204" pitchFamily="50" charset="-128"/>
                <a:ea typeface="メイリオ" panose="020B0604030504040204" pitchFamily="50" charset="-128"/>
              </a:rPr>
              <a:t>○</a:t>
            </a:r>
            <a:r>
              <a:rPr lang="ja-JP" altLang="en-US" sz="600">
                <a:latin typeface="メイリオ" panose="020B0604030504040204" pitchFamily="50" charset="-128"/>
                <a:ea typeface="メイリオ" panose="020B0604030504040204" pitchFamily="50" charset="-128"/>
              </a:rPr>
              <a:t>さらに，</a:t>
            </a:r>
            <a:r>
              <a:rPr lang="en" altLang="ja-JP" sz="600" dirty="0">
                <a:latin typeface="メイリオ" panose="020B0604030504040204" pitchFamily="50" charset="-128"/>
                <a:ea typeface="メイリオ" panose="020B0604030504040204" pitchFamily="50" charset="-128"/>
              </a:rPr>
              <a:t>ICT</a:t>
            </a:r>
            <a:r>
              <a:rPr lang="ja-JP" altLang="en-US" sz="600">
                <a:latin typeface="メイリオ" panose="020B0604030504040204" pitchFamily="50" charset="-128"/>
                <a:ea typeface="メイリオ" panose="020B0604030504040204" pitchFamily="50" charset="-128"/>
              </a:rPr>
              <a:t>を活用することで，チームとしての学校の経営力を高め，教育の質の向上と教員が学生と向き合う時間的・精神的余裕を確保する．</a:t>
            </a:r>
            <a:endParaRPr lang="en-US" altLang="ja-JP" sz="600" dirty="0">
              <a:latin typeface="メイリオ" panose="020B0604030504040204" pitchFamily="50" charset="-128"/>
              <a:ea typeface="メイリオ" panose="020B0604030504040204" pitchFamily="50" charset="-128"/>
            </a:endParaRPr>
          </a:p>
          <a:p>
            <a:r>
              <a:rPr lang="ja-JP" altLang="en-US" sz="600">
                <a:latin typeface="メイリオ" panose="020B0604030504040204" pitchFamily="50" charset="-128"/>
                <a:ea typeface="メイリオ" panose="020B0604030504040204" pitchFamily="50" charset="-128"/>
              </a:rPr>
              <a:t> </a:t>
            </a:r>
            <a:endParaRPr lang="en-US" altLang="ja-JP" sz="600" dirty="0">
              <a:latin typeface="メイリオ" panose="020B0604030504040204" pitchFamily="50" charset="-128"/>
              <a:ea typeface="メイリオ" panose="020B0604030504040204" pitchFamily="50" charset="-128"/>
            </a:endParaRPr>
          </a:p>
          <a:p>
            <a:endParaRPr lang="en-US" altLang="ja-JP" sz="600" dirty="0">
              <a:latin typeface="メイリオ" panose="020B0604030504040204" pitchFamily="50" charset="-128"/>
              <a:ea typeface="メイリオ" panose="020B0604030504040204" pitchFamily="50" charset="-128"/>
            </a:endParaRPr>
          </a:p>
          <a:p>
            <a:endParaRPr lang="en-US" altLang="ja-JP" sz="600" dirty="0">
              <a:latin typeface="メイリオ" panose="020B0604030504040204" pitchFamily="50" charset="-128"/>
              <a:ea typeface="メイリオ" panose="020B0604030504040204" pitchFamily="50" charset="-128"/>
            </a:endParaRPr>
          </a:p>
          <a:p>
            <a:r>
              <a:rPr lang="ja-JP" altLang="en-US" sz="1000" b="1">
                <a:solidFill>
                  <a:schemeClr val="accent3">
                    <a:lumMod val="50000"/>
                  </a:schemeClr>
                </a:solidFill>
                <a:latin typeface="+mj-ea"/>
                <a:ea typeface="+mj-ea"/>
              </a:rPr>
              <a:t>②効果的で効率的・魅力的な教育方法への転換</a:t>
            </a:r>
            <a:endParaRPr lang="en-US" altLang="ja-JP" sz="600" dirty="0">
              <a:latin typeface="メイリオ" panose="020B0604030504040204" pitchFamily="50" charset="-128"/>
              <a:ea typeface="メイリオ" panose="020B0604030504040204" pitchFamily="50" charset="-128"/>
            </a:endParaRPr>
          </a:p>
          <a:p>
            <a:endParaRPr lang="en-US" altLang="ja-JP" sz="600" dirty="0">
              <a:latin typeface="メイリオ" panose="020B0604030504040204" pitchFamily="50" charset="-128"/>
              <a:ea typeface="メイリオ" panose="020B0604030504040204" pitchFamily="50" charset="-128"/>
            </a:endParaRPr>
          </a:p>
          <a:p>
            <a:r>
              <a:rPr lang="en-US" altLang="ja-JP" sz="600" dirty="0">
                <a:latin typeface="メイリオ" panose="020B0604030504040204" pitchFamily="50" charset="-128"/>
                <a:ea typeface="メイリオ" panose="020B0604030504040204" pitchFamily="50" charset="-128"/>
              </a:rPr>
              <a:t>○</a:t>
            </a:r>
            <a:r>
              <a:rPr lang="ja-JP" altLang="en-US" sz="600">
                <a:latin typeface="メイリオ" panose="020B0604030504040204" pitchFamily="50" charset="-128"/>
                <a:ea typeface="メイリオ" panose="020B0604030504040204" pitchFamily="50" charset="-128"/>
              </a:rPr>
              <a:t>カリキュラムを効率的に教えるために，学習者の特徴や与えられた環境，教育リソースなどを考慮し，最も効果的で効率的・魅力的な教育方法を選択する</a:t>
            </a:r>
            <a:r>
              <a:rPr lang="en-US" altLang="ja-JP" sz="600" dirty="0">
                <a:latin typeface="メイリオ" panose="020B0604030504040204" pitchFamily="50" charset="-128"/>
                <a:ea typeface="メイリオ" panose="020B0604030504040204" pitchFamily="50" charset="-128"/>
              </a:rPr>
              <a:t>.</a:t>
            </a:r>
            <a:r>
              <a:rPr lang="ja-JP" altLang="en-US" sz="600">
                <a:latin typeface="メイリオ" panose="020B0604030504040204" pitchFamily="50" charset="-128"/>
                <a:ea typeface="メイリオ" panose="020B0604030504040204" pitchFamily="50" charset="-128"/>
              </a:rPr>
              <a:t>そのことにより，実行と評価を繰り返すことで，授業の成果を高める．</a:t>
            </a:r>
            <a:endParaRPr lang="en-US" altLang="ja-JP" sz="600" dirty="0">
              <a:latin typeface="メイリオ" panose="020B0604030504040204" pitchFamily="50" charset="-128"/>
              <a:ea typeface="メイリオ" panose="020B0604030504040204" pitchFamily="50" charset="-128"/>
            </a:endParaRPr>
          </a:p>
          <a:p>
            <a:endParaRPr lang="en-US" altLang="ja-JP" sz="600" dirty="0">
              <a:latin typeface="メイリオ" panose="020B0604030504040204" pitchFamily="50" charset="-128"/>
              <a:ea typeface="メイリオ" panose="020B0604030504040204" pitchFamily="50" charset="-128"/>
            </a:endParaRPr>
          </a:p>
          <a:p>
            <a:endParaRPr lang="ja-JP" altLang="en-US" sz="600" dirty="0">
              <a:latin typeface="メイリオ" panose="020B0604030504040204" pitchFamily="50" charset="-128"/>
              <a:ea typeface="メイリオ" panose="020B0604030504040204" pitchFamily="50" charset="-128"/>
            </a:endParaRPr>
          </a:p>
          <a:p>
            <a:endParaRPr lang="en-US" altLang="ja-JP" sz="600" dirty="0">
              <a:latin typeface="+mn-ea"/>
            </a:endParaRPr>
          </a:p>
          <a:p>
            <a:r>
              <a:rPr lang="ja-JP" altLang="en-US" sz="1000" b="1">
                <a:solidFill>
                  <a:schemeClr val="accent3">
                    <a:lumMod val="50000"/>
                  </a:schemeClr>
                </a:solidFill>
                <a:latin typeface="+mn-ea"/>
              </a:rPr>
              <a:t>③学習者における自律的なオンライン授業への転換</a:t>
            </a:r>
            <a:endParaRPr lang="en-US" altLang="ja-JP" sz="600" dirty="0">
              <a:latin typeface="+mn-ea"/>
            </a:endParaRPr>
          </a:p>
          <a:p>
            <a:endParaRPr lang="en-US" altLang="ja-JP" sz="600" dirty="0">
              <a:latin typeface="+mn-ea"/>
            </a:endParaRPr>
          </a:p>
          <a:p>
            <a:r>
              <a:rPr lang="en-US" altLang="ja-JP" sz="600" dirty="0">
                <a:latin typeface="+mn-ea"/>
              </a:rPr>
              <a:t>○</a:t>
            </a:r>
            <a:r>
              <a:rPr lang="ja-JP" altLang="en-US" sz="600">
                <a:latin typeface="+mn-ea"/>
              </a:rPr>
              <a:t>教えない授業を実現するためには，自律的な学習者となることが重要であり，その自律的な学習者における自律的なオンライン授業を実現する． </a:t>
            </a:r>
          </a:p>
          <a:p>
            <a:r>
              <a:rPr lang="en-US" altLang="ja-JP" sz="600" dirty="0">
                <a:latin typeface="+mn-ea"/>
              </a:rPr>
              <a:t>○</a:t>
            </a:r>
            <a:r>
              <a:rPr lang="ja-JP" altLang="en-US" sz="600">
                <a:latin typeface="+mn-ea"/>
              </a:rPr>
              <a:t>授業の目的は「教えること」ではなく，学習者が「自ら学ぶ」ことを手助けし，学習者に変化が起こることである．成果につながる行動変容できる人材育成のみならず，大学における「学修する文化」を広げる．</a:t>
            </a:r>
          </a:p>
          <a:p>
            <a:endParaRPr lang="ja-JP" altLang="en-US" sz="600" dirty="0">
              <a:latin typeface="+mn-ea"/>
            </a:endParaRPr>
          </a:p>
        </p:txBody>
      </p:sp>
      <p:sp>
        <p:nvSpPr>
          <p:cNvPr id="3" name="角丸四角形 2"/>
          <p:cNvSpPr/>
          <p:nvPr/>
        </p:nvSpPr>
        <p:spPr>
          <a:xfrm>
            <a:off x="4215334" y="1621401"/>
            <a:ext cx="4320480" cy="307777"/>
          </a:xfrm>
          <a:prstGeom prst="roundRect">
            <a:avLst/>
          </a:prstGeom>
          <a:solidFill>
            <a:schemeClr val="accent3">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dirty="0">
              <a:solidFill>
                <a:schemeClr val="accent3">
                  <a:lumMod val="20000"/>
                  <a:lumOff val="80000"/>
                </a:schemeClr>
              </a:solidFill>
            </a:endParaRPr>
          </a:p>
        </p:txBody>
      </p:sp>
      <p:sp>
        <p:nvSpPr>
          <p:cNvPr id="13" name="テキスト ボックス 12"/>
          <p:cNvSpPr txBox="1"/>
          <p:nvPr/>
        </p:nvSpPr>
        <p:spPr>
          <a:xfrm>
            <a:off x="4215334" y="1671040"/>
            <a:ext cx="4320480" cy="253916"/>
          </a:xfrm>
          <a:prstGeom prst="rect">
            <a:avLst/>
          </a:prstGeom>
          <a:noFill/>
        </p:spPr>
        <p:txBody>
          <a:bodyPr wrap="square" rtlCol="0">
            <a:spAutoFit/>
          </a:bodyPr>
          <a:lstStyle/>
          <a:p>
            <a:pPr algn="ctr"/>
            <a:r>
              <a:rPr lang="en" altLang="ja-JP" sz="1050" b="1" dirty="0">
                <a:solidFill>
                  <a:schemeClr val="bg1"/>
                </a:solidFill>
                <a:latin typeface="+mn-ea"/>
              </a:rPr>
              <a:t>M</a:t>
            </a:r>
            <a:r>
              <a:rPr lang="en" altLang="ja-JP" sz="1000" b="1" dirty="0">
                <a:solidFill>
                  <a:schemeClr val="bg1"/>
                </a:solidFill>
                <a:latin typeface="+mn-ea"/>
              </a:rPr>
              <a:t>ulti Campus </a:t>
            </a:r>
            <a:r>
              <a:rPr lang="en" altLang="ja-JP" sz="1050" b="1" dirty="0">
                <a:solidFill>
                  <a:schemeClr val="bg1"/>
                </a:solidFill>
                <a:latin typeface="+mn-ea"/>
              </a:rPr>
              <a:t>O</a:t>
            </a:r>
            <a:r>
              <a:rPr lang="en" altLang="ja-JP" sz="1000" b="1" dirty="0">
                <a:solidFill>
                  <a:schemeClr val="bg1"/>
                </a:solidFill>
                <a:latin typeface="+mn-ea"/>
              </a:rPr>
              <a:t>ne </a:t>
            </a:r>
            <a:r>
              <a:rPr lang="en" altLang="ja-JP" sz="1050" b="1" dirty="0">
                <a:solidFill>
                  <a:schemeClr val="bg1"/>
                </a:solidFill>
                <a:latin typeface="+mn-ea"/>
              </a:rPr>
              <a:t>D</a:t>
            </a:r>
            <a:r>
              <a:rPr lang="en" altLang="ja-JP" sz="1000" b="1" dirty="0">
                <a:solidFill>
                  <a:schemeClr val="bg1"/>
                </a:solidFill>
                <a:latin typeface="+mn-ea"/>
              </a:rPr>
              <a:t>igital University</a:t>
            </a:r>
            <a:r>
              <a:rPr lang="ja-JP" altLang="en-US" sz="1000" b="1">
                <a:solidFill>
                  <a:schemeClr val="bg1"/>
                </a:solidFill>
                <a:latin typeface="+mn-ea"/>
              </a:rPr>
              <a:t>構想</a:t>
            </a:r>
            <a:endParaRPr lang="ja-JP" altLang="en-US" sz="1000" b="1" dirty="0">
              <a:solidFill>
                <a:schemeClr val="bg1"/>
              </a:solidFill>
              <a:latin typeface="+mn-ea"/>
            </a:endParaRPr>
          </a:p>
        </p:txBody>
      </p:sp>
      <p:sp>
        <p:nvSpPr>
          <p:cNvPr id="14" name="正方形/長方形 13"/>
          <p:cNvSpPr/>
          <p:nvPr/>
        </p:nvSpPr>
        <p:spPr>
          <a:xfrm>
            <a:off x="3932560" y="1940800"/>
            <a:ext cx="4943304" cy="788000"/>
          </a:xfrm>
          <a:prstGeom prst="rect">
            <a:avLst/>
          </a:prstGeom>
          <a:solidFill>
            <a:schemeClr val="accent6">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4017965" y="1954020"/>
            <a:ext cx="4795134" cy="769441"/>
          </a:xfrm>
          <a:prstGeom prst="rect">
            <a:avLst/>
          </a:prstGeom>
          <a:noFill/>
        </p:spPr>
        <p:txBody>
          <a:bodyPr wrap="square" rtlCol="0">
            <a:spAutoFit/>
          </a:bodyPr>
          <a:lstStyle/>
          <a:p>
            <a:r>
              <a:rPr lang="ja-JP" altLang="en-US" sz="900" b="1" dirty="0">
                <a:solidFill>
                  <a:schemeClr val="accent3">
                    <a:lumMod val="50000"/>
                  </a:schemeClr>
                </a:solidFill>
                <a:latin typeface="+mj-ea"/>
                <a:ea typeface="+mj-ea"/>
              </a:rPr>
              <a:t>◆事業概要</a:t>
            </a:r>
            <a:endParaRPr lang="en-US" altLang="ja-JP" sz="900" b="1" dirty="0">
              <a:solidFill>
                <a:schemeClr val="accent3">
                  <a:lumMod val="50000"/>
                </a:schemeClr>
              </a:solidFill>
              <a:latin typeface="+mj-ea"/>
              <a:ea typeface="+mj-ea"/>
            </a:endParaRPr>
          </a:p>
          <a:p>
            <a:r>
              <a:rPr lang="ja-JP" altLang="en-US" sz="700">
                <a:latin typeface="+mj-ea"/>
                <a:ea typeface="+mj-ea"/>
              </a:rPr>
              <a:t>　教育</a:t>
            </a:r>
            <a:r>
              <a:rPr lang="en" altLang="ja-JP" sz="700" dirty="0">
                <a:latin typeface="+mj-ea"/>
                <a:ea typeface="+mj-ea"/>
              </a:rPr>
              <a:t>DX</a:t>
            </a:r>
            <a:r>
              <a:rPr lang="ja-JP" altLang="en" sz="700">
                <a:latin typeface="+mj-ea"/>
                <a:ea typeface="+mj-ea"/>
              </a:rPr>
              <a:t>（</a:t>
            </a:r>
            <a:r>
              <a:rPr lang="en" altLang="ja-JP" sz="700" dirty="0">
                <a:latin typeface="+mj-ea"/>
                <a:ea typeface="+mj-ea"/>
              </a:rPr>
              <a:t>Digital Transformation</a:t>
            </a:r>
            <a:r>
              <a:rPr lang="ja-JP" altLang="en" sz="700">
                <a:latin typeface="+mj-ea"/>
                <a:ea typeface="+mj-ea"/>
              </a:rPr>
              <a:t>）</a:t>
            </a:r>
            <a:r>
              <a:rPr lang="ja-JP" altLang="en-US" sz="700">
                <a:latin typeface="+mj-ea"/>
                <a:ea typeface="+mj-ea"/>
              </a:rPr>
              <a:t>時代における“新たな学び”の創出により，教員がデジタル技術を活用し，学びのあり方やカリキュラムを革新させると同時に，教職員の業務や組織，プロセス，学校文化を革新し，時代に対応した教育を確立する．</a:t>
            </a:r>
          </a:p>
          <a:p>
            <a:r>
              <a:rPr lang="ja-JP" altLang="en-US" sz="700">
                <a:latin typeface="+mj-ea"/>
                <a:ea typeface="+mj-ea"/>
              </a:rPr>
              <a:t>　そのために，全ての授業をいつでもどこからでも受講できるようなオープンなデジタルユニバーシティの構築することにより、主体的・対話的な深い学びへの転換をし、大学の新たな展開を実現する。</a:t>
            </a:r>
            <a:endParaRPr lang="ja-JP" altLang="en-US" sz="700" b="1" dirty="0">
              <a:latin typeface="+mj-ea"/>
              <a:ea typeface="+mj-ea"/>
            </a:endParaRPr>
          </a:p>
        </p:txBody>
      </p:sp>
      <p:sp>
        <p:nvSpPr>
          <p:cNvPr id="61" name="角丸四角形 60"/>
          <p:cNvSpPr/>
          <p:nvPr/>
        </p:nvSpPr>
        <p:spPr>
          <a:xfrm>
            <a:off x="444806" y="2288649"/>
            <a:ext cx="3096344" cy="284625"/>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角丸四角形 61"/>
          <p:cNvSpPr/>
          <p:nvPr/>
        </p:nvSpPr>
        <p:spPr>
          <a:xfrm>
            <a:off x="444806" y="3409614"/>
            <a:ext cx="3079793" cy="284625"/>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角丸四角形 62"/>
          <p:cNvSpPr/>
          <p:nvPr/>
        </p:nvSpPr>
        <p:spPr>
          <a:xfrm>
            <a:off x="451446" y="4198409"/>
            <a:ext cx="3143888" cy="284626"/>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1" name="直線コネクタ 80"/>
          <p:cNvCxnSpPr/>
          <p:nvPr/>
        </p:nvCxnSpPr>
        <p:spPr>
          <a:xfrm>
            <a:off x="183671" y="6431768"/>
            <a:ext cx="8856984" cy="0"/>
          </a:xfrm>
          <a:prstGeom prst="line">
            <a:avLst/>
          </a:prstGeom>
          <a:ln w="12700"/>
        </p:spPr>
        <p:style>
          <a:lnRef idx="1">
            <a:schemeClr val="dk1"/>
          </a:lnRef>
          <a:fillRef idx="0">
            <a:schemeClr val="dk1"/>
          </a:fillRef>
          <a:effectRef idx="0">
            <a:schemeClr val="dk1"/>
          </a:effectRef>
          <a:fontRef idx="minor">
            <a:schemeClr val="tx1"/>
          </a:fontRef>
        </p:style>
      </p:cxnSp>
      <p:sp>
        <p:nvSpPr>
          <p:cNvPr id="89" name="角丸四角形 88"/>
          <p:cNvSpPr/>
          <p:nvPr/>
        </p:nvSpPr>
        <p:spPr>
          <a:xfrm>
            <a:off x="359532" y="5149426"/>
            <a:ext cx="3348372" cy="123190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正方形/長方形 91"/>
          <p:cNvSpPr/>
          <p:nvPr/>
        </p:nvSpPr>
        <p:spPr>
          <a:xfrm>
            <a:off x="513443" y="5557936"/>
            <a:ext cx="1224136" cy="414930"/>
          </a:xfrm>
          <a:prstGeom prst="rect">
            <a:avLst/>
          </a:prstGeom>
          <a:solidFill>
            <a:schemeClr val="accent3">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ja-JP" altLang="en-US" sz="900" b="1">
                <a:solidFill>
                  <a:schemeClr val="bg1"/>
                </a:solidFill>
                <a:latin typeface="小塚ゴシック Pro B" pitchFamily="34" charset="-128"/>
                <a:ea typeface="小塚ゴシック Pro B" pitchFamily="34" charset="-128"/>
              </a:rPr>
              <a:t>学修環境の整備</a:t>
            </a:r>
            <a:endParaRPr lang="en-US" altLang="ja-JP" sz="900" b="1" dirty="0">
              <a:solidFill>
                <a:schemeClr val="bg1"/>
              </a:solidFill>
              <a:latin typeface="小塚ゴシック Pro B" pitchFamily="34" charset="-128"/>
              <a:ea typeface="小塚ゴシック Pro B" pitchFamily="34" charset="-128"/>
            </a:endParaRPr>
          </a:p>
          <a:p>
            <a:pPr algn="ctr"/>
            <a:r>
              <a:rPr kumimoji="1" lang="ja-JP" altLang="en-US" sz="900" b="1">
                <a:solidFill>
                  <a:schemeClr val="bg1"/>
                </a:solidFill>
                <a:latin typeface="小塚ゴシック Pro B" pitchFamily="34" charset="-128"/>
                <a:ea typeface="小塚ゴシック Pro B" pitchFamily="34" charset="-128"/>
              </a:rPr>
              <a:t>スケジュール</a:t>
            </a:r>
            <a:endParaRPr kumimoji="1" lang="ja-JP" altLang="en-US" sz="900" b="1" dirty="0">
              <a:solidFill>
                <a:schemeClr val="bg1"/>
              </a:solidFill>
              <a:latin typeface="小塚ゴシック Pro B" pitchFamily="34" charset="-128"/>
              <a:ea typeface="小塚ゴシック Pro B" pitchFamily="34" charset="-128"/>
            </a:endParaRPr>
          </a:p>
        </p:txBody>
      </p:sp>
      <p:sp>
        <p:nvSpPr>
          <p:cNvPr id="8" name="正方形/長方形 7"/>
          <p:cNvSpPr/>
          <p:nvPr/>
        </p:nvSpPr>
        <p:spPr>
          <a:xfrm>
            <a:off x="4024238" y="3415283"/>
            <a:ext cx="1302825" cy="288032"/>
          </a:xfrm>
          <a:prstGeom prst="rect">
            <a:avLst/>
          </a:prstGeom>
          <a:solidFill>
            <a:schemeClr val="accent6">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a:solidFill>
                  <a:schemeClr val="tx1"/>
                </a:solidFill>
                <a:latin typeface="+mn-ea"/>
              </a:rPr>
              <a:t>自律的なオンライン授業の分析と設計</a:t>
            </a:r>
            <a:endParaRPr kumimoji="1" lang="ja-JP" altLang="en-US" sz="800" b="1" dirty="0">
              <a:solidFill>
                <a:schemeClr val="tx1"/>
              </a:solidFill>
              <a:latin typeface="+mn-ea"/>
            </a:endParaRPr>
          </a:p>
        </p:txBody>
      </p:sp>
      <p:sp>
        <p:nvSpPr>
          <p:cNvPr id="65" name="正方形/長方形 64"/>
          <p:cNvSpPr/>
          <p:nvPr/>
        </p:nvSpPr>
        <p:spPr>
          <a:xfrm>
            <a:off x="3929857" y="3012423"/>
            <a:ext cx="4962621" cy="288032"/>
          </a:xfrm>
          <a:prstGeom prst="rect">
            <a:avLst/>
          </a:prstGeom>
          <a:solidFill>
            <a:schemeClr val="accent6">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altLang="ja-JP" sz="1000" b="1" dirty="0">
                <a:solidFill>
                  <a:schemeClr val="tx1"/>
                </a:solidFill>
                <a:latin typeface="+mn-ea"/>
              </a:rPr>
              <a:t>Multi Campus One Digital University</a:t>
            </a:r>
            <a:r>
              <a:rPr lang="ja-JP" altLang="en-US" sz="1000" b="1">
                <a:solidFill>
                  <a:schemeClr val="tx1"/>
                </a:solidFill>
                <a:latin typeface="+mn-ea"/>
              </a:rPr>
              <a:t>構想の実現</a:t>
            </a:r>
          </a:p>
        </p:txBody>
      </p:sp>
      <p:sp>
        <p:nvSpPr>
          <p:cNvPr id="66" name="正方形/長方形 65"/>
          <p:cNvSpPr/>
          <p:nvPr/>
        </p:nvSpPr>
        <p:spPr>
          <a:xfrm>
            <a:off x="7206800" y="3395843"/>
            <a:ext cx="1637301" cy="288032"/>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chemeClr val="tx1"/>
                </a:solidFill>
                <a:latin typeface="+mn-ea"/>
              </a:rPr>
              <a:t>大学の新たな展開の</a:t>
            </a:r>
            <a:r>
              <a:rPr lang="ja-JP" altLang="en-US" sz="800" b="1" dirty="0">
                <a:solidFill>
                  <a:schemeClr val="tx1"/>
                </a:solidFill>
                <a:latin typeface="+mn-ea"/>
              </a:rPr>
              <a:t>実現</a:t>
            </a:r>
            <a:endParaRPr kumimoji="1" lang="ja-JP" altLang="en-US" sz="800" b="1" dirty="0">
              <a:solidFill>
                <a:schemeClr val="tx1"/>
              </a:solidFill>
              <a:latin typeface="+mn-ea"/>
            </a:endParaRPr>
          </a:p>
        </p:txBody>
      </p:sp>
      <p:sp>
        <p:nvSpPr>
          <p:cNvPr id="69" name="正方形/長方形 68"/>
          <p:cNvSpPr/>
          <p:nvPr/>
        </p:nvSpPr>
        <p:spPr>
          <a:xfrm>
            <a:off x="4017044" y="4205575"/>
            <a:ext cx="1256309" cy="288032"/>
          </a:xfrm>
          <a:prstGeom prst="rect">
            <a:avLst/>
          </a:prstGeom>
          <a:solidFill>
            <a:schemeClr val="accent3">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ja-JP" altLang="en-US" sz="800" b="1">
                <a:solidFill>
                  <a:schemeClr val="bg1"/>
                </a:solidFill>
                <a:latin typeface="+mn-ea"/>
              </a:rPr>
              <a:t>教育リソース</a:t>
            </a:r>
            <a:endParaRPr kumimoji="1" lang="ja-JP" altLang="en-US" sz="800" b="1" dirty="0">
              <a:solidFill>
                <a:schemeClr val="bg1"/>
              </a:solidFill>
              <a:latin typeface="+mn-ea"/>
            </a:endParaRPr>
          </a:p>
        </p:txBody>
      </p:sp>
      <p:sp>
        <p:nvSpPr>
          <p:cNvPr id="70" name="正方形/長方形 69"/>
          <p:cNvSpPr/>
          <p:nvPr/>
        </p:nvSpPr>
        <p:spPr>
          <a:xfrm>
            <a:off x="4004021" y="5210563"/>
            <a:ext cx="1282850" cy="306063"/>
          </a:xfrm>
          <a:prstGeom prst="rect">
            <a:avLst/>
          </a:prstGeom>
          <a:solidFill>
            <a:schemeClr val="accent3">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kumimoji="1" lang="ja-JP" altLang="en-US" sz="800" b="1">
                <a:solidFill>
                  <a:schemeClr val="bg1"/>
                </a:solidFill>
                <a:latin typeface="+mn-ea"/>
              </a:rPr>
              <a:t>インストラクショナルデザイン</a:t>
            </a:r>
            <a:endParaRPr kumimoji="1" lang="ja-JP" altLang="en-US" sz="1000" b="1" dirty="0">
              <a:solidFill>
                <a:schemeClr val="bg1"/>
              </a:solidFill>
              <a:latin typeface="+mn-ea"/>
            </a:endParaRPr>
          </a:p>
        </p:txBody>
      </p:sp>
      <p:sp>
        <p:nvSpPr>
          <p:cNvPr id="71" name="正方形/長方形 70"/>
          <p:cNvSpPr/>
          <p:nvPr/>
        </p:nvSpPr>
        <p:spPr>
          <a:xfrm>
            <a:off x="7339339" y="4210750"/>
            <a:ext cx="1468672" cy="288032"/>
          </a:xfrm>
          <a:prstGeom prst="rect">
            <a:avLst/>
          </a:prstGeom>
          <a:solidFill>
            <a:schemeClr val="accent3">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kumimoji="1" lang="en" altLang="ja-JP" sz="900" b="1" dirty="0">
                <a:solidFill>
                  <a:schemeClr val="bg1"/>
                </a:solidFill>
                <a:latin typeface="+mn-ea"/>
              </a:rPr>
              <a:t>BYOD</a:t>
            </a:r>
          </a:p>
          <a:p>
            <a:pPr algn="ctr"/>
            <a:r>
              <a:rPr kumimoji="1" lang="ja-JP" altLang="en" sz="700" b="1">
                <a:solidFill>
                  <a:schemeClr val="bg1"/>
                </a:solidFill>
                <a:latin typeface="+mn-ea"/>
              </a:rPr>
              <a:t>（</a:t>
            </a:r>
            <a:r>
              <a:rPr kumimoji="1" lang="en" altLang="ja-JP" sz="700" b="1" dirty="0">
                <a:solidFill>
                  <a:schemeClr val="bg1"/>
                </a:solidFill>
                <a:latin typeface="+mn-ea"/>
              </a:rPr>
              <a:t>Bring Your Own Device</a:t>
            </a:r>
            <a:r>
              <a:rPr kumimoji="1" lang="ja-JP" altLang="en" sz="700" b="1">
                <a:solidFill>
                  <a:schemeClr val="bg1"/>
                </a:solidFill>
                <a:latin typeface="+mn-ea"/>
              </a:rPr>
              <a:t>）</a:t>
            </a:r>
            <a:endParaRPr kumimoji="1" lang="ja-JP" altLang="en-US" sz="700" b="1" dirty="0">
              <a:solidFill>
                <a:schemeClr val="bg1"/>
              </a:solidFill>
              <a:latin typeface="+mn-ea"/>
            </a:endParaRPr>
          </a:p>
        </p:txBody>
      </p:sp>
      <p:sp>
        <p:nvSpPr>
          <p:cNvPr id="74" name="正方形/長方形 73"/>
          <p:cNvSpPr/>
          <p:nvPr/>
        </p:nvSpPr>
        <p:spPr>
          <a:xfrm>
            <a:off x="5387038" y="5329446"/>
            <a:ext cx="1922789" cy="377430"/>
          </a:xfrm>
          <a:prstGeom prst="rect">
            <a:avLst/>
          </a:prstGeom>
          <a:solidFill>
            <a:schemeClr val="accent2">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a:solidFill>
                  <a:schemeClr val="bg1"/>
                </a:solidFill>
                <a:latin typeface="小塚ゴシック Pro B" pitchFamily="34" charset="-128"/>
                <a:ea typeface="小塚ゴシック Pro B" pitchFamily="34" charset="-128"/>
              </a:rPr>
              <a:t>デジタルアーカイブ研究所</a:t>
            </a:r>
            <a:endParaRPr kumimoji="1" lang="en-US" altLang="ja-JP" sz="1000" dirty="0">
              <a:solidFill>
                <a:schemeClr val="bg1"/>
              </a:solidFill>
              <a:latin typeface="小塚ゴシック Pro B" pitchFamily="34" charset="-128"/>
              <a:ea typeface="小塚ゴシック Pro B" pitchFamily="34" charset="-128"/>
            </a:endParaRPr>
          </a:p>
          <a:p>
            <a:pPr algn="ctr"/>
            <a:r>
              <a:rPr lang="ja-JP" altLang="en-US" sz="1000">
                <a:solidFill>
                  <a:schemeClr val="bg1"/>
                </a:solidFill>
                <a:latin typeface="小塚ゴシック Pro B" pitchFamily="34" charset="-128"/>
                <a:ea typeface="小塚ゴシック Pro B" pitchFamily="34" charset="-128"/>
              </a:rPr>
              <a:t>カリキュラム開発研究所</a:t>
            </a:r>
            <a:endParaRPr kumimoji="1" lang="en-US" altLang="ja-JP" sz="1000" dirty="0">
              <a:solidFill>
                <a:schemeClr val="bg1"/>
              </a:solidFill>
              <a:latin typeface="小塚ゴシック Pro B" pitchFamily="34" charset="-128"/>
              <a:ea typeface="小塚ゴシック Pro B" pitchFamily="34" charset="-128"/>
            </a:endParaRPr>
          </a:p>
        </p:txBody>
      </p:sp>
      <p:sp>
        <p:nvSpPr>
          <p:cNvPr id="76" name="正方形/長方形 75"/>
          <p:cNvSpPr/>
          <p:nvPr/>
        </p:nvSpPr>
        <p:spPr>
          <a:xfrm>
            <a:off x="5345301" y="3365035"/>
            <a:ext cx="1829736" cy="288032"/>
          </a:xfrm>
          <a:prstGeom prst="rect">
            <a:avLst/>
          </a:prstGeom>
          <a:solidFill>
            <a:schemeClr val="accent4">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a:solidFill>
                  <a:schemeClr val="tx1"/>
                </a:solidFill>
                <a:latin typeface="+mn-ea"/>
              </a:rPr>
              <a:t>主体的・対話的な深い学びへの転換</a:t>
            </a:r>
            <a:endParaRPr kumimoji="1" lang="ja-JP" altLang="en-US" sz="800" b="1" dirty="0">
              <a:solidFill>
                <a:schemeClr val="tx1"/>
              </a:solidFill>
              <a:latin typeface="+mn-ea"/>
            </a:endParaRPr>
          </a:p>
        </p:txBody>
      </p:sp>
      <p:sp>
        <p:nvSpPr>
          <p:cNvPr id="72" name="正方形/長方形 71"/>
          <p:cNvSpPr/>
          <p:nvPr/>
        </p:nvSpPr>
        <p:spPr>
          <a:xfrm>
            <a:off x="7383619" y="5186872"/>
            <a:ext cx="1390258" cy="264498"/>
          </a:xfrm>
          <a:prstGeom prst="rect">
            <a:avLst/>
          </a:prstGeom>
          <a:solidFill>
            <a:schemeClr val="accent3">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ja-JP" altLang="en-US" sz="700" b="1" i="0" u="none" strike="noStrike">
                <a:solidFill>
                  <a:schemeClr val="bg1"/>
                </a:solidFill>
                <a:effectLst/>
                <a:latin typeface="+mj-ea"/>
                <a:ea typeface="+mj-ea"/>
              </a:rPr>
              <a:t>ラーニング・コモンズ（</a:t>
            </a:r>
            <a:r>
              <a:rPr lang="en" altLang="ja-JP" sz="700" b="1" i="0" u="none" strike="noStrike" dirty="0">
                <a:solidFill>
                  <a:schemeClr val="bg1"/>
                </a:solidFill>
                <a:effectLst/>
                <a:latin typeface="+mj-ea"/>
                <a:ea typeface="+mj-ea"/>
              </a:rPr>
              <a:t>Learning Commons</a:t>
            </a:r>
            <a:r>
              <a:rPr lang="ja-JP" altLang="en" sz="700" b="1" i="0" u="none" strike="noStrike">
                <a:solidFill>
                  <a:schemeClr val="bg1"/>
                </a:solidFill>
                <a:effectLst/>
                <a:latin typeface="+mj-ea"/>
                <a:ea typeface="+mj-ea"/>
              </a:rPr>
              <a:t>）</a:t>
            </a:r>
            <a:endParaRPr kumimoji="1" lang="ja-JP" altLang="en-US" sz="1000" b="1" dirty="0">
              <a:solidFill>
                <a:schemeClr val="bg1"/>
              </a:solidFill>
              <a:latin typeface="+mj-ea"/>
              <a:ea typeface="+mj-ea"/>
            </a:endParaRPr>
          </a:p>
        </p:txBody>
      </p:sp>
      <p:sp>
        <p:nvSpPr>
          <p:cNvPr id="68" name="正方形/長方形 67"/>
          <p:cNvSpPr/>
          <p:nvPr/>
        </p:nvSpPr>
        <p:spPr>
          <a:xfrm>
            <a:off x="5600158" y="4274459"/>
            <a:ext cx="1452081" cy="936104"/>
          </a:xfrm>
          <a:prstGeom prst="rect">
            <a:avLst/>
          </a:prstGeom>
          <a:solidFill>
            <a:srgbClr val="FDEAD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800" b="1" dirty="0">
              <a:solidFill>
                <a:schemeClr val="tx1"/>
              </a:solidFill>
              <a:latin typeface="メイリオ" panose="020B0604030504040204" pitchFamily="50" charset="-128"/>
              <a:ea typeface="メイリオ" panose="020B0604030504040204" pitchFamily="50" charset="-128"/>
            </a:endParaRPr>
          </a:p>
          <a:p>
            <a:pPr algn="ctr"/>
            <a:r>
              <a:rPr lang="ja-JP" altLang="en-US" sz="800" b="1">
                <a:solidFill>
                  <a:schemeClr val="tx1"/>
                </a:solidFill>
                <a:latin typeface="メイリオ" panose="020B0604030504040204" pitchFamily="50" charset="-128"/>
                <a:ea typeface="メイリオ" panose="020B0604030504040204" pitchFamily="50" charset="-128"/>
              </a:rPr>
              <a:t>大学における知の拠点整備</a:t>
            </a:r>
            <a:endParaRPr lang="en-US" altLang="ja-JP" sz="800" b="1"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700" b="1"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600" b="1" dirty="0">
              <a:solidFill>
                <a:schemeClr val="tx1"/>
              </a:solidFill>
              <a:latin typeface="メイリオ" panose="020B0604030504040204" pitchFamily="50" charset="-128"/>
              <a:ea typeface="メイリオ" panose="020B0604030504040204" pitchFamily="50" charset="-128"/>
            </a:endParaRPr>
          </a:p>
          <a:p>
            <a:pPr algn="ctr"/>
            <a:endParaRPr lang="en-US" altLang="ja-JP" sz="800" dirty="0">
              <a:solidFill>
                <a:schemeClr val="tx1"/>
              </a:solidFill>
              <a:latin typeface="小塚ゴシック Pro B" pitchFamily="34" charset="-128"/>
              <a:ea typeface="小塚ゴシック Pro B" pitchFamily="34" charset="-128"/>
            </a:endParaRPr>
          </a:p>
          <a:p>
            <a:pPr algn="ctr"/>
            <a:endParaRPr lang="en-US" altLang="ja-JP" sz="700" dirty="0">
              <a:solidFill>
                <a:schemeClr val="tx1"/>
              </a:solidFill>
              <a:latin typeface="小塚ゴシック Pro B" pitchFamily="34" charset="-128"/>
              <a:ea typeface="小塚ゴシック Pro B" pitchFamily="34" charset="-128"/>
            </a:endParaRPr>
          </a:p>
          <a:p>
            <a:pPr algn="ctr"/>
            <a:r>
              <a:rPr lang="en-US" altLang="ja-JP" sz="500" dirty="0">
                <a:solidFill>
                  <a:schemeClr val="tx1"/>
                </a:solidFill>
                <a:latin typeface="小塚ゴシック Pro B" pitchFamily="34" charset="-128"/>
                <a:ea typeface="小塚ゴシック Pro B" pitchFamily="34" charset="-128"/>
              </a:rPr>
              <a:t>e-Learning</a:t>
            </a:r>
            <a:r>
              <a:rPr lang="ja-JP" altLang="en-US" sz="500">
                <a:solidFill>
                  <a:schemeClr val="tx1"/>
                </a:solidFill>
                <a:latin typeface="小塚ゴシック Pro B" pitchFamily="34" charset="-128"/>
                <a:ea typeface="小塚ゴシック Pro B" pitchFamily="34" charset="-128"/>
              </a:rPr>
              <a:t>コンテンツの</a:t>
            </a:r>
            <a:endParaRPr lang="en-US" altLang="ja-JP" sz="500" dirty="0">
              <a:solidFill>
                <a:schemeClr val="tx1"/>
              </a:solidFill>
              <a:latin typeface="小塚ゴシック Pro B" pitchFamily="34" charset="-128"/>
              <a:ea typeface="小塚ゴシック Pro B" pitchFamily="34" charset="-128"/>
            </a:endParaRPr>
          </a:p>
          <a:p>
            <a:pPr algn="ctr"/>
            <a:r>
              <a:rPr lang="ja-JP" altLang="en-US" sz="500">
                <a:solidFill>
                  <a:schemeClr val="tx1"/>
                </a:solidFill>
                <a:latin typeface="小塚ゴシック Pro B" pitchFamily="34" charset="-128"/>
                <a:ea typeface="小塚ゴシック Pro B" pitchFamily="34" charset="-128"/>
              </a:rPr>
              <a:t>オープンデータ化</a:t>
            </a:r>
            <a:endParaRPr kumimoji="1" lang="ja-JP" altLang="en-US" sz="500" dirty="0">
              <a:solidFill>
                <a:schemeClr val="tx1"/>
              </a:solidFill>
              <a:latin typeface="小塚ゴシック Pro B" pitchFamily="34" charset="-128"/>
              <a:ea typeface="小塚ゴシック Pro B" pitchFamily="34" charset="-128"/>
            </a:endParaRPr>
          </a:p>
        </p:txBody>
      </p:sp>
      <p:sp>
        <p:nvSpPr>
          <p:cNvPr id="67" name="正方形/長方形 66"/>
          <p:cNvSpPr/>
          <p:nvPr/>
        </p:nvSpPr>
        <p:spPr>
          <a:xfrm>
            <a:off x="5299448" y="3785966"/>
            <a:ext cx="2097286" cy="455624"/>
          </a:xfrm>
          <a:prstGeom prst="rect">
            <a:avLst/>
          </a:prstGeom>
          <a:solidFill>
            <a:schemeClr val="accent2">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 altLang="ja-JP" sz="1000" b="1" dirty="0">
                <a:solidFill>
                  <a:schemeClr val="bg1"/>
                </a:solidFill>
                <a:latin typeface="+mj-ea"/>
                <a:ea typeface="+mj-ea"/>
              </a:rPr>
              <a:t>Multi Campus One Digital University</a:t>
            </a:r>
            <a:r>
              <a:rPr lang="ja-JP" altLang="en-US" sz="1000" b="1">
                <a:solidFill>
                  <a:schemeClr val="bg1"/>
                </a:solidFill>
                <a:latin typeface="+mj-ea"/>
                <a:ea typeface="+mj-ea"/>
              </a:rPr>
              <a:t>の</a:t>
            </a:r>
            <a:r>
              <a:rPr lang="ja-JP" altLang="en-US" sz="1000" b="1" dirty="0">
                <a:solidFill>
                  <a:schemeClr val="bg1"/>
                </a:solidFill>
                <a:latin typeface="+mj-ea"/>
                <a:ea typeface="+mj-ea"/>
              </a:rPr>
              <a:t>基盤整備</a:t>
            </a:r>
            <a:endParaRPr kumimoji="1" lang="en-US" altLang="ja-JP" sz="1000" b="1" dirty="0">
              <a:solidFill>
                <a:schemeClr val="bg1"/>
              </a:solidFill>
              <a:latin typeface="+mj-ea"/>
              <a:ea typeface="+mj-ea"/>
            </a:endParaRPr>
          </a:p>
        </p:txBody>
      </p:sp>
      <p:sp>
        <p:nvSpPr>
          <p:cNvPr id="11" name="円/楕円 10"/>
          <p:cNvSpPr/>
          <p:nvPr/>
        </p:nvSpPr>
        <p:spPr>
          <a:xfrm>
            <a:off x="5479449" y="4633841"/>
            <a:ext cx="1727351" cy="366413"/>
          </a:xfrm>
          <a:prstGeom prst="ellipse">
            <a:avLst/>
          </a:prstGeom>
          <a:solidFill>
            <a:schemeClr val="accent2">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sz="900" dirty="0">
                <a:latin typeface="メイリオ" panose="020B0604030504040204" pitchFamily="50" charset="-128"/>
                <a:ea typeface="メイリオ" panose="020B0604030504040204" pitchFamily="50" charset="-128"/>
              </a:rPr>
              <a:t>e-Learning</a:t>
            </a:r>
            <a:endParaRPr kumimoji="1" lang="ja-JP" altLang="en-US" sz="900" dirty="0">
              <a:latin typeface="メイリオ" panose="020B0604030504040204" pitchFamily="50" charset="-128"/>
              <a:ea typeface="メイリオ" panose="020B0604030504040204" pitchFamily="50" charset="-128"/>
            </a:endParaRPr>
          </a:p>
        </p:txBody>
      </p:sp>
      <p:sp>
        <p:nvSpPr>
          <p:cNvPr id="12" name="角丸四角形 11"/>
          <p:cNvSpPr/>
          <p:nvPr/>
        </p:nvSpPr>
        <p:spPr>
          <a:xfrm>
            <a:off x="4560928" y="2712188"/>
            <a:ext cx="3696520" cy="293975"/>
          </a:xfrm>
          <a:prstGeom prst="roundRect">
            <a:avLst/>
          </a:prstGeom>
          <a:solidFill>
            <a:schemeClr val="accent3">
              <a:lumMod val="75000"/>
            </a:schemeClr>
          </a:solidFill>
          <a:ln>
            <a:noFill/>
          </a:ln>
        </p:spPr>
        <p:style>
          <a:lnRef idx="0">
            <a:scrgbClr r="0" g="0" b="0"/>
          </a:lnRef>
          <a:fillRef idx="0">
            <a:scrgbClr r="0" g="0" b="0"/>
          </a:fillRef>
          <a:effectRef idx="0">
            <a:scrgbClr r="0" g="0" b="0"/>
          </a:effectRef>
          <a:fontRef idx="minor">
            <a:schemeClr val="lt1"/>
          </a:fontRef>
        </p:style>
        <p:txBody>
          <a:bodyPr rtlCol="0" anchor="ctr" anchorCtr="1"/>
          <a:lstStyle/>
          <a:p>
            <a:pPr algn="ctr"/>
            <a:r>
              <a:rPr lang="ja-JP" altLang="en-US" sz="1200">
                <a:latin typeface="メイリオ" panose="020B0604030504040204" pitchFamily="50" charset="-128"/>
                <a:ea typeface="メイリオ" panose="020B0604030504040204" pitchFamily="50" charset="-128"/>
              </a:rPr>
              <a:t>大学教育推進会議</a:t>
            </a:r>
            <a:endParaRPr kumimoji="1" lang="ja-JP" altLang="en-US" sz="1200" dirty="0">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4024238" y="4526049"/>
            <a:ext cx="1262633" cy="630942"/>
          </a:xfrm>
          <a:prstGeom prst="rect">
            <a:avLst/>
          </a:prstGeom>
          <a:noFill/>
        </p:spPr>
        <p:txBody>
          <a:bodyPr wrap="square" rtlCol="0">
            <a:spAutoFit/>
          </a:bodyPr>
          <a:lstStyle/>
          <a:p>
            <a:r>
              <a:rPr lang="ja-JP" altLang="en-US" sz="500">
                <a:latin typeface="+mj-ea"/>
                <a:ea typeface="+mj-ea"/>
              </a:rPr>
              <a:t>これらのハイブリット型授業の効果を上げるのが教育リソース（個別に対応した教材・素材のデジタルアーカイブ等学習支援デジタルアーカイブ）である．これらの教材をデジタルアーカイブし，提供できるシステムを構築しておくことが重要である．</a:t>
            </a:r>
            <a:endParaRPr lang="en-US" altLang="ja-JP" sz="500" dirty="0">
              <a:latin typeface="+mj-ea"/>
              <a:ea typeface="+mj-ea"/>
            </a:endParaRPr>
          </a:p>
        </p:txBody>
      </p:sp>
      <p:sp>
        <p:nvSpPr>
          <p:cNvPr id="75" name="テキスト ボックス 74"/>
          <p:cNvSpPr txBox="1"/>
          <p:nvPr/>
        </p:nvSpPr>
        <p:spPr>
          <a:xfrm>
            <a:off x="3995936" y="5525292"/>
            <a:ext cx="1295333" cy="553998"/>
          </a:xfrm>
          <a:prstGeom prst="rect">
            <a:avLst/>
          </a:prstGeom>
          <a:noFill/>
        </p:spPr>
        <p:txBody>
          <a:bodyPr wrap="square" rtlCol="0">
            <a:spAutoFit/>
          </a:bodyPr>
          <a:lstStyle/>
          <a:p>
            <a:r>
              <a:rPr lang="ja-JP" altLang="en-US" sz="500">
                <a:latin typeface="+mj-ea"/>
                <a:ea typeface="+mj-ea"/>
              </a:rPr>
              <a:t>「インストラクショナルデザイン」や「教えないで学べる」学習環境は，キャロルの学校学習の時間モデルの授業の質を高め，授業理解力を助け，学習機会や学習持続力を高めるための手法であり，学習環境でもある．</a:t>
            </a:r>
            <a:endParaRPr kumimoji="1" lang="ja-JP" altLang="en-US" sz="500" b="1" dirty="0">
              <a:latin typeface="+mj-ea"/>
              <a:ea typeface="+mj-ea"/>
            </a:endParaRPr>
          </a:p>
        </p:txBody>
      </p:sp>
      <p:sp>
        <p:nvSpPr>
          <p:cNvPr id="77" name="テキスト ボックス 76"/>
          <p:cNvSpPr txBox="1"/>
          <p:nvPr/>
        </p:nvSpPr>
        <p:spPr>
          <a:xfrm>
            <a:off x="7343505" y="4517613"/>
            <a:ext cx="1460340" cy="553998"/>
          </a:xfrm>
          <a:prstGeom prst="rect">
            <a:avLst/>
          </a:prstGeom>
          <a:noFill/>
        </p:spPr>
        <p:txBody>
          <a:bodyPr wrap="square" rtlCol="0">
            <a:spAutoFit/>
          </a:bodyPr>
          <a:lstStyle/>
          <a:p>
            <a:r>
              <a:rPr lang="en" altLang="ja-JP" sz="500" dirty="0">
                <a:latin typeface="+mj-ea"/>
                <a:ea typeface="+mj-ea"/>
              </a:rPr>
              <a:t>Society 5.0 </a:t>
            </a:r>
            <a:r>
              <a:rPr lang="ja-JP" altLang="en-US" sz="500">
                <a:latin typeface="+mj-ea"/>
                <a:ea typeface="+mj-ea"/>
              </a:rPr>
              <a:t>時代を生きる全ての学生の可能性を引き出す個別最適な学びと協働的な学びを実現するためには，大学における </a:t>
            </a:r>
            <a:r>
              <a:rPr lang="en" altLang="ja-JP" sz="500" dirty="0">
                <a:latin typeface="+mj-ea"/>
                <a:ea typeface="+mj-ea"/>
              </a:rPr>
              <a:t>ICT </a:t>
            </a:r>
            <a:r>
              <a:rPr lang="ja-JP" altLang="en-US" sz="500">
                <a:latin typeface="+mj-ea"/>
                <a:ea typeface="+mj-ea"/>
              </a:rPr>
              <a:t>の積極的な活用が不可欠との観点から１人１台のコンピュータ「</a:t>
            </a:r>
            <a:r>
              <a:rPr lang="en" altLang="ja-JP" sz="500" dirty="0">
                <a:latin typeface="+mj-ea"/>
                <a:ea typeface="+mj-ea"/>
              </a:rPr>
              <a:t>BYOD</a:t>
            </a:r>
            <a:r>
              <a:rPr lang="ja-JP" altLang="en" sz="500">
                <a:latin typeface="+mj-ea"/>
                <a:ea typeface="+mj-ea"/>
              </a:rPr>
              <a:t>（</a:t>
            </a:r>
            <a:r>
              <a:rPr lang="en" altLang="ja-JP" sz="500" dirty="0">
                <a:latin typeface="+mj-ea"/>
                <a:ea typeface="+mj-ea"/>
              </a:rPr>
              <a:t>Bring Your Own Device</a:t>
            </a:r>
            <a:r>
              <a:rPr lang="ja-JP" altLang="en" sz="500">
                <a:latin typeface="+mj-ea"/>
                <a:ea typeface="+mj-ea"/>
              </a:rPr>
              <a:t>）</a:t>
            </a:r>
            <a:r>
              <a:rPr lang="ja-JP" altLang="en-US" sz="500">
                <a:latin typeface="+mj-ea"/>
                <a:ea typeface="+mj-ea"/>
              </a:rPr>
              <a:t>」を推進する．</a:t>
            </a:r>
            <a:endParaRPr lang="en-US" altLang="ja-JP" sz="500" dirty="0">
              <a:latin typeface="+mj-ea"/>
              <a:ea typeface="+mj-ea"/>
            </a:endParaRPr>
          </a:p>
        </p:txBody>
      </p:sp>
      <p:sp>
        <p:nvSpPr>
          <p:cNvPr id="84" name="テキスト ボックス 83"/>
          <p:cNvSpPr txBox="1"/>
          <p:nvPr/>
        </p:nvSpPr>
        <p:spPr>
          <a:xfrm>
            <a:off x="5406643" y="5706876"/>
            <a:ext cx="1868619" cy="492443"/>
          </a:xfrm>
          <a:prstGeom prst="rect">
            <a:avLst/>
          </a:prstGeom>
          <a:noFill/>
        </p:spPr>
        <p:txBody>
          <a:bodyPr wrap="square" rtlCol="0">
            <a:spAutoFit/>
          </a:bodyPr>
          <a:lstStyle/>
          <a:p>
            <a:r>
              <a:rPr lang="ja-JP" altLang="en-US" sz="500" b="0" i="0" u="none" strike="noStrike">
                <a:solidFill>
                  <a:srgbClr val="333333"/>
                </a:solidFill>
                <a:effectLst/>
                <a:latin typeface="+mj-ea"/>
                <a:ea typeface="+mj-ea"/>
              </a:rPr>
              <a:t>大学生から社会人まで幅広い学習者を対象として，本学における今までの「遠隔教育の実績」と「膨大な教育リソース（デジタルアーカイブ）」を最大限に活用し，</a:t>
            </a:r>
            <a:r>
              <a:rPr lang="en" altLang="ja-JP" sz="500" b="0" i="0" u="none" strike="noStrike" dirty="0">
                <a:solidFill>
                  <a:srgbClr val="333333"/>
                </a:solidFill>
                <a:effectLst/>
                <a:latin typeface="+mj-ea"/>
                <a:ea typeface="+mj-ea"/>
              </a:rPr>
              <a:t>e-Learning</a:t>
            </a:r>
            <a:r>
              <a:rPr lang="ja-JP" altLang="en-US" sz="500" b="0" i="0" u="none" strike="noStrike">
                <a:solidFill>
                  <a:srgbClr val="333333"/>
                </a:solidFill>
                <a:effectLst/>
                <a:latin typeface="+mj-ea"/>
                <a:ea typeface="+mj-ea"/>
              </a:rPr>
              <a:t>を授業主体として展開する新しい遠隔教育を推進している．</a:t>
            </a:r>
            <a:br>
              <a:rPr lang="ja-JP" altLang="en-US" sz="500">
                <a:latin typeface="+mj-ea"/>
                <a:ea typeface="+mj-ea"/>
              </a:rPr>
            </a:br>
            <a:endParaRPr lang="ja-JP" altLang="en-US" sz="100" b="1" dirty="0">
              <a:latin typeface="+mj-ea"/>
              <a:ea typeface="+mj-ea"/>
            </a:endParaRPr>
          </a:p>
        </p:txBody>
      </p:sp>
      <p:sp>
        <p:nvSpPr>
          <p:cNvPr id="88" name="テキスト ボックス 87"/>
          <p:cNvSpPr txBox="1"/>
          <p:nvPr/>
        </p:nvSpPr>
        <p:spPr>
          <a:xfrm>
            <a:off x="7401454" y="3677779"/>
            <a:ext cx="1472990" cy="461665"/>
          </a:xfrm>
          <a:prstGeom prst="rect">
            <a:avLst/>
          </a:prstGeom>
          <a:noFill/>
        </p:spPr>
        <p:txBody>
          <a:bodyPr wrap="square" rtlCol="0">
            <a:spAutoFit/>
          </a:bodyPr>
          <a:lstStyle/>
          <a:p>
            <a:r>
              <a:rPr lang="ja-JP" altLang="en-US" sz="400">
                <a:latin typeface="+mn-ea"/>
              </a:rPr>
              <a:t>①コーオプ教育の実現</a:t>
            </a:r>
          </a:p>
          <a:p>
            <a:r>
              <a:rPr lang="ja-JP" altLang="en-US" sz="400">
                <a:latin typeface="+mn-ea"/>
              </a:rPr>
              <a:t>②主・副専門システムの拡充</a:t>
            </a:r>
          </a:p>
          <a:p>
            <a:r>
              <a:rPr lang="ja-JP" altLang="en-US" sz="400">
                <a:latin typeface="+mn-ea"/>
              </a:rPr>
              <a:t>③資格取得の推進</a:t>
            </a:r>
          </a:p>
          <a:p>
            <a:r>
              <a:rPr lang="ja-JP" altLang="en-US" sz="400">
                <a:latin typeface="+mn-ea"/>
              </a:rPr>
              <a:t>④自宅・学校での学習の学びの連続性の確保</a:t>
            </a:r>
          </a:p>
          <a:p>
            <a:r>
              <a:rPr lang="ja-JP" altLang="en-US" sz="400">
                <a:latin typeface="+mn-ea"/>
              </a:rPr>
              <a:t>⑤いつでもどこからでも学べる環境</a:t>
            </a:r>
          </a:p>
          <a:p>
            <a:r>
              <a:rPr lang="ja-JP" altLang="en-US" sz="400">
                <a:latin typeface="+mn-ea"/>
              </a:rPr>
              <a:t>⑥卒業後の学びへのサポート（生涯学習）</a:t>
            </a:r>
            <a:endParaRPr lang="en-US" altLang="ja-JP" sz="400" dirty="0">
              <a:latin typeface="+mn-ea"/>
            </a:endParaRPr>
          </a:p>
        </p:txBody>
      </p:sp>
      <p:sp>
        <p:nvSpPr>
          <p:cNvPr id="55" name="テキスト ボックス 54"/>
          <p:cNvSpPr txBox="1"/>
          <p:nvPr/>
        </p:nvSpPr>
        <p:spPr>
          <a:xfrm>
            <a:off x="7389278" y="5472212"/>
            <a:ext cx="1390259" cy="630942"/>
          </a:xfrm>
          <a:prstGeom prst="rect">
            <a:avLst/>
          </a:prstGeom>
          <a:noFill/>
        </p:spPr>
        <p:txBody>
          <a:bodyPr wrap="square" rtlCol="0">
            <a:spAutoFit/>
          </a:bodyPr>
          <a:lstStyle/>
          <a:p>
            <a:r>
              <a:rPr lang="ja-JP" altLang="en-US" sz="500" b="0" i="0" u="none" strike="noStrike">
                <a:solidFill>
                  <a:srgbClr val="333333"/>
                </a:solidFill>
                <a:effectLst/>
                <a:latin typeface="游ゴシック体"/>
              </a:rPr>
              <a:t>この学習支援を実施するためにも，自学学習をする児童生徒の利用目的や学習方法にあわせ，</a:t>
            </a:r>
            <a:r>
              <a:rPr lang="en" altLang="ja-JP" sz="500" b="0" i="0" u="none" strike="noStrike" dirty="0">
                <a:solidFill>
                  <a:srgbClr val="333333"/>
                </a:solidFill>
                <a:effectLst/>
                <a:latin typeface="游ゴシック体"/>
              </a:rPr>
              <a:t>ICT</a:t>
            </a:r>
            <a:r>
              <a:rPr lang="ja-JP" altLang="en-US" sz="500" b="0" i="0" u="none" strike="noStrike">
                <a:solidFill>
                  <a:srgbClr val="333333"/>
                </a:solidFill>
                <a:effectLst/>
                <a:latin typeface="游ゴシック体"/>
              </a:rPr>
              <a:t>を柔軟に活用し，効率的に学習を進めるための総合的な学習環境であるラーニング・コモンズ（</a:t>
            </a:r>
            <a:r>
              <a:rPr lang="en" altLang="ja-JP" sz="500" b="0" i="0" u="none" strike="noStrike" dirty="0">
                <a:solidFill>
                  <a:srgbClr val="333333"/>
                </a:solidFill>
                <a:effectLst/>
                <a:latin typeface="游ゴシック体"/>
              </a:rPr>
              <a:t>Learning Commons</a:t>
            </a:r>
            <a:r>
              <a:rPr lang="ja-JP" altLang="en" sz="500" b="0" i="0" u="none" strike="noStrike">
                <a:solidFill>
                  <a:srgbClr val="333333"/>
                </a:solidFill>
                <a:effectLst/>
                <a:latin typeface="游ゴシック体"/>
              </a:rPr>
              <a:t>）</a:t>
            </a:r>
            <a:r>
              <a:rPr lang="ja-JP" altLang="en-US" sz="500" b="0" i="0" u="none" strike="noStrike">
                <a:solidFill>
                  <a:srgbClr val="333333"/>
                </a:solidFill>
                <a:effectLst/>
                <a:latin typeface="游ゴシック体"/>
              </a:rPr>
              <a:t>を各学校に整備する必要がある．</a:t>
            </a:r>
            <a:endParaRPr kumimoji="1" lang="ja-JP" altLang="en-US" sz="100" dirty="0">
              <a:latin typeface="+mj-ea"/>
              <a:ea typeface="+mj-ea"/>
            </a:endParaRPr>
          </a:p>
        </p:txBody>
      </p:sp>
      <p:sp>
        <p:nvSpPr>
          <p:cNvPr id="85" name="テキスト ボックス 84"/>
          <p:cNvSpPr txBox="1"/>
          <p:nvPr/>
        </p:nvSpPr>
        <p:spPr>
          <a:xfrm>
            <a:off x="3932560" y="3679447"/>
            <a:ext cx="1410446" cy="477054"/>
          </a:xfrm>
          <a:prstGeom prst="rect">
            <a:avLst/>
          </a:prstGeom>
          <a:noFill/>
        </p:spPr>
        <p:txBody>
          <a:bodyPr wrap="square" rtlCol="0">
            <a:spAutoFit/>
          </a:bodyPr>
          <a:lstStyle/>
          <a:p>
            <a:r>
              <a:rPr lang="ja-JP" altLang="en-US" sz="500">
                <a:latin typeface="+mn-ea"/>
              </a:rPr>
              <a:t>教えない授業を実現するためには，自律的な学習者となることが重要であり，自律的な学習者であれば自律的なオンライン授業が実現する．ここでは，自律的なオンライン授業の分析と設計について考える．</a:t>
            </a:r>
            <a:endParaRPr kumimoji="1" lang="ja-JP" altLang="en-US" sz="500" dirty="0">
              <a:latin typeface="+mn-ea"/>
            </a:endParaRPr>
          </a:p>
        </p:txBody>
      </p:sp>
      <p:sp>
        <p:nvSpPr>
          <p:cNvPr id="4" name="テキスト ボックス 3"/>
          <p:cNvSpPr txBox="1"/>
          <p:nvPr/>
        </p:nvSpPr>
        <p:spPr>
          <a:xfrm>
            <a:off x="6994177" y="6431768"/>
            <a:ext cx="2046477" cy="169277"/>
          </a:xfrm>
          <a:prstGeom prst="rect">
            <a:avLst/>
          </a:prstGeom>
          <a:noFill/>
        </p:spPr>
        <p:txBody>
          <a:bodyPr wrap="square" rtlCol="0">
            <a:spAutoFit/>
          </a:bodyPr>
          <a:lstStyle/>
          <a:p>
            <a:pPr algn="r"/>
            <a:r>
              <a:rPr kumimoji="1" lang="ja-JP" altLang="en-US" sz="500" dirty="0"/>
              <a:t>岐阜女子大学</a:t>
            </a:r>
          </a:p>
        </p:txBody>
      </p:sp>
      <p:sp>
        <p:nvSpPr>
          <p:cNvPr id="19" name="上矢印 18"/>
          <p:cNvSpPr/>
          <p:nvPr/>
        </p:nvSpPr>
        <p:spPr>
          <a:xfrm>
            <a:off x="6150430" y="5169580"/>
            <a:ext cx="293778" cy="153374"/>
          </a:xfrm>
          <a:prstGeom prst="upArrow">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pic>
        <p:nvPicPr>
          <p:cNvPr id="15" name="図 14">
            <a:extLst>
              <a:ext uri="{FF2B5EF4-FFF2-40B4-BE49-F238E27FC236}">
                <a16:creationId xmlns:a16="http://schemas.microsoft.com/office/drawing/2014/main" id="{BAD9F17E-1AFE-052C-D3B0-6323DFCD1068}"/>
              </a:ext>
            </a:extLst>
          </p:cNvPr>
          <p:cNvPicPr>
            <a:picLocks noChangeAspect="1"/>
          </p:cNvPicPr>
          <p:nvPr/>
        </p:nvPicPr>
        <p:blipFill>
          <a:blip r:embed="rId2"/>
          <a:stretch>
            <a:fillRect/>
          </a:stretch>
        </p:blipFill>
        <p:spPr>
          <a:xfrm>
            <a:off x="1804437" y="5156991"/>
            <a:ext cx="1814308" cy="1224337"/>
          </a:xfrm>
          <a:prstGeom prst="rect">
            <a:avLst/>
          </a:prstGeom>
        </p:spPr>
      </p:pic>
    </p:spTree>
    <p:extLst>
      <p:ext uri="{BB962C8B-B14F-4D97-AF65-F5344CB8AC3E}">
        <p14:creationId xmlns:p14="http://schemas.microsoft.com/office/powerpoint/2010/main" val="1420630301"/>
      </p:ext>
    </p:extLst>
  </p:cSld>
  <p:clrMapOvr>
    <a:masterClrMapping/>
  </p:clrMapOvr>
</p:sld>
</file>

<file path=ppt/theme/theme1.xml><?xml version="1.0" encoding="utf-8"?>
<a:theme xmlns:a="http://schemas.openxmlformats.org/drawingml/2006/main" name="Office ​​テーマ">
  <a:themeElements>
    <a:clrScheme name="赤紫">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メイリオ＋Segoe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2383</TotalTime>
  <Words>1305</Words>
  <Application>Microsoft Macintosh PowerPoint</Application>
  <PresentationFormat>画面に合わせる (4:3)</PresentationFormat>
  <Paragraphs>78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メイリオ</vt:lpstr>
      <vt:lpstr>小塚ゴシック Pro B</vt:lpstr>
      <vt:lpstr>游ゴシック体</vt:lpstr>
      <vt:lpstr>Arial</vt:lpstr>
      <vt:lpstr>Segoe UI</vt:lpstr>
      <vt:lpstr>Office ​​テーマ</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kuze</dc:creator>
  <cp:lastModifiedBy>Microsoft Office User</cp:lastModifiedBy>
  <cp:revision>150</cp:revision>
  <cp:lastPrinted>2023-07-03T03:51:15Z</cp:lastPrinted>
  <dcterms:created xsi:type="dcterms:W3CDTF">2014-01-05T08:38:16Z</dcterms:created>
  <dcterms:modified xsi:type="dcterms:W3CDTF">2023-10-07T03:21:22Z</dcterms:modified>
</cp:coreProperties>
</file>