
<file path=[Content_Types].xml><?xml version="1.0" encoding="utf-8"?>
<Types xmlns="http://schemas.openxmlformats.org/package/2006/content-types">
  <Default Extension="png" ContentType="image/png"/>
  <Default Extension="jpeg" ContentType="image/jpeg"/>
  <Default Extension="emf" ContentType="image/x-emf"/>
  <Default Extension="glb" ContentType="model/gltf.binary"/>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handoutMasterIdLst>
    <p:handoutMasterId r:id="rId41"/>
  </p:handoutMasterIdLst>
  <p:sldIdLst>
    <p:sldId id="296" r:id="rId2"/>
    <p:sldId id="297" r:id="rId3"/>
    <p:sldId id="298" r:id="rId4"/>
    <p:sldId id="299" r:id="rId5"/>
    <p:sldId id="305" r:id="rId6"/>
    <p:sldId id="309" r:id="rId7"/>
    <p:sldId id="302" r:id="rId8"/>
    <p:sldId id="301" r:id="rId9"/>
    <p:sldId id="300" r:id="rId10"/>
    <p:sldId id="307" r:id="rId11"/>
    <p:sldId id="308" r:id="rId12"/>
    <p:sldId id="303" r:id="rId13"/>
    <p:sldId id="304" r:id="rId14"/>
    <p:sldId id="306" r:id="rId15"/>
    <p:sldId id="286" r:id="rId16"/>
    <p:sldId id="287" r:id="rId17"/>
    <p:sldId id="288" r:id="rId18"/>
    <p:sldId id="289" r:id="rId19"/>
    <p:sldId id="290" r:id="rId20"/>
    <p:sldId id="291" r:id="rId21"/>
    <p:sldId id="292" r:id="rId22"/>
    <p:sldId id="293" r:id="rId23"/>
    <p:sldId id="273" r:id="rId24"/>
    <p:sldId id="274" r:id="rId25"/>
    <p:sldId id="275" r:id="rId26"/>
    <p:sldId id="277" r:id="rId27"/>
    <p:sldId id="278" r:id="rId28"/>
    <p:sldId id="266" r:id="rId29"/>
    <p:sldId id="271" r:id="rId30"/>
    <p:sldId id="260" r:id="rId31"/>
    <p:sldId id="267" r:id="rId32"/>
    <p:sldId id="268" r:id="rId33"/>
    <p:sldId id="269" r:id="rId34"/>
    <p:sldId id="270" r:id="rId35"/>
    <p:sldId id="265" r:id="rId36"/>
    <p:sldId id="280" r:id="rId37"/>
    <p:sldId id="281" r:id="rId38"/>
    <p:sldId id="282" r:id="rId39"/>
  </p:sldIdLst>
  <p:sldSz cx="9144000" cy="6858000" type="screen4x3"/>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CBAD"/>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14" autoAdjust="0"/>
    <p:restoredTop sz="94660"/>
  </p:normalViewPr>
  <p:slideViewPr>
    <p:cSldViewPr snapToGrid="0">
      <p:cViewPr varScale="1">
        <p:scale>
          <a:sx n="166" d="100"/>
          <a:sy n="166" d="100"/>
        </p:scale>
        <p:origin x="1552" y="100"/>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116" d="100"/>
          <a:sy n="116" d="100"/>
        </p:scale>
        <p:origin x="5148"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9E715E-70FC-4D5A-8E67-0E7408DFE43A}" type="doc">
      <dgm:prSet loTypeId="urn:microsoft.com/office/officeart/2005/8/layout/cycle7" loCatId="cycle" qsTypeId="urn:microsoft.com/office/officeart/2005/8/quickstyle/simple1" qsCatId="simple" csTypeId="urn:microsoft.com/office/officeart/2005/8/colors/colorful5" csCatId="colorful" phldr="1"/>
      <dgm:spPr/>
      <dgm:t>
        <a:bodyPr/>
        <a:lstStyle/>
        <a:p>
          <a:endParaRPr kumimoji="1" lang="ja-JP" altLang="en-US"/>
        </a:p>
      </dgm:t>
    </dgm:pt>
    <dgm:pt modelId="{3402DDA8-7181-47E8-8651-33CACD5CF742}">
      <dgm:prSet phldrT="[テキスト]" custT="1"/>
      <dgm:spPr/>
      <dgm:t>
        <a:bodyPr/>
        <a:lstStyle/>
        <a:p>
          <a:pPr>
            <a:lnSpc>
              <a:spcPts val="2400"/>
            </a:lnSpc>
          </a:pPr>
          <a:r>
            <a:rPr kumimoji="1" lang="en-US" altLang="en-US" sz="1800" dirty="0">
              <a:latin typeface="+mn-ea"/>
              <a:ea typeface="+mn-ea"/>
              <a:cs typeface="Times New Roman" panose="02020603050405020304" pitchFamily="18" charset="0"/>
            </a:rPr>
            <a:t>Multi Campus</a:t>
          </a:r>
          <a:endParaRPr kumimoji="1" lang="ja-JP" altLang="en-US" sz="1800" dirty="0">
            <a:latin typeface="+mn-ea"/>
            <a:ea typeface="+mn-ea"/>
            <a:cs typeface="Times New Roman" panose="02020603050405020304" pitchFamily="18" charset="0"/>
          </a:endParaRPr>
        </a:p>
        <a:p>
          <a:pPr>
            <a:lnSpc>
              <a:spcPts val="2400"/>
            </a:lnSpc>
          </a:pPr>
          <a:r>
            <a:rPr kumimoji="1" lang="en-US" altLang="en-US" sz="2000" dirty="0">
              <a:latin typeface="+mn-ea"/>
              <a:ea typeface="+mn-ea"/>
              <a:cs typeface="Times New Roman" panose="02020603050405020304" pitchFamily="18" charset="0"/>
            </a:rPr>
            <a:t>One Digital University</a:t>
          </a:r>
          <a:endParaRPr kumimoji="1" lang="ja-JP" altLang="en-US" sz="2000" dirty="0">
            <a:latin typeface="+mn-ea"/>
            <a:ea typeface="+mn-ea"/>
            <a:cs typeface="Times New Roman" panose="02020603050405020304" pitchFamily="18" charset="0"/>
          </a:endParaRPr>
        </a:p>
      </dgm:t>
    </dgm:pt>
    <dgm:pt modelId="{C153A4C7-BCD0-4352-83FF-361F83B40C94}" type="parTrans" cxnId="{A7B13C5E-531F-4B05-8E71-DA99A2EE24FC}">
      <dgm:prSet/>
      <dgm:spPr/>
      <dgm:t>
        <a:bodyPr/>
        <a:lstStyle/>
        <a:p>
          <a:endParaRPr kumimoji="1" lang="ja-JP" altLang="en-US"/>
        </a:p>
      </dgm:t>
    </dgm:pt>
    <dgm:pt modelId="{67C753C1-D9B3-4690-9C9E-0C1E980B4517}" type="sibTrans" cxnId="{A7B13C5E-531F-4B05-8E71-DA99A2EE24FC}">
      <dgm:prSet/>
      <dgm:spPr/>
      <dgm:t>
        <a:bodyPr/>
        <a:lstStyle/>
        <a:p>
          <a:endParaRPr kumimoji="1" lang="ja-JP" altLang="en-US"/>
        </a:p>
      </dgm:t>
    </dgm:pt>
    <dgm:pt modelId="{3B72B8DD-AA49-4021-8F51-51FF8B558605}">
      <dgm:prSet phldrT="[テキスト]" custT="1"/>
      <dgm:spPr/>
      <dgm:t>
        <a:bodyPr/>
        <a:lstStyle/>
        <a:p>
          <a:pPr algn="l">
            <a:lnSpc>
              <a:spcPts val="1300"/>
            </a:lnSpc>
          </a:pPr>
          <a:r>
            <a:rPr kumimoji="1" lang="ja-JP" altLang="en-US" sz="1000" b="1" dirty="0" smtClean="0">
              <a:latin typeface="メイリオ" panose="020B0604030504040204" pitchFamily="50" charset="-128"/>
              <a:ea typeface="メイリオ" panose="020B0604030504040204" pitchFamily="50" charset="-128"/>
            </a:rPr>
            <a:t>①　ハイブリッド</a:t>
          </a:r>
          <a:r>
            <a:rPr kumimoji="1" lang="ja-JP" altLang="en-US" sz="1000" b="1" dirty="0">
              <a:latin typeface="メイリオ" panose="020B0604030504040204" pitchFamily="50" charset="-128"/>
              <a:ea typeface="メイリオ" panose="020B0604030504040204" pitchFamily="50" charset="-128"/>
            </a:rPr>
            <a:t>授業</a:t>
          </a:r>
          <a:endParaRPr kumimoji="1" lang="en-US" altLang="ja-JP" sz="1000" b="1" dirty="0">
            <a:latin typeface="メイリオ" panose="020B0604030504040204" pitchFamily="50" charset="-128"/>
            <a:ea typeface="メイリオ" panose="020B0604030504040204" pitchFamily="50" charset="-128"/>
          </a:endParaRPr>
        </a:p>
        <a:p>
          <a:pPr algn="l">
            <a:lnSpc>
              <a:spcPts val="1300"/>
            </a:lnSpc>
          </a:pPr>
          <a:r>
            <a:rPr kumimoji="1" lang="ja-JP" altLang="en-US" sz="1000" b="1" dirty="0" smtClean="0">
              <a:latin typeface="メイリオ" panose="020B0604030504040204" pitchFamily="50" charset="-128"/>
              <a:ea typeface="メイリオ" panose="020B0604030504040204" pitchFamily="50" charset="-128"/>
            </a:rPr>
            <a:t>②　</a:t>
          </a:r>
          <a:r>
            <a:rPr kumimoji="1" lang="en-US" altLang="ja-JP" sz="1000" b="1" dirty="0" smtClean="0">
              <a:latin typeface="メイリオ" panose="020B0604030504040204" pitchFamily="50" charset="-128"/>
              <a:ea typeface="メイリオ" panose="020B0604030504040204" pitchFamily="50" charset="-128"/>
            </a:rPr>
            <a:t>e-Learning</a:t>
          </a:r>
          <a:endParaRPr kumimoji="1" lang="en-US" altLang="ja-JP" sz="1000" b="1" dirty="0">
            <a:latin typeface="メイリオ" panose="020B0604030504040204" pitchFamily="50" charset="-128"/>
            <a:ea typeface="メイリオ" panose="020B0604030504040204" pitchFamily="50" charset="-128"/>
          </a:endParaRPr>
        </a:p>
        <a:p>
          <a:pPr algn="l">
            <a:lnSpc>
              <a:spcPts val="1300"/>
            </a:lnSpc>
          </a:pPr>
          <a:r>
            <a:rPr kumimoji="1" lang="ja-JP" altLang="en-US" sz="1000" b="1" dirty="0" smtClean="0">
              <a:latin typeface="メイリオ" panose="020B0604030504040204" pitchFamily="50" charset="-128"/>
              <a:ea typeface="メイリオ" panose="020B0604030504040204" pitchFamily="50" charset="-128"/>
            </a:rPr>
            <a:t>③　遠隔</a:t>
          </a:r>
          <a:r>
            <a:rPr kumimoji="1" lang="ja-JP" altLang="en-US" sz="1000" b="1" dirty="0" smtClean="0">
              <a:latin typeface="メイリオ" panose="020B0604030504040204" pitchFamily="50" charset="-128"/>
              <a:ea typeface="メイリオ" panose="020B0604030504040204" pitchFamily="50" charset="-128"/>
            </a:rPr>
            <a:t>授業</a:t>
          </a:r>
          <a:endParaRPr kumimoji="1" lang="en-US" altLang="ja-JP" sz="1000" b="1" dirty="0" smtClean="0">
            <a:latin typeface="メイリオ" panose="020B0604030504040204" pitchFamily="50" charset="-128"/>
            <a:ea typeface="メイリオ" panose="020B0604030504040204" pitchFamily="50" charset="-128"/>
          </a:endParaRPr>
        </a:p>
        <a:p>
          <a:pPr algn="l">
            <a:lnSpc>
              <a:spcPts val="1300"/>
            </a:lnSpc>
          </a:pPr>
          <a:r>
            <a:rPr kumimoji="1" lang="ja-JP" altLang="en-US" sz="1000" b="1" dirty="0" smtClean="0">
              <a:latin typeface="メイリオ" panose="020B0604030504040204" pitchFamily="50" charset="-128"/>
              <a:ea typeface="メイリオ" panose="020B0604030504040204" pitchFamily="50" charset="-128"/>
            </a:rPr>
            <a:t>④　対面</a:t>
          </a:r>
          <a:r>
            <a:rPr kumimoji="1" lang="ja-JP" altLang="en-US" sz="1000" b="1" dirty="0">
              <a:latin typeface="メイリオ" panose="020B0604030504040204" pitchFamily="50" charset="-128"/>
              <a:ea typeface="メイリオ" panose="020B0604030504040204" pitchFamily="50" charset="-128"/>
            </a:rPr>
            <a:t>授業等</a:t>
          </a:r>
          <a:endParaRPr kumimoji="1" lang="en-US" altLang="ja-JP" sz="1000" b="1" dirty="0">
            <a:latin typeface="メイリオ" panose="020B0604030504040204" pitchFamily="50" charset="-128"/>
            <a:ea typeface="メイリオ" panose="020B0604030504040204" pitchFamily="50" charset="-128"/>
          </a:endParaRPr>
        </a:p>
        <a:p>
          <a:pPr algn="l">
            <a:lnSpc>
              <a:spcPts val="1300"/>
            </a:lnSpc>
          </a:pPr>
          <a:r>
            <a:rPr kumimoji="1" lang="ja-JP" altLang="en-US" sz="1000" b="1" dirty="0" smtClean="0">
              <a:latin typeface="メイリオ" panose="020B0604030504040204" pitchFamily="50" charset="-128"/>
              <a:ea typeface="メイリオ" panose="020B0604030504040204" pitchFamily="50" charset="-128"/>
            </a:rPr>
            <a:t>　⇒　多様</a:t>
          </a:r>
          <a:r>
            <a:rPr kumimoji="1" lang="ja-JP" altLang="en-US" sz="1000" b="1" dirty="0">
              <a:latin typeface="メイリオ" panose="020B0604030504040204" pitchFamily="50" charset="-128"/>
              <a:ea typeface="メイリオ" panose="020B0604030504040204" pitchFamily="50" charset="-128"/>
            </a:rPr>
            <a:t>な学びへの転換</a:t>
          </a:r>
        </a:p>
      </dgm:t>
    </dgm:pt>
    <dgm:pt modelId="{77361641-D6C2-473F-AFC3-53218DC05C93}" type="parTrans" cxnId="{C3E89232-DA08-4F6A-8048-E42DC09AB0E4}">
      <dgm:prSet/>
      <dgm:spPr/>
      <dgm:t>
        <a:bodyPr/>
        <a:lstStyle/>
        <a:p>
          <a:endParaRPr kumimoji="1" lang="ja-JP" altLang="en-US"/>
        </a:p>
      </dgm:t>
    </dgm:pt>
    <dgm:pt modelId="{8E74F107-01F1-415F-9447-E237770632F9}" type="sibTrans" cxnId="{C3E89232-DA08-4F6A-8048-E42DC09AB0E4}">
      <dgm:prSet/>
      <dgm:spPr/>
      <dgm:t>
        <a:bodyPr/>
        <a:lstStyle/>
        <a:p>
          <a:endParaRPr kumimoji="1" lang="ja-JP" altLang="en-US"/>
        </a:p>
      </dgm:t>
    </dgm:pt>
    <dgm:pt modelId="{651B0E23-1630-4B80-B46B-FCEEBE162C56}">
      <dgm:prSet phldrT="[テキスト]" custT="1"/>
      <dgm:spPr/>
      <dgm:t>
        <a:bodyPr/>
        <a:lstStyle/>
        <a:p>
          <a:pPr algn="l">
            <a:lnSpc>
              <a:spcPts val="1000"/>
            </a:lnSpc>
          </a:pPr>
          <a:r>
            <a:rPr kumimoji="1" lang="ja-JP" altLang="en-US" sz="1000" b="1" dirty="0" smtClean="0">
              <a:latin typeface="メイリオ" panose="020B0604030504040204" pitchFamily="50" charset="-128"/>
              <a:ea typeface="メイリオ" panose="020B0604030504040204" pitchFamily="50" charset="-128"/>
            </a:rPr>
            <a:t>①　コーオプ（</a:t>
          </a:r>
          <a:r>
            <a:rPr kumimoji="1" lang="en-US" altLang="en-US" sz="1000" b="1" dirty="0" smtClean="0">
              <a:latin typeface="メイリオ" panose="020B0604030504040204" pitchFamily="50" charset="-128"/>
              <a:ea typeface="メイリオ" panose="020B0604030504040204" pitchFamily="50" charset="-128"/>
            </a:rPr>
            <a:t>Co-operative Education</a:t>
          </a:r>
          <a:r>
            <a:rPr kumimoji="1" lang="ja-JP" altLang="en-US" sz="1000" b="1" dirty="0" smtClean="0">
              <a:latin typeface="メイリオ" panose="020B0604030504040204" pitchFamily="50" charset="-128"/>
              <a:ea typeface="メイリオ" panose="020B0604030504040204" pitchFamily="50" charset="-128"/>
            </a:rPr>
            <a:t>）教育の</a:t>
          </a:r>
          <a:r>
            <a:rPr kumimoji="1" lang="ja-JP" altLang="en-US" sz="1000" b="1" dirty="0">
              <a:latin typeface="メイリオ" panose="020B0604030504040204" pitchFamily="50" charset="-128"/>
              <a:ea typeface="メイリオ" panose="020B0604030504040204" pitchFamily="50" charset="-128"/>
            </a:rPr>
            <a:t>実現</a:t>
          </a:r>
          <a:endParaRPr kumimoji="1" lang="en-US" altLang="ja-JP" sz="1000" b="1" dirty="0">
            <a:latin typeface="メイリオ" panose="020B0604030504040204" pitchFamily="50" charset="-128"/>
            <a:ea typeface="メイリオ" panose="020B0604030504040204" pitchFamily="50" charset="-128"/>
          </a:endParaRPr>
        </a:p>
        <a:p>
          <a:pPr algn="l">
            <a:lnSpc>
              <a:spcPts val="1000"/>
            </a:lnSpc>
          </a:pPr>
          <a:r>
            <a:rPr kumimoji="1" lang="ja-JP" altLang="en-US" sz="1000" b="1" dirty="0" smtClean="0">
              <a:latin typeface="メイリオ" panose="020B0604030504040204" pitchFamily="50" charset="-128"/>
              <a:ea typeface="メイリオ" panose="020B0604030504040204" pitchFamily="50" charset="-128"/>
            </a:rPr>
            <a:t>②　主</a:t>
          </a:r>
          <a:r>
            <a:rPr kumimoji="1" lang="ja-JP" altLang="en-US" sz="1000" b="1" dirty="0">
              <a:latin typeface="メイリオ" panose="020B0604030504040204" pitchFamily="50" charset="-128"/>
              <a:ea typeface="メイリオ" panose="020B0604030504040204" pitchFamily="50" charset="-128"/>
            </a:rPr>
            <a:t>・副専門システムの拡充</a:t>
          </a:r>
          <a:endParaRPr kumimoji="1" lang="en-US" altLang="ja-JP" sz="1000" b="1" dirty="0">
            <a:latin typeface="メイリオ" panose="020B0604030504040204" pitchFamily="50" charset="-128"/>
            <a:ea typeface="メイリオ" panose="020B0604030504040204" pitchFamily="50" charset="-128"/>
          </a:endParaRPr>
        </a:p>
        <a:p>
          <a:pPr algn="l">
            <a:lnSpc>
              <a:spcPts val="1000"/>
            </a:lnSpc>
          </a:pPr>
          <a:r>
            <a:rPr kumimoji="1" lang="ja-JP" altLang="en-US" sz="1000" b="1" dirty="0" smtClean="0">
              <a:latin typeface="メイリオ" panose="020B0604030504040204" pitchFamily="50" charset="-128"/>
              <a:ea typeface="メイリオ" panose="020B0604030504040204" pitchFamily="50" charset="-128"/>
            </a:rPr>
            <a:t>③　新たな資格</a:t>
          </a:r>
          <a:r>
            <a:rPr kumimoji="1" lang="ja-JP" altLang="en-US" sz="1000" b="1" dirty="0">
              <a:latin typeface="メイリオ" panose="020B0604030504040204" pitchFamily="50" charset="-128"/>
              <a:ea typeface="メイリオ" panose="020B0604030504040204" pitchFamily="50" charset="-128"/>
            </a:rPr>
            <a:t>取得の推進</a:t>
          </a:r>
          <a:endParaRPr kumimoji="1" lang="en-US" altLang="ja-JP" sz="1000" b="1" dirty="0">
            <a:latin typeface="メイリオ" panose="020B0604030504040204" pitchFamily="50" charset="-128"/>
            <a:ea typeface="メイリオ" panose="020B0604030504040204" pitchFamily="50" charset="-128"/>
          </a:endParaRPr>
        </a:p>
        <a:p>
          <a:pPr algn="l">
            <a:lnSpc>
              <a:spcPts val="1000"/>
            </a:lnSpc>
          </a:pPr>
          <a:r>
            <a:rPr kumimoji="1" lang="ja-JP" altLang="en-US" sz="1000" b="1" dirty="0" smtClean="0">
              <a:latin typeface="メイリオ" panose="020B0604030504040204" pitchFamily="50" charset="-128"/>
              <a:ea typeface="メイリオ" panose="020B0604030504040204" pitchFamily="50" charset="-128"/>
            </a:rPr>
            <a:t>④　自宅</a:t>
          </a:r>
          <a:r>
            <a:rPr kumimoji="1" lang="ja-JP" altLang="en-US" sz="1000" b="1" dirty="0">
              <a:latin typeface="メイリオ" panose="020B0604030504040204" pitchFamily="50" charset="-128"/>
              <a:ea typeface="メイリオ" panose="020B0604030504040204" pitchFamily="50" charset="-128"/>
            </a:rPr>
            <a:t>・学校での学習の学びの連続性の確保</a:t>
          </a:r>
          <a:endParaRPr kumimoji="1" lang="en-US" altLang="ja-JP" sz="1000" b="1" dirty="0">
            <a:latin typeface="メイリオ" panose="020B0604030504040204" pitchFamily="50" charset="-128"/>
            <a:ea typeface="メイリオ" panose="020B0604030504040204" pitchFamily="50" charset="-128"/>
          </a:endParaRPr>
        </a:p>
        <a:p>
          <a:pPr algn="l">
            <a:lnSpc>
              <a:spcPts val="1000"/>
            </a:lnSpc>
          </a:pPr>
          <a:r>
            <a:rPr kumimoji="1" lang="ja-JP" altLang="en-US" sz="1000" b="1" dirty="0" smtClean="0">
              <a:latin typeface="メイリオ" panose="020B0604030504040204" pitchFamily="50" charset="-128"/>
              <a:ea typeface="メイリオ" panose="020B0604030504040204" pitchFamily="50" charset="-128"/>
            </a:rPr>
            <a:t>⑤　いつ</a:t>
          </a:r>
          <a:r>
            <a:rPr kumimoji="1" lang="ja-JP" altLang="en-US" sz="1000" b="1" dirty="0">
              <a:latin typeface="メイリオ" panose="020B0604030504040204" pitchFamily="50" charset="-128"/>
              <a:ea typeface="メイリオ" panose="020B0604030504040204" pitchFamily="50" charset="-128"/>
            </a:rPr>
            <a:t>でもどこからでも学べる学習環境</a:t>
          </a:r>
          <a:endParaRPr kumimoji="1" lang="en-US" altLang="ja-JP" sz="1000" b="1" dirty="0">
            <a:latin typeface="メイリオ" panose="020B0604030504040204" pitchFamily="50" charset="-128"/>
            <a:ea typeface="メイリオ" panose="020B0604030504040204" pitchFamily="50" charset="-128"/>
          </a:endParaRPr>
        </a:p>
        <a:p>
          <a:pPr algn="l">
            <a:lnSpc>
              <a:spcPts val="1000"/>
            </a:lnSpc>
          </a:pPr>
          <a:r>
            <a:rPr kumimoji="1" lang="ja-JP" altLang="en-US" sz="1000" b="1" dirty="0" smtClean="0">
              <a:latin typeface="メイリオ" panose="020B0604030504040204" pitchFamily="50" charset="-128"/>
              <a:ea typeface="メイリオ" panose="020B0604030504040204" pitchFamily="50" charset="-128"/>
            </a:rPr>
            <a:t>⑥　卒業後</a:t>
          </a:r>
          <a:r>
            <a:rPr kumimoji="1" lang="ja-JP" altLang="en-US" sz="1000" b="1" dirty="0">
              <a:latin typeface="メイリオ" panose="020B0604030504040204" pitchFamily="50" charset="-128"/>
              <a:ea typeface="メイリオ" panose="020B0604030504040204" pitchFamily="50" charset="-128"/>
            </a:rPr>
            <a:t>の学びへのサポート（生涯学習）</a:t>
          </a:r>
          <a:endParaRPr kumimoji="1" lang="en-US" altLang="ja-JP" sz="1000" b="1" dirty="0">
            <a:latin typeface="メイリオ" panose="020B0604030504040204" pitchFamily="50" charset="-128"/>
            <a:ea typeface="メイリオ" panose="020B0604030504040204" pitchFamily="50" charset="-128"/>
          </a:endParaRPr>
        </a:p>
      </dgm:t>
    </dgm:pt>
    <dgm:pt modelId="{73D14C70-9F63-47FE-B0CD-3847999D989F}" type="parTrans" cxnId="{64CF1A59-2E69-47A1-937B-6FE479B542F7}">
      <dgm:prSet/>
      <dgm:spPr/>
      <dgm:t>
        <a:bodyPr/>
        <a:lstStyle/>
        <a:p>
          <a:endParaRPr kumimoji="1" lang="ja-JP" altLang="en-US"/>
        </a:p>
      </dgm:t>
    </dgm:pt>
    <dgm:pt modelId="{27C2E43B-8900-4BF1-8C5D-97AB2EE46938}" type="sibTrans" cxnId="{64CF1A59-2E69-47A1-937B-6FE479B542F7}">
      <dgm:prSet/>
      <dgm:spPr/>
      <dgm:t>
        <a:bodyPr/>
        <a:lstStyle/>
        <a:p>
          <a:endParaRPr kumimoji="1" lang="ja-JP" altLang="en-US"/>
        </a:p>
      </dgm:t>
    </dgm:pt>
    <dgm:pt modelId="{830184A0-2F08-4DA7-B4CE-BA273370B399}" type="pres">
      <dgm:prSet presAssocID="{619E715E-70FC-4D5A-8E67-0E7408DFE43A}" presName="Name0" presStyleCnt="0">
        <dgm:presLayoutVars>
          <dgm:dir/>
          <dgm:resizeHandles val="exact"/>
        </dgm:presLayoutVars>
      </dgm:prSet>
      <dgm:spPr/>
      <dgm:t>
        <a:bodyPr/>
        <a:lstStyle/>
        <a:p>
          <a:endParaRPr kumimoji="1" lang="ja-JP" altLang="en-US"/>
        </a:p>
      </dgm:t>
    </dgm:pt>
    <dgm:pt modelId="{9FA84FB7-6830-46BB-9B8A-A2D35809A605}" type="pres">
      <dgm:prSet presAssocID="{3402DDA8-7181-47E8-8651-33CACD5CF742}" presName="node" presStyleLbl="node1" presStyleIdx="0" presStyleCnt="3" custScaleX="147263" custScaleY="72368">
        <dgm:presLayoutVars>
          <dgm:bulletEnabled val="1"/>
        </dgm:presLayoutVars>
      </dgm:prSet>
      <dgm:spPr/>
      <dgm:t>
        <a:bodyPr/>
        <a:lstStyle/>
        <a:p>
          <a:endParaRPr kumimoji="1" lang="ja-JP" altLang="en-US"/>
        </a:p>
      </dgm:t>
    </dgm:pt>
    <dgm:pt modelId="{A9AF5E5C-B20A-4A93-A2A8-56AB1E65F997}" type="pres">
      <dgm:prSet presAssocID="{67C753C1-D9B3-4690-9C9E-0C1E980B4517}" presName="sibTrans" presStyleLbl="sibTrans2D1" presStyleIdx="0" presStyleCnt="3" custScaleX="130696" custLinFactY="-23477" custLinFactNeighborX="-11050" custLinFactNeighborY="-100000"/>
      <dgm:spPr/>
      <dgm:t>
        <a:bodyPr/>
        <a:lstStyle/>
        <a:p>
          <a:endParaRPr kumimoji="1" lang="ja-JP" altLang="en-US"/>
        </a:p>
      </dgm:t>
    </dgm:pt>
    <dgm:pt modelId="{9B514813-80CC-4B96-889E-FD7744790795}" type="pres">
      <dgm:prSet presAssocID="{67C753C1-D9B3-4690-9C9E-0C1E980B4517}" presName="connectorText" presStyleLbl="sibTrans2D1" presStyleIdx="0" presStyleCnt="3"/>
      <dgm:spPr/>
      <dgm:t>
        <a:bodyPr/>
        <a:lstStyle/>
        <a:p>
          <a:endParaRPr kumimoji="1" lang="ja-JP" altLang="en-US"/>
        </a:p>
      </dgm:t>
    </dgm:pt>
    <dgm:pt modelId="{3283F4CB-C2F9-4352-B092-70AC6D720620}" type="pres">
      <dgm:prSet presAssocID="{3B72B8DD-AA49-4021-8F51-51FF8B558605}" presName="node" presStyleLbl="node1" presStyleIdx="1" presStyleCnt="3" custScaleY="123023" custRadScaleRad="107216" custRadScaleInc="10207">
        <dgm:presLayoutVars>
          <dgm:bulletEnabled val="1"/>
        </dgm:presLayoutVars>
      </dgm:prSet>
      <dgm:spPr/>
      <dgm:t>
        <a:bodyPr/>
        <a:lstStyle/>
        <a:p>
          <a:endParaRPr kumimoji="1" lang="ja-JP" altLang="en-US"/>
        </a:p>
      </dgm:t>
    </dgm:pt>
    <dgm:pt modelId="{85B70EB3-8B8B-4299-A66B-276A2772F27C}" type="pres">
      <dgm:prSet presAssocID="{8E74F107-01F1-415F-9447-E237770632F9}" presName="sibTrans" presStyleLbl="sibTrans2D1" presStyleIdx="1" presStyleCnt="3"/>
      <dgm:spPr/>
      <dgm:t>
        <a:bodyPr/>
        <a:lstStyle/>
        <a:p>
          <a:endParaRPr kumimoji="1" lang="ja-JP" altLang="en-US"/>
        </a:p>
      </dgm:t>
    </dgm:pt>
    <dgm:pt modelId="{A4E0ADC8-E1B3-4EBE-AD1D-4E04C2A3524A}" type="pres">
      <dgm:prSet presAssocID="{8E74F107-01F1-415F-9447-E237770632F9}" presName="connectorText" presStyleLbl="sibTrans2D1" presStyleIdx="1" presStyleCnt="3"/>
      <dgm:spPr/>
      <dgm:t>
        <a:bodyPr/>
        <a:lstStyle/>
        <a:p>
          <a:endParaRPr kumimoji="1" lang="ja-JP" altLang="en-US"/>
        </a:p>
      </dgm:t>
    </dgm:pt>
    <dgm:pt modelId="{85BBF002-8B5B-4CA8-ACD0-1AB23121E8D3}" type="pres">
      <dgm:prSet presAssocID="{651B0E23-1630-4B80-B46B-FCEEBE162C56}" presName="node" presStyleLbl="node1" presStyleIdx="2" presStyleCnt="3" custScaleX="152861" custScaleY="132524" custRadScaleRad="123861" custRadScaleInc="-1252">
        <dgm:presLayoutVars>
          <dgm:bulletEnabled val="1"/>
        </dgm:presLayoutVars>
      </dgm:prSet>
      <dgm:spPr/>
      <dgm:t>
        <a:bodyPr/>
        <a:lstStyle/>
        <a:p>
          <a:endParaRPr kumimoji="1" lang="ja-JP" altLang="en-US"/>
        </a:p>
      </dgm:t>
    </dgm:pt>
    <dgm:pt modelId="{C4BCD1F1-DC81-4CD1-A3FD-BB76FF49332B}" type="pres">
      <dgm:prSet presAssocID="{27C2E43B-8900-4BF1-8C5D-97AB2EE46938}" presName="sibTrans" presStyleLbl="sibTrans2D1" presStyleIdx="2" presStyleCnt="3" custScaleX="128801" custLinFactNeighborX="6968" custLinFactNeighborY="-97372"/>
      <dgm:spPr/>
      <dgm:t>
        <a:bodyPr/>
        <a:lstStyle/>
        <a:p>
          <a:endParaRPr kumimoji="1" lang="ja-JP" altLang="en-US"/>
        </a:p>
      </dgm:t>
    </dgm:pt>
    <dgm:pt modelId="{03FC525B-41E6-48A1-8FC3-708B4FC2B844}" type="pres">
      <dgm:prSet presAssocID="{27C2E43B-8900-4BF1-8C5D-97AB2EE46938}" presName="connectorText" presStyleLbl="sibTrans2D1" presStyleIdx="2" presStyleCnt="3"/>
      <dgm:spPr/>
      <dgm:t>
        <a:bodyPr/>
        <a:lstStyle/>
        <a:p>
          <a:endParaRPr kumimoji="1" lang="ja-JP" altLang="en-US"/>
        </a:p>
      </dgm:t>
    </dgm:pt>
  </dgm:ptLst>
  <dgm:cxnLst>
    <dgm:cxn modelId="{A30C5761-A40D-40C0-A4DB-CBEBF120401B}" type="presOf" srcId="{27C2E43B-8900-4BF1-8C5D-97AB2EE46938}" destId="{C4BCD1F1-DC81-4CD1-A3FD-BB76FF49332B}" srcOrd="0" destOrd="0" presId="urn:microsoft.com/office/officeart/2005/8/layout/cycle7"/>
    <dgm:cxn modelId="{2964163A-A908-4452-BCDF-0F310FD60315}" type="presOf" srcId="{619E715E-70FC-4D5A-8E67-0E7408DFE43A}" destId="{830184A0-2F08-4DA7-B4CE-BA273370B399}" srcOrd="0" destOrd="0" presId="urn:microsoft.com/office/officeart/2005/8/layout/cycle7"/>
    <dgm:cxn modelId="{151C03C2-5860-43F1-BD42-F5702CB93108}" type="presOf" srcId="{8E74F107-01F1-415F-9447-E237770632F9}" destId="{85B70EB3-8B8B-4299-A66B-276A2772F27C}" srcOrd="0" destOrd="0" presId="urn:microsoft.com/office/officeart/2005/8/layout/cycle7"/>
    <dgm:cxn modelId="{8ACB99DC-17D7-45EF-827D-919886C253C3}" type="presOf" srcId="{27C2E43B-8900-4BF1-8C5D-97AB2EE46938}" destId="{03FC525B-41E6-48A1-8FC3-708B4FC2B844}" srcOrd="1" destOrd="0" presId="urn:microsoft.com/office/officeart/2005/8/layout/cycle7"/>
    <dgm:cxn modelId="{64CF1A59-2E69-47A1-937B-6FE479B542F7}" srcId="{619E715E-70FC-4D5A-8E67-0E7408DFE43A}" destId="{651B0E23-1630-4B80-B46B-FCEEBE162C56}" srcOrd="2" destOrd="0" parTransId="{73D14C70-9F63-47FE-B0CD-3847999D989F}" sibTransId="{27C2E43B-8900-4BF1-8C5D-97AB2EE46938}"/>
    <dgm:cxn modelId="{7954B74C-26DB-4A10-9CCD-9DAF5689B035}" type="presOf" srcId="{67C753C1-D9B3-4690-9C9E-0C1E980B4517}" destId="{A9AF5E5C-B20A-4A93-A2A8-56AB1E65F997}" srcOrd="0" destOrd="0" presId="urn:microsoft.com/office/officeart/2005/8/layout/cycle7"/>
    <dgm:cxn modelId="{BE7228B4-EAA8-479E-9B60-560F8B52D90E}" type="presOf" srcId="{3402DDA8-7181-47E8-8651-33CACD5CF742}" destId="{9FA84FB7-6830-46BB-9B8A-A2D35809A605}" srcOrd="0" destOrd="0" presId="urn:microsoft.com/office/officeart/2005/8/layout/cycle7"/>
    <dgm:cxn modelId="{8965AD4C-51F2-42E4-B490-2A3F608AAD79}" type="presOf" srcId="{8E74F107-01F1-415F-9447-E237770632F9}" destId="{A4E0ADC8-E1B3-4EBE-AD1D-4E04C2A3524A}" srcOrd="1" destOrd="0" presId="urn:microsoft.com/office/officeart/2005/8/layout/cycle7"/>
    <dgm:cxn modelId="{C3E89232-DA08-4F6A-8048-E42DC09AB0E4}" srcId="{619E715E-70FC-4D5A-8E67-0E7408DFE43A}" destId="{3B72B8DD-AA49-4021-8F51-51FF8B558605}" srcOrd="1" destOrd="0" parTransId="{77361641-D6C2-473F-AFC3-53218DC05C93}" sibTransId="{8E74F107-01F1-415F-9447-E237770632F9}"/>
    <dgm:cxn modelId="{66D2B26A-E562-4FC3-A58A-61881C41FEF5}" type="presOf" srcId="{651B0E23-1630-4B80-B46B-FCEEBE162C56}" destId="{85BBF002-8B5B-4CA8-ACD0-1AB23121E8D3}" srcOrd="0" destOrd="0" presId="urn:microsoft.com/office/officeart/2005/8/layout/cycle7"/>
    <dgm:cxn modelId="{6DF073D9-E2DB-40D1-BDAC-47CB89629A7D}" type="presOf" srcId="{3B72B8DD-AA49-4021-8F51-51FF8B558605}" destId="{3283F4CB-C2F9-4352-B092-70AC6D720620}" srcOrd="0" destOrd="0" presId="urn:microsoft.com/office/officeart/2005/8/layout/cycle7"/>
    <dgm:cxn modelId="{A7B13C5E-531F-4B05-8E71-DA99A2EE24FC}" srcId="{619E715E-70FC-4D5A-8E67-0E7408DFE43A}" destId="{3402DDA8-7181-47E8-8651-33CACD5CF742}" srcOrd="0" destOrd="0" parTransId="{C153A4C7-BCD0-4352-83FF-361F83B40C94}" sibTransId="{67C753C1-D9B3-4690-9C9E-0C1E980B4517}"/>
    <dgm:cxn modelId="{CAB1C35A-D2B2-4C2A-97A9-B7DDB44BE739}" type="presOf" srcId="{67C753C1-D9B3-4690-9C9E-0C1E980B4517}" destId="{9B514813-80CC-4B96-889E-FD7744790795}" srcOrd="1" destOrd="0" presId="urn:microsoft.com/office/officeart/2005/8/layout/cycle7"/>
    <dgm:cxn modelId="{FB4BA183-6022-42AE-84A4-4041558C9638}" type="presParOf" srcId="{830184A0-2F08-4DA7-B4CE-BA273370B399}" destId="{9FA84FB7-6830-46BB-9B8A-A2D35809A605}" srcOrd="0" destOrd="0" presId="urn:microsoft.com/office/officeart/2005/8/layout/cycle7"/>
    <dgm:cxn modelId="{599F06A0-CA79-494F-9662-E29849AD0594}" type="presParOf" srcId="{830184A0-2F08-4DA7-B4CE-BA273370B399}" destId="{A9AF5E5C-B20A-4A93-A2A8-56AB1E65F997}" srcOrd="1" destOrd="0" presId="urn:microsoft.com/office/officeart/2005/8/layout/cycle7"/>
    <dgm:cxn modelId="{CEA4AF9A-7574-4141-A7D6-185C4D6A7EF4}" type="presParOf" srcId="{A9AF5E5C-B20A-4A93-A2A8-56AB1E65F997}" destId="{9B514813-80CC-4B96-889E-FD7744790795}" srcOrd="0" destOrd="0" presId="urn:microsoft.com/office/officeart/2005/8/layout/cycle7"/>
    <dgm:cxn modelId="{7C566821-07AC-4A93-BC40-CFB5DC62200D}" type="presParOf" srcId="{830184A0-2F08-4DA7-B4CE-BA273370B399}" destId="{3283F4CB-C2F9-4352-B092-70AC6D720620}" srcOrd="2" destOrd="0" presId="urn:microsoft.com/office/officeart/2005/8/layout/cycle7"/>
    <dgm:cxn modelId="{000B724A-5719-452C-881B-FD5E2847812E}" type="presParOf" srcId="{830184A0-2F08-4DA7-B4CE-BA273370B399}" destId="{85B70EB3-8B8B-4299-A66B-276A2772F27C}" srcOrd="3" destOrd="0" presId="urn:microsoft.com/office/officeart/2005/8/layout/cycle7"/>
    <dgm:cxn modelId="{797F01E4-144C-476D-AA28-2A08F7137479}" type="presParOf" srcId="{85B70EB3-8B8B-4299-A66B-276A2772F27C}" destId="{A4E0ADC8-E1B3-4EBE-AD1D-4E04C2A3524A}" srcOrd="0" destOrd="0" presId="urn:microsoft.com/office/officeart/2005/8/layout/cycle7"/>
    <dgm:cxn modelId="{CF9D5EEA-B97A-489F-9A10-78E316C61455}" type="presParOf" srcId="{830184A0-2F08-4DA7-B4CE-BA273370B399}" destId="{85BBF002-8B5B-4CA8-ACD0-1AB23121E8D3}" srcOrd="4" destOrd="0" presId="urn:microsoft.com/office/officeart/2005/8/layout/cycle7"/>
    <dgm:cxn modelId="{C82BA8B2-7703-4A6C-9B75-DD5D43FE3A35}" type="presParOf" srcId="{830184A0-2F08-4DA7-B4CE-BA273370B399}" destId="{C4BCD1F1-DC81-4CD1-A3FD-BB76FF49332B}" srcOrd="5" destOrd="0" presId="urn:microsoft.com/office/officeart/2005/8/layout/cycle7"/>
    <dgm:cxn modelId="{4394C563-D945-4EC1-9BE4-8EDFE7806707}" type="presParOf" srcId="{C4BCD1F1-DC81-4CD1-A3FD-BB76FF49332B}" destId="{03FC525B-41E6-48A1-8FC3-708B4FC2B844}"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1FC997-65B9-4F04-9D5D-EE17C36E55F7}" type="doc">
      <dgm:prSet loTypeId="urn:microsoft.com/office/officeart/2005/8/layout/hChevron3" loCatId="process" qsTypeId="urn:microsoft.com/office/officeart/2005/8/quickstyle/simple1" qsCatId="simple" csTypeId="urn:microsoft.com/office/officeart/2005/8/colors/colorful3" csCatId="colorful" phldr="1"/>
      <dgm:spPr/>
    </dgm:pt>
    <dgm:pt modelId="{F7AE8AF7-1F5D-4EAA-A314-FD4DE144BD56}">
      <dgm:prSet phldrT="[テキスト]"/>
      <dgm:spPr/>
      <dgm:t>
        <a:bodyPr/>
        <a:lstStyle/>
        <a:p>
          <a:r>
            <a:rPr kumimoji="1" lang="ja-JP" altLang="en-US" b="1" dirty="0">
              <a:latin typeface="+mj-ea"/>
              <a:ea typeface="+mj-ea"/>
            </a:rPr>
            <a:t>企画書の立案</a:t>
          </a:r>
        </a:p>
      </dgm:t>
    </dgm:pt>
    <dgm:pt modelId="{528FE4F3-F9E8-4BAF-966C-F6887D39956F}" type="parTrans" cxnId="{2DFADBB6-14C8-4192-A4EC-5FC05374AB7C}">
      <dgm:prSet/>
      <dgm:spPr/>
      <dgm:t>
        <a:bodyPr/>
        <a:lstStyle/>
        <a:p>
          <a:endParaRPr kumimoji="1" lang="ja-JP" altLang="en-US" b="1">
            <a:latin typeface="+mj-ea"/>
            <a:ea typeface="+mj-ea"/>
          </a:endParaRPr>
        </a:p>
      </dgm:t>
    </dgm:pt>
    <dgm:pt modelId="{37264313-BBFE-4B13-BF17-A838113367CA}" type="sibTrans" cxnId="{2DFADBB6-14C8-4192-A4EC-5FC05374AB7C}">
      <dgm:prSet/>
      <dgm:spPr/>
      <dgm:t>
        <a:bodyPr/>
        <a:lstStyle/>
        <a:p>
          <a:endParaRPr kumimoji="1" lang="ja-JP" altLang="en-US" b="1">
            <a:latin typeface="+mj-ea"/>
            <a:ea typeface="+mj-ea"/>
          </a:endParaRPr>
        </a:p>
      </dgm:t>
    </dgm:pt>
    <dgm:pt modelId="{94213463-E63E-479D-9E28-EEDFD95ACB0E}">
      <dgm:prSet phldrT="[テキスト]"/>
      <dgm:spPr/>
      <dgm:t>
        <a:bodyPr/>
        <a:lstStyle/>
        <a:p>
          <a:r>
            <a:rPr kumimoji="1" lang="ja-JP" altLang="en-US" b="1" dirty="0">
              <a:latin typeface="+mj-ea"/>
              <a:ea typeface="+mj-ea"/>
            </a:rPr>
            <a:t>カリキュラムの検討</a:t>
          </a:r>
        </a:p>
      </dgm:t>
    </dgm:pt>
    <dgm:pt modelId="{AFFE8500-9AA8-406A-A151-6A8A56452B88}" type="parTrans" cxnId="{E838178F-E946-453A-858A-28590A3F67A1}">
      <dgm:prSet/>
      <dgm:spPr/>
      <dgm:t>
        <a:bodyPr/>
        <a:lstStyle/>
        <a:p>
          <a:endParaRPr kumimoji="1" lang="ja-JP" altLang="en-US" b="1">
            <a:latin typeface="+mj-ea"/>
            <a:ea typeface="+mj-ea"/>
          </a:endParaRPr>
        </a:p>
      </dgm:t>
    </dgm:pt>
    <dgm:pt modelId="{2D267FA2-4FAE-4AF6-9FFA-DBC0D7849C4F}" type="sibTrans" cxnId="{E838178F-E946-453A-858A-28590A3F67A1}">
      <dgm:prSet/>
      <dgm:spPr/>
      <dgm:t>
        <a:bodyPr/>
        <a:lstStyle/>
        <a:p>
          <a:endParaRPr kumimoji="1" lang="ja-JP" altLang="en-US" b="1">
            <a:latin typeface="+mj-ea"/>
            <a:ea typeface="+mj-ea"/>
          </a:endParaRPr>
        </a:p>
      </dgm:t>
    </dgm:pt>
    <dgm:pt modelId="{90815FE6-BC0B-40F3-9B44-9EF37BD7662C}">
      <dgm:prSet phldrT="[テキスト]"/>
      <dgm:spPr/>
      <dgm:t>
        <a:bodyPr/>
        <a:lstStyle/>
        <a:p>
          <a:r>
            <a:rPr kumimoji="1" lang="ja-JP" altLang="en-US" b="1" dirty="0">
              <a:latin typeface="+mj-ea"/>
              <a:ea typeface="+mj-ea"/>
            </a:rPr>
            <a:t>学習目標の分析</a:t>
          </a:r>
          <a:endParaRPr kumimoji="1" lang="en-US" altLang="ja-JP" b="1" dirty="0">
            <a:latin typeface="+mj-ea"/>
            <a:ea typeface="+mj-ea"/>
          </a:endParaRPr>
        </a:p>
      </dgm:t>
    </dgm:pt>
    <dgm:pt modelId="{5DD22C0D-C9F1-4108-8F83-AF5C661962B1}" type="parTrans" cxnId="{9B20E501-51BF-4CA2-88AC-C6AD1587E209}">
      <dgm:prSet/>
      <dgm:spPr/>
      <dgm:t>
        <a:bodyPr/>
        <a:lstStyle/>
        <a:p>
          <a:endParaRPr kumimoji="1" lang="ja-JP" altLang="en-US" b="1">
            <a:latin typeface="+mj-ea"/>
            <a:ea typeface="+mj-ea"/>
          </a:endParaRPr>
        </a:p>
      </dgm:t>
    </dgm:pt>
    <dgm:pt modelId="{363F8D6A-2EDD-4FD4-AD71-B95B5891C194}" type="sibTrans" cxnId="{9B20E501-51BF-4CA2-88AC-C6AD1587E209}">
      <dgm:prSet/>
      <dgm:spPr/>
      <dgm:t>
        <a:bodyPr/>
        <a:lstStyle/>
        <a:p>
          <a:endParaRPr kumimoji="1" lang="ja-JP" altLang="en-US" b="1">
            <a:latin typeface="+mj-ea"/>
            <a:ea typeface="+mj-ea"/>
          </a:endParaRPr>
        </a:p>
      </dgm:t>
    </dgm:pt>
    <dgm:pt modelId="{EE9AC313-FD2A-4A6A-9597-075FFC34B1BD}">
      <dgm:prSet phldrT="[テキスト]"/>
      <dgm:spPr/>
      <dgm:t>
        <a:bodyPr/>
        <a:lstStyle/>
        <a:p>
          <a:r>
            <a:rPr kumimoji="1" lang="ja-JP" altLang="en-US" b="1" dirty="0">
              <a:latin typeface="+mj-ea"/>
              <a:ea typeface="+mj-ea"/>
            </a:rPr>
            <a:t>２０単位</a:t>
          </a:r>
          <a:endParaRPr kumimoji="1" lang="en-US" altLang="ja-JP" b="1" dirty="0">
            <a:latin typeface="+mj-ea"/>
            <a:ea typeface="+mj-ea"/>
          </a:endParaRPr>
        </a:p>
      </dgm:t>
    </dgm:pt>
    <dgm:pt modelId="{87853264-A0BA-4658-B9B8-A6C0665B6D11}" type="parTrans" cxnId="{01497BF4-EB23-4019-8E29-F6DC403D8C9A}">
      <dgm:prSet/>
      <dgm:spPr/>
      <dgm:t>
        <a:bodyPr/>
        <a:lstStyle/>
        <a:p>
          <a:endParaRPr kumimoji="1" lang="ja-JP" altLang="en-US" b="1">
            <a:latin typeface="+mj-ea"/>
            <a:ea typeface="+mj-ea"/>
          </a:endParaRPr>
        </a:p>
      </dgm:t>
    </dgm:pt>
    <dgm:pt modelId="{6915D954-74CB-484C-A7DA-261A1E0098CC}" type="sibTrans" cxnId="{01497BF4-EB23-4019-8E29-F6DC403D8C9A}">
      <dgm:prSet/>
      <dgm:spPr/>
      <dgm:t>
        <a:bodyPr/>
        <a:lstStyle/>
        <a:p>
          <a:endParaRPr kumimoji="1" lang="ja-JP" altLang="en-US" b="1">
            <a:latin typeface="+mj-ea"/>
            <a:ea typeface="+mj-ea"/>
          </a:endParaRPr>
        </a:p>
      </dgm:t>
    </dgm:pt>
    <dgm:pt modelId="{FA110680-C5E2-4A6E-A52E-84E4B139E423}">
      <dgm:prSet phldrT="[テキスト]"/>
      <dgm:spPr/>
      <dgm:t>
        <a:bodyPr/>
        <a:lstStyle/>
        <a:p>
          <a:r>
            <a:rPr kumimoji="1" lang="ja-JP" altLang="en-US" b="1" dirty="0">
              <a:latin typeface="+mj-ea"/>
              <a:ea typeface="+mj-ea"/>
            </a:rPr>
            <a:t>２０単位</a:t>
          </a:r>
          <a:endParaRPr kumimoji="1" lang="en-US" altLang="ja-JP" b="1" dirty="0">
            <a:latin typeface="+mj-ea"/>
            <a:ea typeface="+mj-ea"/>
          </a:endParaRPr>
        </a:p>
      </dgm:t>
    </dgm:pt>
    <dgm:pt modelId="{F6CE4DFE-A825-4576-B1F1-ABE84AF82578}" type="parTrans" cxnId="{3DF8113E-495B-490E-A901-A1B10AA2B5FE}">
      <dgm:prSet/>
      <dgm:spPr/>
      <dgm:t>
        <a:bodyPr/>
        <a:lstStyle/>
        <a:p>
          <a:endParaRPr kumimoji="1" lang="ja-JP" altLang="en-US" b="1">
            <a:latin typeface="+mj-ea"/>
            <a:ea typeface="+mj-ea"/>
          </a:endParaRPr>
        </a:p>
      </dgm:t>
    </dgm:pt>
    <dgm:pt modelId="{1C5D3354-C2C8-4EFD-84E6-E0F8752BA37B}" type="sibTrans" cxnId="{3DF8113E-495B-490E-A901-A1B10AA2B5FE}">
      <dgm:prSet/>
      <dgm:spPr/>
      <dgm:t>
        <a:bodyPr/>
        <a:lstStyle/>
        <a:p>
          <a:endParaRPr kumimoji="1" lang="ja-JP" altLang="en-US" b="1">
            <a:latin typeface="+mj-ea"/>
            <a:ea typeface="+mj-ea"/>
          </a:endParaRPr>
        </a:p>
      </dgm:t>
    </dgm:pt>
    <dgm:pt modelId="{93A8F1F4-0483-4168-BD34-243CC768B61A}">
      <dgm:prSet phldrT="[テキスト]"/>
      <dgm:spPr/>
      <dgm:t>
        <a:bodyPr/>
        <a:lstStyle/>
        <a:p>
          <a:r>
            <a:rPr kumimoji="1" lang="ja-JP" altLang="en-US" b="1" dirty="0">
              <a:latin typeface="+mj-ea"/>
              <a:ea typeface="+mj-ea"/>
            </a:rPr>
            <a:t>大学との連携</a:t>
          </a:r>
          <a:endParaRPr kumimoji="1" lang="en-US" altLang="ja-JP" b="1" dirty="0">
            <a:latin typeface="+mj-ea"/>
            <a:ea typeface="+mj-ea"/>
          </a:endParaRPr>
        </a:p>
      </dgm:t>
    </dgm:pt>
    <dgm:pt modelId="{57527913-A63B-4395-A264-CCAA42B69928}" type="parTrans" cxnId="{3FC81C56-231A-499F-BD89-2DF2EBD60DC0}">
      <dgm:prSet/>
      <dgm:spPr/>
      <dgm:t>
        <a:bodyPr/>
        <a:lstStyle/>
        <a:p>
          <a:endParaRPr kumimoji="1" lang="ja-JP" altLang="en-US" b="1">
            <a:latin typeface="+mj-ea"/>
            <a:ea typeface="+mj-ea"/>
          </a:endParaRPr>
        </a:p>
      </dgm:t>
    </dgm:pt>
    <dgm:pt modelId="{9696B130-107C-4A1D-AE99-3A75FD32645E}" type="sibTrans" cxnId="{3FC81C56-231A-499F-BD89-2DF2EBD60DC0}">
      <dgm:prSet/>
      <dgm:spPr/>
      <dgm:t>
        <a:bodyPr/>
        <a:lstStyle/>
        <a:p>
          <a:endParaRPr kumimoji="1" lang="ja-JP" altLang="en-US" b="1">
            <a:latin typeface="+mj-ea"/>
            <a:ea typeface="+mj-ea"/>
          </a:endParaRPr>
        </a:p>
      </dgm:t>
    </dgm:pt>
    <dgm:pt modelId="{E31B02A7-F452-4A6D-A044-D8D455310A52}">
      <dgm:prSet phldrT="[テキスト]"/>
      <dgm:spPr/>
      <dgm:t>
        <a:bodyPr/>
        <a:lstStyle/>
        <a:p>
          <a:r>
            <a:rPr kumimoji="1" lang="ja-JP" altLang="en-US" b="1" dirty="0">
              <a:latin typeface="+mj-ea"/>
              <a:ea typeface="+mj-ea"/>
            </a:rPr>
            <a:t>２０単位</a:t>
          </a:r>
        </a:p>
      </dgm:t>
    </dgm:pt>
    <dgm:pt modelId="{9F53394C-0AC9-439F-B69A-89F9BDFAF40B}" type="parTrans" cxnId="{F4D93B5D-1C40-4423-9F61-610A74012BBE}">
      <dgm:prSet/>
      <dgm:spPr/>
      <dgm:t>
        <a:bodyPr/>
        <a:lstStyle/>
        <a:p>
          <a:endParaRPr kumimoji="1" lang="ja-JP" altLang="en-US" b="1">
            <a:latin typeface="+mj-ea"/>
            <a:ea typeface="+mj-ea"/>
          </a:endParaRPr>
        </a:p>
      </dgm:t>
    </dgm:pt>
    <dgm:pt modelId="{59B2EC56-EB85-431E-8050-0D47A8C3B9A2}" type="sibTrans" cxnId="{F4D93B5D-1C40-4423-9F61-610A74012BBE}">
      <dgm:prSet/>
      <dgm:spPr/>
      <dgm:t>
        <a:bodyPr/>
        <a:lstStyle/>
        <a:p>
          <a:endParaRPr kumimoji="1" lang="ja-JP" altLang="en-US" b="1">
            <a:latin typeface="+mj-ea"/>
            <a:ea typeface="+mj-ea"/>
          </a:endParaRPr>
        </a:p>
      </dgm:t>
    </dgm:pt>
    <dgm:pt modelId="{60DECD68-0640-46E0-B00E-C65759730D63}" type="pres">
      <dgm:prSet presAssocID="{861FC997-65B9-4F04-9D5D-EE17C36E55F7}" presName="Name0" presStyleCnt="0">
        <dgm:presLayoutVars>
          <dgm:dir/>
          <dgm:resizeHandles val="exact"/>
        </dgm:presLayoutVars>
      </dgm:prSet>
      <dgm:spPr/>
    </dgm:pt>
    <dgm:pt modelId="{FAC6AE34-2216-40A3-B891-26B4540D6676}" type="pres">
      <dgm:prSet presAssocID="{F7AE8AF7-1F5D-4EAA-A314-FD4DE144BD56}" presName="parTxOnly" presStyleLbl="node1" presStyleIdx="0" presStyleCnt="7" custScaleX="32507">
        <dgm:presLayoutVars>
          <dgm:bulletEnabled val="1"/>
        </dgm:presLayoutVars>
      </dgm:prSet>
      <dgm:spPr/>
      <dgm:t>
        <a:bodyPr/>
        <a:lstStyle/>
        <a:p>
          <a:endParaRPr kumimoji="1" lang="ja-JP" altLang="en-US"/>
        </a:p>
      </dgm:t>
    </dgm:pt>
    <dgm:pt modelId="{2F067ED7-FDC2-4492-92C9-8937212D3E93}" type="pres">
      <dgm:prSet presAssocID="{37264313-BBFE-4B13-BF17-A838113367CA}" presName="parSpace" presStyleCnt="0"/>
      <dgm:spPr/>
    </dgm:pt>
    <dgm:pt modelId="{426F6C9F-C3D0-4B5A-9D89-CEDB3490DE96}" type="pres">
      <dgm:prSet presAssocID="{94213463-E63E-479D-9E28-EEDFD95ACB0E}" presName="parTxOnly" presStyleLbl="node1" presStyleIdx="1" presStyleCnt="7" custScaleX="69837">
        <dgm:presLayoutVars>
          <dgm:bulletEnabled val="1"/>
        </dgm:presLayoutVars>
      </dgm:prSet>
      <dgm:spPr/>
      <dgm:t>
        <a:bodyPr/>
        <a:lstStyle/>
        <a:p>
          <a:endParaRPr kumimoji="1" lang="ja-JP" altLang="en-US"/>
        </a:p>
      </dgm:t>
    </dgm:pt>
    <dgm:pt modelId="{BA5818DD-C1BE-4B46-A699-66A9E39D318E}" type="pres">
      <dgm:prSet presAssocID="{2D267FA2-4FAE-4AF6-9FFA-DBC0D7849C4F}" presName="parSpace" presStyleCnt="0"/>
      <dgm:spPr/>
    </dgm:pt>
    <dgm:pt modelId="{A2D690E3-FF26-4D8D-8F1C-0B5FFA063FFE}" type="pres">
      <dgm:prSet presAssocID="{90815FE6-BC0B-40F3-9B44-9EF37BD7662C}" presName="parTxOnly" presStyleLbl="node1" presStyleIdx="2" presStyleCnt="7" custScaleX="57253">
        <dgm:presLayoutVars>
          <dgm:bulletEnabled val="1"/>
        </dgm:presLayoutVars>
      </dgm:prSet>
      <dgm:spPr/>
      <dgm:t>
        <a:bodyPr/>
        <a:lstStyle/>
        <a:p>
          <a:endParaRPr kumimoji="1" lang="ja-JP" altLang="en-US"/>
        </a:p>
      </dgm:t>
    </dgm:pt>
    <dgm:pt modelId="{323D699A-505B-4606-98E8-81256DD9BC51}" type="pres">
      <dgm:prSet presAssocID="{363F8D6A-2EDD-4FD4-AD71-B95B5891C194}" presName="parSpace" presStyleCnt="0"/>
      <dgm:spPr/>
    </dgm:pt>
    <dgm:pt modelId="{05EABC1A-CF2B-4A9D-BE78-6A5BA8CB4F72}" type="pres">
      <dgm:prSet presAssocID="{EE9AC313-FD2A-4A6A-9597-075FFC34B1BD}" presName="parTxOnly" presStyleLbl="node1" presStyleIdx="3" presStyleCnt="7">
        <dgm:presLayoutVars>
          <dgm:bulletEnabled val="1"/>
        </dgm:presLayoutVars>
      </dgm:prSet>
      <dgm:spPr/>
      <dgm:t>
        <a:bodyPr/>
        <a:lstStyle/>
        <a:p>
          <a:endParaRPr kumimoji="1" lang="ja-JP" altLang="en-US"/>
        </a:p>
      </dgm:t>
    </dgm:pt>
    <dgm:pt modelId="{22F9DA91-AF5D-46EB-9700-DAE8CD395A4B}" type="pres">
      <dgm:prSet presAssocID="{6915D954-74CB-484C-A7DA-261A1E0098CC}" presName="parSpace" presStyleCnt="0"/>
      <dgm:spPr/>
    </dgm:pt>
    <dgm:pt modelId="{E52F3EBE-2C06-4CDF-8CE2-168AA8FFF9D8}" type="pres">
      <dgm:prSet presAssocID="{E31B02A7-F452-4A6D-A044-D8D455310A52}" presName="parTxOnly" presStyleLbl="node1" presStyleIdx="4" presStyleCnt="7">
        <dgm:presLayoutVars>
          <dgm:bulletEnabled val="1"/>
        </dgm:presLayoutVars>
      </dgm:prSet>
      <dgm:spPr/>
      <dgm:t>
        <a:bodyPr/>
        <a:lstStyle/>
        <a:p>
          <a:endParaRPr kumimoji="1" lang="ja-JP" altLang="en-US"/>
        </a:p>
      </dgm:t>
    </dgm:pt>
    <dgm:pt modelId="{1F31CF51-29E8-4F9C-B258-228E51250F9D}" type="pres">
      <dgm:prSet presAssocID="{59B2EC56-EB85-431E-8050-0D47A8C3B9A2}" presName="parSpace" presStyleCnt="0"/>
      <dgm:spPr/>
    </dgm:pt>
    <dgm:pt modelId="{7FE44029-B0B4-4203-B1A4-CE6E59FE60AA}" type="pres">
      <dgm:prSet presAssocID="{FA110680-C5E2-4A6E-A52E-84E4B139E423}" presName="parTxOnly" presStyleLbl="node1" presStyleIdx="5" presStyleCnt="7">
        <dgm:presLayoutVars>
          <dgm:bulletEnabled val="1"/>
        </dgm:presLayoutVars>
      </dgm:prSet>
      <dgm:spPr/>
      <dgm:t>
        <a:bodyPr/>
        <a:lstStyle/>
        <a:p>
          <a:endParaRPr kumimoji="1" lang="ja-JP" altLang="en-US"/>
        </a:p>
      </dgm:t>
    </dgm:pt>
    <dgm:pt modelId="{0D0E5DEE-261E-46D7-B25E-BA3E547219DD}" type="pres">
      <dgm:prSet presAssocID="{1C5D3354-C2C8-4EFD-84E6-E0F8752BA37B}" presName="parSpace" presStyleCnt="0"/>
      <dgm:spPr/>
    </dgm:pt>
    <dgm:pt modelId="{ACB63468-B11D-4B69-B94C-083BE31B219D}" type="pres">
      <dgm:prSet presAssocID="{93A8F1F4-0483-4168-BD34-243CC768B61A}" presName="parTxOnly" presStyleLbl="node1" presStyleIdx="6" presStyleCnt="7">
        <dgm:presLayoutVars>
          <dgm:bulletEnabled val="1"/>
        </dgm:presLayoutVars>
      </dgm:prSet>
      <dgm:spPr/>
      <dgm:t>
        <a:bodyPr/>
        <a:lstStyle/>
        <a:p>
          <a:endParaRPr kumimoji="1" lang="ja-JP" altLang="en-US"/>
        </a:p>
      </dgm:t>
    </dgm:pt>
  </dgm:ptLst>
  <dgm:cxnLst>
    <dgm:cxn modelId="{1C35E655-908D-4A6F-AE2B-C284B29E0B27}" type="presOf" srcId="{EE9AC313-FD2A-4A6A-9597-075FFC34B1BD}" destId="{05EABC1A-CF2B-4A9D-BE78-6A5BA8CB4F72}" srcOrd="0" destOrd="0" presId="urn:microsoft.com/office/officeart/2005/8/layout/hChevron3"/>
    <dgm:cxn modelId="{2AC6F2F9-7575-4B2D-AC01-7F93769B3F92}" type="presOf" srcId="{93A8F1F4-0483-4168-BD34-243CC768B61A}" destId="{ACB63468-B11D-4B69-B94C-083BE31B219D}" srcOrd="0" destOrd="0" presId="urn:microsoft.com/office/officeart/2005/8/layout/hChevron3"/>
    <dgm:cxn modelId="{7775BD34-82FF-49BF-AE72-155083D766FE}" type="presOf" srcId="{FA110680-C5E2-4A6E-A52E-84E4B139E423}" destId="{7FE44029-B0B4-4203-B1A4-CE6E59FE60AA}" srcOrd="0" destOrd="0" presId="urn:microsoft.com/office/officeart/2005/8/layout/hChevron3"/>
    <dgm:cxn modelId="{F4D93B5D-1C40-4423-9F61-610A74012BBE}" srcId="{861FC997-65B9-4F04-9D5D-EE17C36E55F7}" destId="{E31B02A7-F452-4A6D-A044-D8D455310A52}" srcOrd="4" destOrd="0" parTransId="{9F53394C-0AC9-439F-B69A-89F9BDFAF40B}" sibTransId="{59B2EC56-EB85-431E-8050-0D47A8C3B9A2}"/>
    <dgm:cxn modelId="{E838178F-E946-453A-858A-28590A3F67A1}" srcId="{861FC997-65B9-4F04-9D5D-EE17C36E55F7}" destId="{94213463-E63E-479D-9E28-EEDFD95ACB0E}" srcOrd="1" destOrd="0" parTransId="{AFFE8500-9AA8-406A-A151-6A8A56452B88}" sibTransId="{2D267FA2-4FAE-4AF6-9FFA-DBC0D7849C4F}"/>
    <dgm:cxn modelId="{3DF8113E-495B-490E-A901-A1B10AA2B5FE}" srcId="{861FC997-65B9-4F04-9D5D-EE17C36E55F7}" destId="{FA110680-C5E2-4A6E-A52E-84E4B139E423}" srcOrd="5" destOrd="0" parTransId="{F6CE4DFE-A825-4576-B1F1-ABE84AF82578}" sibTransId="{1C5D3354-C2C8-4EFD-84E6-E0F8752BA37B}"/>
    <dgm:cxn modelId="{8AF4E1FC-BB9E-4F4B-8965-016F3B2C1966}" type="presOf" srcId="{F7AE8AF7-1F5D-4EAA-A314-FD4DE144BD56}" destId="{FAC6AE34-2216-40A3-B891-26B4540D6676}" srcOrd="0" destOrd="0" presId="urn:microsoft.com/office/officeart/2005/8/layout/hChevron3"/>
    <dgm:cxn modelId="{9B20E501-51BF-4CA2-88AC-C6AD1587E209}" srcId="{861FC997-65B9-4F04-9D5D-EE17C36E55F7}" destId="{90815FE6-BC0B-40F3-9B44-9EF37BD7662C}" srcOrd="2" destOrd="0" parTransId="{5DD22C0D-C9F1-4108-8F83-AF5C661962B1}" sibTransId="{363F8D6A-2EDD-4FD4-AD71-B95B5891C194}"/>
    <dgm:cxn modelId="{13567D27-898A-4427-8286-3F2BD5F9C98C}" type="presOf" srcId="{94213463-E63E-479D-9E28-EEDFD95ACB0E}" destId="{426F6C9F-C3D0-4B5A-9D89-CEDB3490DE96}" srcOrd="0" destOrd="0" presId="urn:microsoft.com/office/officeart/2005/8/layout/hChevron3"/>
    <dgm:cxn modelId="{01497BF4-EB23-4019-8E29-F6DC403D8C9A}" srcId="{861FC997-65B9-4F04-9D5D-EE17C36E55F7}" destId="{EE9AC313-FD2A-4A6A-9597-075FFC34B1BD}" srcOrd="3" destOrd="0" parTransId="{87853264-A0BA-4658-B9B8-A6C0665B6D11}" sibTransId="{6915D954-74CB-484C-A7DA-261A1E0098CC}"/>
    <dgm:cxn modelId="{3FC81C56-231A-499F-BD89-2DF2EBD60DC0}" srcId="{861FC997-65B9-4F04-9D5D-EE17C36E55F7}" destId="{93A8F1F4-0483-4168-BD34-243CC768B61A}" srcOrd="6" destOrd="0" parTransId="{57527913-A63B-4395-A264-CCAA42B69928}" sibTransId="{9696B130-107C-4A1D-AE99-3A75FD32645E}"/>
    <dgm:cxn modelId="{13DF3EC1-0FCF-4F5A-B67C-192BF88AB7E6}" type="presOf" srcId="{E31B02A7-F452-4A6D-A044-D8D455310A52}" destId="{E52F3EBE-2C06-4CDF-8CE2-168AA8FFF9D8}" srcOrd="0" destOrd="0" presId="urn:microsoft.com/office/officeart/2005/8/layout/hChevron3"/>
    <dgm:cxn modelId="{535FB4FA-9C56-41C4-A834-5FE9E1549017}" type="presOf" srcId="{861FC997-65B9-4F04-9D5D-EE17C36E55F7}" destId="{60DECD68-0640-46E0-B00E-C65759730D63}" srcOrd="0" destOrd="0" presId="urn:microsoft.com/office/officeart/2005/8/layout/hChevron3"/>
    <dgm:cxn modelId="{8BC63D5E-A71D-4776-896B-E5E024449D46}" type="presOf" srcId="{90815FE6-BC0B-40F3-9B44-9EF37BD7662C}" destId="{A2D690E3-FF26-4D8D-8F1C-0B5FFA063FFE}" srcOrd="0" destOrd="0" presId="urn:microsoft.com/office/officeart/2005/8/layout/hChevron3"/>
    <dgm:cxn modelId="{2DFADBB6-14C8-4192-A4EC-5FC05374AB7C}" srcId="{861FC997-65B9-4F04-9D5D-EE17C36E55F7}" destId="{F7AE8AF7-1F5D-4EAA-A314-FD4DE144BD56}" srcOrd="0" destOrd="0" parTransId="{528FE4F3-F9E8-4BAF-966C-F6887D39956F}" sibTransId="{37264313-BBFE-4B13-BF17-A838113367CA}"/>
    <dgm:cxn modelId="{C6B64C12-2535-462A-9F77-61138C254F81}" type="presParOf" srcId="{60DECD68-0640-46E0-B00E-C65759730D63}" destId="{FAC6AE34-2216-40A3-B891-26B4540D6676}" srcOrd="0" destOrd="0" presId="urn:microsoft.com/office/officeart/2005/8/layout/hChevron3"/>
    <dgm:cxn modelId="{BE32627A-7BF3-4163-B6A4-796599540D1F}" type="presParOf" srcId="{60DECD68-0640-46E0-B00E-C65759730D63}" destId="{2F067ED7-FDC2-4492-92C9-8937212D3E93}" srcOrd="1" destOrd="0" presId="urn:microsoft.com/office/officeart/2005/8/layout/hChevron3"/>
    <dgm:cxn modelId="{383A814F-4E97-4000-8198-A14C474FCF86}" type="presParOf" srcId="{60DECD68-0640-46E0-B00E-C65759730D63}" destId="{426F6C9F-C3D0-4B5A-9D89-CEDB3490DE96}" srcOrd="2" destOrd="0" presId="urn:microsoft.com/office/officeart/2005/8/layout/hChevron3"/>
    <dgm:cxn modelId="{F2E16CBD-08B2-4F7D-83B6-9ACE727C5093}" type="presParOf" srcId="{60DECD68-0640-46E0-B00E-C65759730D63}" destId="{BA5818DD-C1BE-4B46-A699-66A9E39D318E}" srcOrd="3" destOrd="0" presId="urn:microsoft.com/office/officeart/2005/8/layout/hChevron3"/>
    <dgm:cxn modelId="{1E39B436-D434-47C5-9E3B-DFD1A499713E}" type="presParOf" srcId="{60DECD68-0640-46E0-B00E-C65759730D63}" destId="{A2D690E3-FF26-4D8D-8F1C-0B5FFA063FFE}" srcOrd="4" destOrd="0" presId="urn:microsoft.com/office/officeart/2005/8/layout/hChevron3"/>
    <dgm:cxn modelId="{F6A4F408-54D3-43CD-8982-48562CE53D01}" type="presParOf" srcId="{60DECD68-0640-46E0-B00E-C65759730D63}" destId="{323D699A-505B-4606-98E8-81256DD9BC51}" srcOrd="5" destOrd="0" presId="urn:microsoft.com/office/officeart/2005/8/layout/hChevron3"/>
    <dgm:cxn modelId="{BDD1EA47-1042-4119-A75F-529EAB42B7B7}" type="presParOf" srcId="{60DECD68-0640-46E0-B00E-C65759730D63}" destId="{05EABC1A-CF2B-4A9D-BE78-6A5BA8CB4F72}" srcOrd="6" destOrd="0" presId="urn:microsoft.com/office/officeart/2005/8/layout/hChevron3"/>
    <dgm:cxn modelId="{DEF93C9F-9788-4809-989C-3847F63AE3A8}" type="presParOf" srcId="{60DECD68-0640-46E0-B00E-C65759730D63}" destId="{22F9DA91-AF5D-46EB-9700-DAE8CD395A4B}" srcOrd="7" destOrd="0" presId="urn:microsoft.com/office/officeart/2005/8/layout/hChevron3"/>
    <dgm:cxn modelId="{EF834751-601A-4FE9-8BCD-2376A28A0FB5}" type="presParOf" srcId="{60DECD68-0640-46E0-B00E-C65759730D63}" destId="{E52F3EBE-2C06-4CDF-8CE2-168AA8FFF9D8}" srcOrd="8" destOrd="0" presId="urn:microsoft.com/office/officeart/2005/8/layout/hChevron3"/>
    <dgm:cxn modelId="{46091FF1-627E-4737-9F0D-DDA2F1C4EF0B}" type="presParOf" srcId="{60DECD68-0640-46E0-B00E-C65759730D63}" destId="{1F31CF51-29E8-4F9C-B258-228E51250F9D}" srcOrd="9" destOrd="0" presId="urn:microsoft.com/office/officeart/2005/8/layout/hChevron3"/>
    <dgm:cxn modelId="{22C546E1-0926-476C-A843-E99DB7EB8AD4}" type="presParOf" srcId="{60DECD68-0640-46E0-B00E-C65759730D63}" destId="{7FE44029-B0B4-4203-B1A4-CE6E59FE60AA}" srcOrd="10" destOrd="0" presId="urn:microsoft.com/office/officeart/2005/8/layout/hChevron3"/>
    <dgm:cxn modelId="{E0B5F28F-B0CD-400B-B11A-3FCEF00BE135}" type="presParOf" srcId="{60DECD68-0640-46E0-B00E-C65759730D63}" destId="{0D0E5DEE-261E-46D7-B25E-BA3E547219DD}" srcOrd="11" destOrd="0" presId="urn:microsoft.com/office/officeart/2005/8/layout/hChevron3"/>
    <dgm:cxn modelId="{337863EB-5753-44B8-8A75-D1BD6F790798}" type="presParOf" srcId="{60DECD68-0640-46E0-B00E-C65759730D63}" destId="{ACB63468-B11D-4B69-B94C-083BE31B219D}" srcOrd="1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D62FF0-B3A5-4C12-BCCE-E7BC822F7D31}" type="doc">
      <dgm:prSet loTypeId="urn:microsoft.com/office/officeart/2005/8/layout/venn1" loCatId="relationship" qsTypeId="urn:microsoft.com/office/officeart/2005/8/quickstyle/simple1" qsCatId="simple" csTypeId="urn:microsoft.com/office/officeart/2005/8/colors/colorful1" csCatId="colorful" phldr="1"/>
      <dgm:spPr/>
    </dgm:pt>
    <dgm:pt modelId="{A750DE21-B5A7-4AB2-9413-4A7042CEBE34}">
      <dgm:prSet phldrT="[テキスト]"/>
      <dgm:spPr/>
      <dgm:t>
        <a:bodyPr/>
        <a:lstStyle/>
        <a:p>
          <a:r>
            <a:rPr kumimoji="1" lang="ja-JP" altLang="en-US" dirty="0" smtClean="0"/>
            <a:t>幼児教育科目等</a:t>
          </a:r>
          <a:endParaRPr kumimoji="1" lang="ja-JP" altLang="en-US" dirty="0"/>
        </a:p>
      </dgm:t>
    </dgm:pt>
    <dgm:pt modelId="{CECA15CC-5088-48F2-BCC9-6A9FBEABC91A}" type="parTrans" cxnId="{A572AC66-7B9C-4803-9477-114438774913}">
      <dgm:prSet/>
      <dgm:spPr/>
      <dgm:t>
        <a:bodyPr/>
        <a:lstStyle/>
        <a:p>
          <a:endParaRPr kumimoji="1" lang="ja-JP" altLang="en-US"/>
        </a:p>
      </dgm:t>
    </dgm:pt>
    <dgm:pt modelId="{D0E971EF-E259-41C7-A33C-B80DE1D7BAA6}" type="sibTrans" cxnId="{A572AC66-7B9C-4803-9477-114438774913}">
      <dgm:prSet/>
      <dgm:spPr/>
      <dgm:t>
        <a:bodyPr/>
        <a:lstStyle/>
        <a:p>
          <a:endParaRPr kumimoji="1" lang="ja-JP" altLang="en-US"/>
        </a:p>
      </dgm:t>
    </dgm:pt>
    <dgm:pt modelId="{2A4BEFFD-F885-4CDB-AF8E-A6ADC1950A13}">
      <dgm:prSet phldrT="[テキスト]"/>
      <dgm:spPr/>
      <dgm:t>
        <a:bodyPr/>
        <a:lstStyle/>
        <a:p>
          <a:r>
            <a:rPr kumimoji="1" lang="ja-JP" altLang="en-US" dirty="0" smtClean="0"/>
            <a:t>学校教育科目等</a:t>
          </a:r>
          <a:endParaRPr kumimoji="1" lang="ja-JP" altLang="en-US" dirty="0"/>
        </a:p>
      </dgm:t>
    </dgm:pt>
    <dgm:pt modelId="{D9E896D7-1BD9-4058-A694-D3FAAA737CCF}" type="parTrans" cxnId="{65625094-8900-4ED4-8FAE-6C022E3A281B}">
      <dgm:prSet/>
      <dgm:spPr/>
      <dgm:t>
        <a:bodyPr/>
        <a:lstStyle/>
        <a:p>
          <a:endParaRPr kumimoji="1" lang="ja-JP" altLang="en-US"/>
        </a:p>
      </dgm:t>
    </dgm:pt>
    <dgm:pt modelId="{B8F407DF-A7C2-4754-9D73-C8DD1B5C7B51}" type="sibTrans" cxnId="{65625094-8900-4ED4-8FAE-6C022E3A281B}">
      <dgm:prSet/>
      <dgm:spPr/>
      <dgm:t>
        <a:bodyPr/>
        <a:lstStyle/>
        <a:p>
          <a:endParaRPr kumimoji="1" lang="ja-JP" altLang="en-US"/>
        </a:p>
      </dgm:t>
    </dgm:pt>
    <dgm:pt modelId="{8D9D3349-FB11-4838-AF83-7364A5EA10A2}">
      <dgm:prSet phldrT="[テキスト]"/>
      <dgm:spPr/>
      <dgm:t>
        <a:bodyPr/>
        <a:lstStyle/>
        <a:p>
          <a:r>
            <a:rPr kumimoji="1" lang="ja-JP" altLang="en-US" dirty="0" smtClean="0"/>
            <a:t>デジタルアーキビスト科目等</a:t>
          </a:r>
          <a:endParaRPr kumimoji="1" lang="ja-JP" altLang="en-US" dirty="0"/>
        </a:p>
      </dgm:t>
    </dgm:pt>
    <dgm:pt modelId="{5CDD3850-A3EF-477B-87C4-9EF785A28939}" type="parTrans" cxnId="{676428C1-385A-4A7D-8180-42081049AFA4}">
      <dgm:prSet/>
      <dgm:spPr/>
      <dgm:t>
        <a:bodyPr/>
        <a:lstStyle/>
        <a:p>
          <a:endParaRPr kumimoji="1" lang="ja-JP" altLang="en-US"/>
        </a:p>
      </dgm:t>
    </dgm:pt>
    <dgm:pt modelId="{C3CCED86-A3D3-45CD-98D1-7F1482026F09}" type="sibTrans" cxnId="{676428C1-385A-4A7D-8180-42081049AFA4}">
      <dgm:prSet/>
      <dgm:spPr/>
      <dgm:t>
        <a:bodyPr/>
        <a:lstStyle/>
        <a:p>
          <a:endParaRPr kumimoji="1" lang="ja-JP" altLang="en-US"/>
        </a:p>
      </dgm:t>
    </dgm:pt>
    <dgm:pt modelId="{6A0DA7B2-FD96-437C-8216-8A4A54A60107}" type="pres">
      <dgm:prSet presAssocID="{76D62FF0-B3A5-4C12-BCCE-E7BC822F7D31}" presName="compositeShape" presStyleCnt="0">
        <dgm:presLayoutVars>
          <dgm:chMax val="7"/>
          <dgm:dir/>
          <dgm:resizeHandles val="exact"/>
        </dgm:presLayoutVars>
      </dgm:prSet>
      <dgm:spPr/>
    </dgm:pt>
    <dgm:pt modelId="{AC843335-2AC6-484D-A51B-560BDC705273}" type="pres">
      <dgm:prSet presAssocID="{A750DE21-B5A7-4AB2-9413-4A7042CEBE34}" presName="circ1" presStyleLbl="vennNode1" presStyleIdx="0" presStyleCnt="3"/>
      <dgm:spPr/>
      <dgm:t>
        <a:bodyPr/>
        <a:lstStyle/>
        <a:p>
          <a:endParaRPr kumimoji="1" lang="ja-JP" altLang="en-US"/>
        </a:p>
      </dgm:t>
    </dgm:pt>
    <dgm:pt modelId="{C1855ED8-A92F-41A3-9041-40794032AAA5}" type="pres">
      <dgm:prSet presAssocID="{A750DE21-B5A7-4AB2-9413-4A7042CEBE34}" presName="circ1Tx" presStyleLbl="revTx" presStyleIdx="0" presStyleCnt="0">
        <dgm:presLayoutVars>
          <dgm:chMax val="0"/>
          <dgm:chPref val="0"/>
          <dgm:bulletEnabled val="1"/>
        </dgm:presLayoutVars>
      </dgm:prSet>
      <dgm:spPr/>
      <dgm:t>
        <a:bodyPr/>
        <a:lstStyle/>
        <a:p>
          <a:endParaRPr kumimoji="1" lang="ja-JP" altLang="en-US"/>
        </a:p>
      </dgm:t>
    </dgm:pt>
    <dgm:pt modelId="{44D178A0-07D8-46F2-BEAB-21C24C36E2EF}" type="pres">
      <dgm:prSet presAssocID="{2A4BEFFD-F885-4CDB-AF8E-A6ADC1950A13}" presName="circ2" presStyleLbl="vennNode1" presStyleIdx="1" presStyleCnt="3"/>
      <dgm:spPr/>
      <dgm:t>
        <a:bodyPr/>
        <a:lstStyle/>
        <a:p>
          <a:endParaRPr kumimoji="1" lang="ja-JP" altLang="en-US"/>
        </a:p>
      </dgm:t>
    </dgm:pt>
    <dgm:pt modelId="{888F97C8-026F-44AB-9C20-D174A7786AB4}" type="pres">
      <dgm:prSet presAssocID="{2A4BEFFD-F885-4CDB-AF8E-A6ADC1950A13}" presName="circ2Tx" presStyleLbl="revTx" presStyleIdx="0" presStyleCnt="0">
        <dgm:presLayoutVars>
          <dgm:chMax val="0"/>
          <dgm:chPref val="0"/>
          <dgm:bulletEnabled val="1"/>
        </dgm:presLayoutVars>
      </dgm:prSet>
      <dgm:spPr/>
      <dgm:t>
        <a:bodyPr/>
        <a:lstStyle/>
        <a:p>
          <a:endParaRPr kumimoji="1" lang="ja-JP" altLang="en-US"/>
        </a:p>
      </dgm:t>
    </dgm:pt>
    <dgm:pt modelId="{18052DE3-4B45-42BC-BD4C-1A42DC1C7995}" type="pres">
      <dgm:prSet presAssocID="{8D9D3349-FB11-4838-AF83-7364A5EA10A2}" presName="circ3" presStyleLbl="vennNode1" presStyleIdx="2" presStyleCnt="3"/>
      <dgm:spPr/>
      <dgm:t>
        <a:bodyPr/>
        <a:lstStyle/>
        <a:p>
          <a:endParaRPr kumimoji="1" lang="ja-JP" altLang="en-US"/>
        </a:p>
      </dgm:t>
    </dgm:pt>
    <dgm:pt modelId="{62151790-4B35-4AE2-B9AD-081701BA1F12}" type="pres">
      <dgm:prSet presAssocID="{8D9D3349-FB11-4838-AF83-7364A5EA10A2}" presName="circ3Tx" presStyleLbl="revTx" presStyleIdx="0" presStyleCnt="0">
        <dgm:presLayoutVars>
          <dgm:chMax val="0"/>
          <dgm:chPref val="0"/>
          <dgm:bulletEnabled val="1"/>
        </dgm:presLayoutVars>
      </dgm:prSet>
      <dgm:spPr/>
      <dgm:t>
        <a:bodyPr/>
        <a:lstStyle/>
        <a:p>
          <a:endParaRPr kumimoji="1" lang="ja-JP" altLang="en-US"/>
        </a:p>
      </dgm:t>
    </dgm:pt>
  </dgm:ptLst>
  <dgm:cxnLst>
    <dgm:cxn modelId="{65625094-8900-4ED4-8FAE-6C022E3A281B}" srcId="{76D62FF0-B3A5-4C12-BCCE-E7BC822F7D31}" destId="{2A4BEFFD-F885-4CDB-AF8E-A6ADC1950A13}" srcOrd="1" destOrd="0" parTransId="{D9E896D7-1BD9-4058-A694-D3FAAA737CCF}" sibTransId="{B8F407DF-A7C2-4754-9D73-C8DD1B5C7B51}"/>
    <dgm:cxn modelId="{001F1761-E545-4F4E-B2B9-A8999CD8BA05}" type="presOf" srcId="{A750DE21-B5A7-4AB2-9413-4A7042CEBE34}" destId="{AC843335-2AC6-484D-A51B-560BDC705273}" srcOrd="0" destOrd="0" presId="urn:microsoft.com/office/officeart/2005/8/layout/venn1"/>
    <dgm:cxn modelId="{2680FB7D-96DC-4C6A-8C7E-3B1D1E1F9D9A}" type="presOf" srcId="{76D62FF0-B3A5-4C12-BCCE-E7BC822F7D31}" destId="{6A0DA7B2-FD96-437C-8216-8A4A54A60107}" srcOrd="0" destOrd="0" presId="urn:microsoft.com/office/officeart/2005/8/layout/venn1"/>
    <dgm:cxn modelId="{C09DE7B0-F562-4923-9DDB-9A729AAEF4D2}" type="presOf" srcId="{2A4BEFFD-F885-4CDB-AF8E-A6ADC1950A13}" destId="{44D178A0-07D8-46F2-BEAB-21C24C36E2EF}" srcOrd="0" destOrd="0" presId="urn:microsoft.com/office/officeart/2005/8/layout/venn1"/>
    <dgm:cxn modelId="{F9A5E3F9-B38B-4242-BD90-186C6834F227}" type="presOf" srcId="{2A4BEFFD-F885-4CDB-AF8E-A6ADC1950A13}" destId="{888F97C8-026F-44AB-9C20-D174A7786AB4}" srcOrd="1" destOrd="0" presId="urn:microsoft.com/office/officeart/2005/8/layout/venn1"/>
    <dgm:cxn modelId="{A572AC66-7B9C-4803-9477-114438774913}" srcId="{76D62FF0-B3A5-4C12-BCCE-E7BC822F7D31}" destId="{A750DE21-B5A7-4AB2-9413-4A7042CEBE34}" srcOrd="0" destOrd="0" parTransId="{CECA15CC-5088-48F2-BCC9-6A9FBEABC91A}" sibTransId="{D0E971EF-E259-41C7-A33C-B80DE1D7BAA6}"/>
    <dgm:cxn modelId="{B212A349-0741-4CF5-946F-375926FD1988}" type="presOf" srcId="{8D9D3349-FB11-4838-AF83-7364A5EA10A2}" destId="{18052DE3-4B45-42BC-BD4C-1A42DC1C7995}" srcOrd="0" destOrd="0" presId="urn:microsoft.com/office/officeart/2005/8/layout/venn1"/>
    <dgm:cxn modelId="{676428C1-385A-4A7D-8180-42081049AFA4}" srcId="{76D62FF0-B3A5-4C12-BCCE-E7BC822F7D31}" destId="{8D9D3349-FB11-4838-AF83-7364A5EA10A2}" srcOrd="2" destOrd="0" parTransId="{5CDD3850-A3EF-477B-87C4-9EF785A28939}" sibTransId="{C3CCED86-A3D3-45CD-98D1-7F1482026F09}"/>
    <dgm:cxn modelId="{8CB839EE-BE01-4BFF-9297-7DECE9F4DF06}" type="presOf" srcId="{A750DE21-B5A7-4AB2-9413-4A7042CEBE34}" destId="{C1855ED8-A92F-41A3-9041-40794032AAA5}" srcOrd="1" destOrd="0" presId="urn:microsoft.com/office/officeart/2005/8/layout/venn1"/>
    <dgm:cxn modelId="{6E4A8E07-E05E-4FF9-AC06-398571586CF6}" type="presOf" srcId="{8D9D3349-FB11-4838-AF83-7364A5EA10A2}" destId="{62151790-4B35-4AE2-B9AD-081701BA1F12}" srcOrd="1" destOrd="0" presId="urn:microsoft.com/office/officeart/2005/8/layout/venn1"/>
    <dgm:cxn modelId="{DBFD9D60-094D-4177-B917-6BEC1DB97DE2}" type="presParOf" srcId="{6A0DA7B2-FD96-437C-8216-8A4A54A60107}" destId="{AC843335-2AC6-484D-A51B-560BDC705273}" srcOrd="0" destOrd="0" presId="urn:microsoft.com/office/officeart/2005/8/layout/venn1"/>
    <dgm:cxn modelId="{747B7C92-6923-4B9E-9432-299FE3CF55D7}" type="presParOf" srcId="{6A0DA7B2-FD96-437C-8216-8A4A54A60107}" destId="{C1855ED8-A92F-41A3-9041-40794032AAA5}" srcOrd="1" destOrd="0" presId="urn:microsoft.com/office/officeart/2005/8/layout/venn1"/>
    <dgm:cxn modelId="{317674C0-6FA4-4653-A604-66280867F1E6}" type="presParOf" srcId="{6A0DA7B2-FD96-437C-8216-8A4A54A60107}" destId="{44D178A0-07D8-46F2-BEAB-21C24C36E2EF}" srcOrd="2" destOrd="0" presId="urn:microsoft.com/office/officeart/2005/8/layout/venn1"/>
    <dgm:cxn modelId="{D35F3BA2-A6C3-4E2B-B06E-4F436A3EC274}" type="presParOf" srcId="{6A0DA7B2-FD96-437C-8216-8A4A54A60107}" destId="{888F97C8-026F-44AB-9C20-D174A7786AB4}" srcOrd="3" destOrd="0" presId="urn:microsoft.com/office/officeart/2005/8/layout/venn1"/>
    <dgm:cxn modelId="{DEE1BF63-3907-413D-8B2B-3D7C5006CE41}" type="presParOf" srcId="{6A0DA7B2-FD96-437C-8216-8A4A54A60107}" destId="{18052DE3-4B45-42BC-BD4C-1A42DC1C7995}" srcOrd="4" destOrd="0" presId="urn:microsoft.com/office/officeart/2005/8/layout/venn1"/>
    <dgm:cxn modelId="{FF2F2C41-EF5A-4188-BB68-8C73965421C2}" type="presParOf" srcId="{6A0DA7B2-FD96-437C-8216-8A4A54A60107}" destId="{62151790-4B35-4AE2-B9AD-081701BA1F12}" srcOrd="5"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8FD41B1-B45A-4394-95E0-8F84453B2A82}"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kumimoji="1" lang="ja-JP" altLang="en-US"/>
        </a:p>
      </dgm:t>
    </dgm:pt>
    <dgm:pt modelId="{3D3D960D-E429-4988-9EE0-8BEE5D2805F8}">
      <dgm:prSet phldrT="[テキスト]"/>
      <dgm:spPr/>
      <dgm:t>
        <a:bodyPr/>
        <a:lstStyle/>
        <a:p>
          <a:pPr marL="0" marR="0" indent="0" defTabSz="914400" eaLnBrk="1" fontAlgn="auto" latinLnBrk="0" hangingPunct="1">
            <a:lnSpc>
              <a:spcPct val="100000"/>
            </a:lnSpc>
            <a:spcBef>
              <a:spcPts val="0"/>
            </a:spcBef>
            <a:spcAft>
              <a:spcPts val="0"/>
            </a:spcAft>
            <a:buClrTx/>
            <a:buSzTx/>
            <a:buFontTx/>
            <a:buNone/>
            <a:tabLst/>
            <a:defRPr/>
          </a:pPr>
          <a:r>
            <a:rPr kumimoji="1" lang="en-US" altLang="ja-JP" dirty="0"/>
            <a:t>2024</a:t>
          </a:r>
          <a:r>
            <a:rPr kumimoji="1" lang="ja-JP" altLang="en-US" dirty="0"/>
            <a:t>年～</a:t>
          </a:r>
          <a:r>
            <a:rPr kumimoji="1" lang="en-US" altLang="ja-JP" dirty="0"/>
            <a:t>2026</a:t>
          </a:r>
          <a:r>
            <a:rPr kumimoji="1" lang="ja-JP" altLang="en-US" dirty="0"/>
            <a:t>年度　</a:t>
          </a:r>
          <a:r>
            <a:rPr kumimoji="1" lang="ja-JP" altLang="ja-JP" dirty="0"/>
            <a:t>各専攻で最低</a:t>
          </a:r>
          <a:r>
            <a:rPr kumimoji="1" lang="en-US" altLang="ja-JP" dirty="0"/>
            <a:t>60</a:t>
          </a:r>
          <a:r>
            <a:rPr kumimoji="1" lang="ja-JP" altLang="ja-JP" dirty="0"/>
            <a:t>単位を</a:t>
          </a:r>
          <a:r>
            <a:rPr kumimoji="1" lang="en-US" altLang="ja-JP" dirty="0"/>
            <a:t>e-Learning</a:t>
          </a:r>
          <a:r>
            <a:rPr kumimoji="1" lang="ja-JP" altLang="ja-JP" dirty="0"/>
            <a:t>化</a:t>
          </a:r>
          <a:r>
            <a:rPr kumimoji="1" lang="ja-JP" altLang="en-US" dirty="0"/>
            <a:t>　　　　</a:t>
          </a:r>
        </a:p>
      </dgm:t>
    </dgm:pt>
    <dgm:pt modelId="{3195BFA0-2422-457E-B847-2F410FA50C95}" type="parTrans" cxnId="{4C4B1359-C259-45BA-806E-EDD5DEA9CDA0}">
      <dgm:prSet/>
      <dgm:spPr/>
      <dgm:t>
        <a:bodyPr/>
        <a:lstStyle/>
        <a:p>
          <a:endParaRPr kumimoji="1" lang="ja-JP" altLang="en-US"/>
        </a:p>
      </dgm:t>
    </dgm:pt>
    <dgm:pt modelId="{DBE0745D-9E83-49DE-911E-1B8C1EF520EE}" type="sibTrans" cxnId="{4C4B1359-C259-45BA-806E-EDD5DEA9CDA0}">
      <dgm:prSet/>
      <dgm:spPr/>
      <dgm:t>
        <a:bodyPr/>
        <a:lstStyle/>
        <a:p>
          <a:endParaRPr kumimoji="1" lang="ja-JP" altLang="en-US"/>
        </a:p>
      </dgm:t>
    </dgm:pt>
    <dgm:pt modelId="{7BDC3C3D-C784-4215-A96A-5CD7473C39BA}">
      <dgm:prSet/>
      <dgm:spPr/>
      <dgm:t>
        <a:bodyPr/>
        <a:lstStyle/>
        <a:p>
          <a:r>
            <a:rPr kumimoji="1" lang="en-US" altLang="en-US" dirty="0"/>
            <a:t>2024</a:t>
          </a:r>
          <a:r>
            <a:rPr kumimoji="1" lang="ja-JP" altLang="en-US" dirty="0"/>
            <a:t>年</a:t>
          </a:r>
          <a:r>
            <a:rPr kumimoji="1" lang="en-US" altLang="en-US" dirty="0"/>
            <a:t>4</a:t>
          </a:r>
          <a:r>
            <a:rPr kumimoji="1" lang="ja-JP" altLang="en-US" dirty="0"/>
            <a:t>月　</a:t>
          </a:r>
          <a:r>
            <a:rPr kumimoji="1" lang="en-US" altLang="en-US" dirty="0"/>
            <a:t>Multi </a:t>
          </a:r>
          <a:r>
            <a:rPr kumimoji="1" lang="en-US" altLang="en-US" dirty="0" smtClean="0"/>
            <a:t>Campus One </a:t>
          </a:r>
          <a:r>
            <a:rPr kumimoji="1" lang="en-US" altLang="en-US" dirty="0"/>
            <a:t>Digital University</a:t>
          </a:r>
          <a:r>
            <a:rPr kumimoji="1" lang="ja-JP" altLang="en-US" dirty="0"/>
            <a:t>構想発表</a:t>
          </a:r>
        </a:p>
      </dgm:t>
    </dgm:pt>
    <dgm:pt modelId="{7FBD0346-4FD1-4BF4-8EEB-E0250B598F6C}" type="parTrans" cxnId="{393A6561-87C1-481C-ADA0-5D26667B3B8C}">
      <dgm:prSet/>
      <dgm:spPr/>
      <dgm:t>
        <a:bodyPr/>
        <a:lstStyle/>
        <a:p>
          <a:endParaRPr kumimoji="1" lang="ja-JP" altLang="en-US"/>
        </a:p>
      </dgm:t>
    </dgm:pt>
    <dgm:pt modelId="{602A661B-3FAD-4B0B-8567-24863AB8C221}" type="sibTrans" cxnId="{393A6561-87C1-481C-ADA0-5D26667B3B8C}">
      <dgm:prSet/>
      <dgm:spPr/>
      <dgm:t>
        <a:bodyPr/>
        <a:lstStyle/>
        <a:p>
          <a:endParaRPr kumimoji="1" lang="ja-JP" altLang="en-US"/>
        </a:p>
      </dgm:t>
    </dgm:pt>
    <dgm:pt modelId="{8E0A97AB-A1BD-496E-AEB9-DCB3DF89EC1F}">
      <dgm:prSet/>
      <dgm:spPr/>
      <dgm:t>
        <a:bodyPr/>
        <a:lstStyle/>
        <a:p>
          <a:r>
            <a:rPr kumimoji="1" lang="en-US" altLang="ja-JP" dirty="0"/>
            <a:t>2024</a:t>
          </a:r>
          <a:r>
            <a:rPr kumimoji="1" lang="ja-JP" altLang="en-US" dirty="0"/>
            <a:t>年</a:t>
          </a:r>
          <a:r>
            <a:rPr kumimoji="1" lang="en-US" altLang="ja-JP" dirty="0"/>
            <a:t>8</a:t>
          </a:r>
          <a:r>
            <a:rPr kumimoji="1" lang="ja-JP" altLang="en-US" dirty="0"/>
            <a:t>月　学生</a:t>
          </a:r>
          <a:r>
            <a:rPr kumimoji="1" lang="en-US" altLang="ja-JP" dirty="0"/>
            <a:t>1</a:t>
          </a:r>
          <a:r>
            <a:rPr kumimoji="1" lang="ja-JP" altLang="en-US" dirty="0"/>
            <a:t>人</a:t>
          </a:r>
          <a:r>
            <a:rPr kumimoji="1" lang="en-US" altLang="ja-JP" dirty="0"/>
            <a:t>1</a:t>
          </a:r>
          <a:r>
            <a:rPr kumimoji="1" lang="ja-JP" altLang="en-US" dirty="0"/>
            <a:t>台端末に対応した学習環境の整備</a:t>
          </a:r>
          <a:endParaRPr kumimoji="1" lang="en-US" altLang="ja-JP" dirty="0"/>
        </a:p>
      </dgm:t>
    </dgm:pt>
    <dgm:pt modelId="{A5D5E204-91C6-4D43-BC98-01B298421496}" type="parTrans" cxnId="{9C599D53-CEA1-46B8-9D09-C4B2836C4BF0}">
      <dgm:prSet/>
      <dgm:spPr/>
      <dgm:t>
        <a:bodyPr/>
        <a:lstStyle/>
        <a:p>
          <a:endParaRPr kumimoji="1" lang="ja-JP" altLang="en-US"/>
        </a:p>
      </dgm:t>
    </dgm:pt>
    <dgm:pt modelId="{8ED5A8DA-2CB7-48B9-93B4-BF2FE4DC8DC5}" type="sibTrans" cxnId="{9C599D53-CEA1-46B8-9D09-C4B2836C4BF0}">
      <dgm:prSet/>
      <dgm:spPr/>
      <dgm:t>
        <a:bodyPr/>
        <a:lstStyle/>
        <a:p>
          <a:endParaRPr kumimoji="1" lang="ja-JP" altLang="en-US"/>
        </a:p>
      </dgm:t>
    </dgm:pt>
    <dgm:pt modelId="{CE0F8F9D-DCB8-4880-A0B3-94148A0A8238}">
      <dgm:prSet/>
      <dgm:spPr/>
      <dgm:t>
        <a:bodyPr/>
        <a:lstStyle/>
        <a:p>
          <a:r>
            <a:rPr kumimoji="1" lang="en-US" altLang="ja-JP" dirty="0"/>
            <a:t>2025</a:t>
          </a:r>
          <a:r>
            <a:rPr kumimoji="1" lang="ja-JP" altLang="en-US" dirty="0"/>
            <a:t>年～</a:t>
          </a:r>
          <a:r>
            <a:rPr kumimoji="1" lang="en-US" altLang="ja-JP" dirty="0"/>
            <a:t>2026</a:t>
          </a:r>
          <a:r>
            <a:rPr kumimoji="1" lang="ja-JP" altLang="en-US" dirty="0"/>
            <a:t>年度　コンピュータ室の段階的なリニューアル</a:t>
          </a:r>
          <a:endParaRPr kumimoji="1" lang="ja-JP" altLang="ja-JP" dirty="0"/>
        </a:p>
      </dgm:t>
    </dgm:pt>
    <dgm:pt modelId="{C63151AF-AD07-4C33-BEDE-6C9CE964F6D5}" type="parTrans" cxnId="{95B6DD51-D030-42AD-BC5B-E02599E236DC}">
      <dgm:prSet/>
      <dgm:spPr/>
      <dgm:t>
        <a:bodyPr/>
        <a:lstStyle/>
        <a:p>
          <a:endParaRPr kumimoji="1" lang="ja-JP" altLang="en-US"/>
        </a:p>
      </dgm:t>
    </dgm:pt>
    <dgm:pt modelId="{D839A2CB-BBB3-49CE-A3DC-90E2084BFEB0}" type="sibTrans" cxnId="{95B6DD51-D030-42AD-BC5B-E02599E236DC}">
      <dgm:prSet/>
      <dgm:spPr/>
      <dgm:t>
        <a:bodyPr/>
        <a:lstStyle/>
        <a:p>
          <a:endParaRPr kumimoji="1" lang="ja-JP" altLang="en-US"/>
        </a:p>
      </dgm:t>
    </dgm:pt>
    <dgm:pt modelId="{6253E242-E322-4FED-95AF-580B2744C7A1}">
      <dgm:prSet/>
      <dgm:spPr/>
      <dgm:t>
        <a:bodyPr/>
        <a:lstStyle/>
        <a:p>
          <a:r>
            <a:rPr kumimoji="1" lang="en-US" altLang="ja-JP" smtClean="0"/>
            <a:t>2024</a:t>
          </a:r>
          <a:r>
            <a:rPr kumimoji="1" lang="ja-JP" altLang="ja-JP" smtClean="0"/>
            <a:t>年</a:t>
          </a:r>
          <a:r>
            <a:rPr kumimoji="1" lang="ja-JP" altLang="ja-JP" dirty="0"/>
            <a:t>～</a:t>
          </a:r>
          <a:r>
            <a:rPr kumimoji="1" lang="en-US" altLang="ja-JP" dirty="0"/>
            <a:t>2026</a:t>
          </a:r>
          <a:r>
            <a:rPr kumimoji="1" lang="ja-JP" altLang="ja-JP" dirty="0"/>
            <a:t>年度　</a:t>
          </a:r>
          <a:r>
            <a:rPr kumimoji="1" lang="ja-JP" altLang="en-US" dirty="0"/>
            <a:t>無線</a:t>
          </a:r>
          <a:r>
            <a:rPr kumimoji="1" lang="en-US" altLang="ja-JP" dirty="0"/>
            <a:t>LAN</a:t>
          </a:r>
          <a:r>
            <a:rPr kumimoji="1" lang="ja-JP" altLang="en-US" dirty="0"/>
            <a:t>環境の整備</a:t>
          </a:r>
          <a:endParaRPr kumimoji="1" lang="ja-JP" altLang="ja-JP" dirty="0"/>
        </a:p>
      </dgm:t>
    </dgm:pt>
    <dgm:pt modelId="{80DCB9AD-127D-4D83-A2C3-703950CC5D0C}" type="parTrans" cxnId="{ED851986-1A84-47FE-8DF8-8F0CC8433FBF}">
      <dgm:prSet/>
      <dgm:spPr/>
      <dgm:t>
        <a:bodyPr/>
        <a:lstStyle/>
        <a:p>
          <a:endParaRPr kumimoji="1" lang="ja-JP" altLang="en-US"/>
        </a:p>
      </dgm:t>
    </dgm:pt>
    <dgm:pt modelId="{5BA92D8D-1892-4D63-BD5E-B56FAC8B1816}" type="sibTrans" cxnId="{ED851986-1A84-47FE-8DF8-8F0CC8433FBF}">
      <dgm:prSet/>
      <dgm:spPr/>
      <dgm:t>
        <a:bodyPr/>
        <a:lstStyle/>
        <a:p>
          <a:endParaRPr kumimoji="1" lang="ja-JP" altLang="en-US"/>
        </a:p>
      </dgm:t>
    </dgm:pt>
    <dgm:pt modelId="{12F06005-F6B1-4DA7-83BC-6948C31A4F3B}">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kumimoji="1" lang="en-US" altLang="ja-JP" dirty="0"/>
            <a:t>2026</a:t>
          </a:r>
          <a:r>
            <a:rPr kumimoji="1" lang="ja-JP" altLang="en-US" dirty="0"/>
            <a:t>年　</a:t>
          </a:r>
          <a:r>
            <a:rPr kumimoji="1" lang="en-US" altLang="ja-JP" dirty="0"/>
            <a:t>Multi </a:t>
          </a:r>
          <a:r>
            <a:rPr kumimoji="1" lang="en-US" altLang="ja-JP" dirty="0" smtClean="0"/>
            <a:t>Campus One </a:t>
          </a:r>
          <a:r>
            <a:rPr kumimoji="1" lang="en-US" altLang="ja-JP" dirty="0"/>
            <a:t>Digital University</a:t>
          </a:r>
          <a:r>
            <a:rPr kumimoji="1" lang="ja-JP" altLang="ja-JP" dirty="0"/>
            <a:t>構想</a:t>
          </a:r>
          <a:r>
            <a:rPr kumimoji="1" lang="ja-JP" altLang="en-US" dirty="0"/>
            <a:t>完成　</a:t>
          </a:r>
          <a:endParaRPr kumimoji="1" lang="ja-JP" altLang="ja-JP" dirty="0"/>
        </a:p>
      </dgm:t>
    </dgm:pt>
    <dgm:pt modelId="{4E71EC2F-B6BF-4FC9-9F04-A488514B50B1}" type="parTrans" cxnId="{65C72867-66B4-408A-9BB5-3F9759765365}">
      <dgm:prSet/>
      <dgm:spPr/>
      <dgm:t>
        <a:bodyPr/>
        <a:lstStyle/>
        <a:p>
          <a:endParaRPr kumimoji="1" lang="ja-JP" altLang="en-US"/>
        </a:p>
      </dgm:t>
    </dgm:pt>
    <dgm:pt modelId="{C301A3EF-C250-4EC2-80BF-BF6CD0FBFB65}" type="sibTrans" cxnId="{65C72867-66B4-408A-9BB5-3F9759765365}">
      <dgm:prSet/>
      <dgm:spPr/>
      <dgm:t>
        <a:bodyPr/>
        <a:lstStyle/>
        <a:p>
          <a:endParaRPr kumimoji="1" lang="ja-JP" altLang="en-US"/>
        </a:p>
      </dgm:t>
    </dgm:pt>
    <dgm:pt modelId="{F7769A07-8872-4B9E-B58A-68242AD24A8A}" type="pres">
      <dgm:prSet presAssocID="{B8FD41B1-B45A-4394-95E0-8F84453B2A82}" presName="Name0" presStyleCnt="0">
        <dgm:presLayoutVars>
          <dgm:chMax val="7"/>
          <dgm:chPref val="7"/>
          <dgm:dir/>
        </dgm:presLayoutVars>
      </dgm:prSet>
      <dgm:spPr/>
      <dgm:t>
        <a:bodyPr/>
        <a:lstStyle/>
        <a:p>
          <a:endParaRPr kumimoji="1" lang="ja-JP" altLang="en-US"/>
        </a:p>
      </dgm:t>
    </dgm:pt>
    <dgm:pt modelId="{9506A5B7-F28F-4633-AAA3-8D89DB3F0BE4}" type="pres">
      <dgm:prSet presAssocID="{B8FD41B1-B45A-4394-95E0-8F84453B2A82}" presName="Name1" presStyleCnt="0"/>
      <dgm:spPr/>
    </dgm:pt>
    <dgm:pt modelId="{AEAFE30E-96AC-45B8-AF80-24A52B3DF164}" type="pres">
      <dgm:prSet presAssocID="{B8FD41B1-B45A-4394-95E0-8F84453B2A82}" presName="cycle" presStyleCnt="0"/>
      <dgm:spPr/>
    </dgm:pt>
    <dgm:pt modelId="{56E2FAB9-1684-47FD-8377-33D486476856}" type="pres">
      <dgm:prSet presAssocID="{B8FD41B1-B45A-4394-95E0-8F84453B2A82}" presName="srcNode" presStyleLbl="node1" presStyleIdx="0" presStyleCnt="6"/>
      <dgm:spPr/>
    </dgm:pt>
    <dgm:pt modelId="{180A32BA-1AD9-4D70-99AA-DF0A802DDC2D}" type="pres">
      <dgm:prSet presAssocID="{B8FD41B1-B45A-4394-95E0-8F84453B2A82}" presName="conn" presStyleLbl="parChTrans1D2" presStyleIdx="0" presStyleCnt="1"/>
      <dgm:spPr/>
      <dgm:t>
        <a:bodyPr/>
        <a:lstStyle/>
        <a:p>
          <a:endParaRPr kumimoji="1" lang="ja-JP" altLang="en-US"/>
        </a:p>
      </dgm:t>
    </dgm:pt>
    <dgm:pt modelId="{81F8C3A2-B0BB-465B-9EBC-6E7209B23902}" type="pres">
      <dgm:prSet presAssocID="{B8FD41B1-B45A-4394-95E0-8F84453B2A82}" presName="extraNode" presStyleLbl="node1" presStyleIdx="0" presStyleCnt="6"/>
      <dgm:spPr/>
    </dgm:pt>
    <dgm:pt modelId="{EDC6376D-AD8B-4BF5-8142-28EC40E71F11}" type="pres">
      <dgm:prSet presAssocID="{B8FD41B1-B45A-4394-95E0-8F84453B2A82}" presName="dstNode" presStyleLbl="node1" presStyleIdx="0" presStyleCnt="6"/>
      <dgm:spPr/>
    </dgm:pt>
    <dgm:pt modelId="{9B3F3517-907F-4E85-8680-F9CE95930265}" type="pres">
      <dgm:prSet presAssocID="{7BDC3C3D-C784-4215-A96A-5CD7473C39BA}" presName="text_1" presStyleLbl="node1" presStyleIdx="0" presStyleCnt="6">
        <dgm:presLayoutVars>
          <dgm:bulletEnabled val="1"/>
        </dgm:presLayoutVars>
      </dgm:prSet>
      <dgm:spPr/>
      <dgm:t>
        <a:bodyPr/>
        <a:lstStyle/>
        <a:p>
          <a:endParaRPr kumimoji="1" lang="ja-JP" altLang="en-US"/>
        </a:p>
      </dgm:t>
    </dgm:pt>
    <dgm:pt modelId="{F8CD722D-7221-4413-BB5F-A62D5F533374}" type="pres">
      <dgm:prSet presAssocID="{7BDC3C3D-C784-4215-A96A-5CD7473C39BA}" presName="accent_1" presStyleCnt="0"/>
      <dgm:spPr/>
    </dgm:pt>
    <dgm:pt modelId="{8166B614-F208-45E9-8008-D8A2934210B4}" type="pres">
      <dgm:prSet presAssocID="{7BDC3C3D-C784-4215-A96A-5CD7473C39BA}" presName="accentRepeatNode" presStyleLbl="solidFgAcc1" presStyleIdx="0" presStyleCnt="6"/>
      <dgm:spPr/>
    </dgm:pt>
    <dgm:pt modelId="{0B790EB1-E224-4D62-B445-5399381C70E7}" type="pres">
      <dgm:prSet presAssocID="{8E0A97AB-A1BD-496E-AEB9-DCB3DF89EC1F}" presName="text_2" presStyleLbl="node1" presStyleIdx="1" presStyleCnt="6">
        <dgm:presLayoutVars>
          <dgm:bulletEnabled val="1"/>
        </dgm:presLayoutVars>
      </dgm:prSet>
      <dgm:spPr/>
      <dgm:t>
        <a:bodyPr/>
        <a:lstStyle/>
        <a:p>
          <a:endParaRPr kumimoji="1" lang="ja-JP" altLang="en-US"/>
        </a:p>
      </dgm:t>
    </dgm:pt>
    <dgm:pt modelId="{F5550BBB-4617-4C76-A909-85A60A7ACC52}" type="pres">
      <dgm:prSet presAssocID="{8E0A97AB-A1BD-496E-AEB9-DCB3DF89EC1F}" presName="accent_2" presStyleCnt="0"/>
      <dgm:spPr/>
    </dgm:pt>
    <dgm:pt modelId="{BD9E6A05-7F91-4520-BEC0-8C8C3BF223AF}" type="pres">
      <dgm:prSet presAssocID="{8E0A97AB-A1BD-496E-AEB9-DCB3DF89EC1F}" presName="accentRepeatNode" presStyleLbl="solidFgAcc1" presStyleIdx="1" presStyleCnt="6"/>
      <dgm:spPr/>
    </dgm:pt>
    <dgm:pt modelId="{F8298D1C-7E9D-4494-8173-1B65DDEE7F78}" type="pres">
      <dgm:prSet presAssocID="{3D3D960D-E429-4988-9EE0-8BEE5D2805F8}" presName="text_3" presStyleLbl="node1" presStyleIdx="2" presStyleCnt="6">
        <dgm:presLayoutVars>
          <dgm:bulletEnabled val="1"/>
        </dgm:presLayoutVars>
      </dgm:prSet>
      <dgm:spPr/>
      <dgm:t>
        <a:bodyPr/>
        <a:lstStyle/>
        <a:p>
          <a:endParaRPr kumimoji="1" lang="ja-JP" altLang="en-US"/>
        </a:p>
      </dgm:t>
    </dgm:pt>
    <dgm:pt modelId="{D15E47E8-F735-49FF-8A4F-0BCB988C359C}" type="pres">
      <dgm:prSet presAssocID="{3D3D960D-E429-4988-9EE0-8BEE5D2805F8}" presName="accent_3" presStyleCnt="0"/>
      <dgm:spPr/>
    </dgm:pt>
    <dgm:pt modelId="{014831D2-A30F-473B-8B10-582033B00FAD}" type="pres">
      <dgm:prSet presAssocID="{3D3D960D-E429-4988-9EE0-8BEE5D2805F8}" presName="accentRepeatNode" presStyleLbl="solidFgAcc1" presStyleIdx="2" presStyleCnt="6"/>
      <dgm:spPr/>
    </dgm:pt>
    <dgm:pt modelId="{9D3DC7D1-C5A4-4487-80B8-335BE7DE0C3D}" type="pres">
      <dgm:prSet presAssocID="{CE0F8F9D-DCB8-4880-A0B3-94148A0A8238}" presName="text_4" presStyleLbl="node1" presStyleIdx="3" presStyleCnt="6">
        <dgm:presLayoutVars>
          <dgm:bulletEnabled val="1"/>
        </dgm:presLayoutVars>
      </dgm:prSet>
      <dgm:spPr/>
      <dgm:t>
        <a:bodyPr/>
        <a:lstStyle/>
        <a:p>
          <a:endParaRPr kumimoji="1" lang="ja-JP" altLang="en-US"/>
        </a:p>
      </dgm:t>
    </dgm:pt>
    <dgm:pt modelId="{118EB3AE-B6D8-451F-AC67-48F61D465983}" type="pres">
      <dgm:prSet presAssocID="{CE0F8F9D-DCB8-4880-A0B3-94148A0A8238}" presName="accent_4" presStyleCnt="0"/>
      <dgm:spPr/>
    </dgm:pt>
    <dgm:pt modelId="{62EADD54-EAF3-49D8-B1EE-4B5F179D9E32}" type="pres">
      <dgm:prSet presAssocID="{CE0F8F9D-DCB8-4880-A0B3-94148A0A8238}" presName="accentRepeatNode" presStyleLbl="solidFgAcc1" presStyleIdx="3" presStyleCnt="6"/>
      <dgm:spPr/>
    </dgm:pt>
    <dgm:pt modelId="{8D516A32-FF30-44F0-A6D2-792EF6561FA2}" type="pres">
      <dgm:prSet presAssocID="{6253E242-E322-4FED-95AF-580B2744C7A1}" presName="text_5" presStyleLbl="node1" presStyleIdx="4" presStyleCnt="6">
        <dgm:presLayoutVars>
          <dgm:bulletEnabled val="1"/>
        </dgm:presLayoutVars>
      </dgm:prSet>
      <dgm:spPr/>
      <dgm:t>
        <a:bodyPr/>
        <a:lstStyle/>
        <a:p>
          <a:endParaRPr kumimoji="1" lang="ja-JP" altLang="en-US"/>
        </a:p>
      </dgm:t>
    </dgm:pt>
    <dgm:pt modelId="{E1CC727D-6E82-4DDC-86DA-755D86605F07}" type="pres">
      <dgm:prSet presAssocID="{6253E242-E322-4FED-95AF-580B2744C7A1}" presName="accent_5" presStyleCnt="0"/>
      <dgm:spPr/>
    </dgm:pt>
    <dgm:pt modelId="{90CB8EFB-C7D2-4884-8898-B58C8F1008AE}" type="pres">
      <dgm:prSet presAssocID="{6253E242-E322-4FED-95AF-580B2744C7A1}" presName="accentRepeatNode" presStyleLbl="solidFgAcc1" presStyleIdx="4" presStyleCnt="6"/>
      <dgm:spPr/>
    </dgm:pt>
    <dgm:pt modelId="{2C6137A7-C848-442A-9018-D6F6D53A4C1C}" type="pres">
      <dgm:prSet presAssocID="{12F06005-F6B1-4DA7-83BC-6948C31A4F3B}" presName="text_6" presStyleLbl="node1" presStyleIdx="5" presStyleCnt="6">
        <dgm:presLayoutVars>
          <dgm:bulletEnabled val="1"/>
        </dgm:presLayoutVars>
      </dgm:prSet>
      <dgm:spPr/>
      <dgm:t>
        <a:bodyPr/>
        <a:lstStyle/>
        <a:p>
          <a:endParaRPr kumimoji="1" lang="ja-JP" altLang="en-US"/>
        </a:p>
      </dgm:t>
    </dgm:pt>
    <dgm:pt modelId="{014ED94B-9817-456D-9506-63A750BB2361}" type="pres">
      <dgm:prSet presAssocID="{12F06005-F6B1-4DA7-83BC-6948C31A4F3B}" presName="accent_6" presStyleCnt="0"/>
      <dgm:spPr/>
    </dgm:pt>
    <dgm:pt modelId="{FFDD050E-5007-48F3-A571-44D103CF64B8}" type="pres">
      <dgm:prSet presAssocID="{12F06005-F6B1-4DA7-83BC-6948C31A4F3B}" presName="accentRepeatNode" presStyleLbl="solidFgAcc1" presStyleIdx="5" presStyleCnt="6"/>
      <dgm:spPr/>
    </dgm:pt>
  </dgm:ptLst>
  <dgm:cxnLst>
    <dgm:cxn modelId="{65C72867-66B4-408A-9BB5-3F9759765365}" srcId="{B8FD41B1-B45A-4394-95E0-8F84453B2A82}" destId="{12F06005-F6B1-4DA7-83BC-6948C31A4F3B}" srcOrd="5" destOrd="0" parTransId="{4E71EC2F-B6BF-4FC9-9F04-A488514B50B1}" sibTransId="{C301A3EF-C250-4EC2-80BF-BF6CD0FBFB65}"/>
    <dgm:cxn modelId="{7A7E135F-D150-4449-AC55-82D3FA29A25D}" type="presOf" srcId="{B8FD41B1-B45A-4394-95E0-8F84453B2A82}" destId="{F7769A07-8872-4B9E-B58A-68242AD24A8A}" srcOrd="0" destOrd="0" presId="urn:microsoft.com/office/officeart/2008/layout/VerticalCurvedList"/>
    <dgm:cxn modelId="{9C599D53-CEA1-46B8-9D09-C4B2836C4BF0}" srcId="{B8FD41B1-B45A-4394-95E0-8F84453B2A82}" destId="{8E0A97AB-A1BD-496E-AEB9-DCB3DF89EC1F}" srcOrd="1" destOrd="0" parTransId="{A5D5E204-91C6-4D43-BC98-01B298421496}" sibTransId="{8ED5A8DA-2CB7-48B9-93B4-BF2FE4DC8DC5}"/>
    <dgm:cxn modelId="{2C0E3B05-6A2B-4ABB-B12C-BF1B061EFBDB}" type="presOf" srcId="{8E0A97AB-A1BD-496E-AEB9-DCB3DF89EC1F}" destId="{0B790EB1-E224-4D62-B445-5399381C70E7}" srcOrd="0" destOrd="0" presId="urn:microsoft.com/office/officeart/2008/layout/VerticalCurvedList"/>
    <dgm:cxn modelId="{D4DACB89-CFD7-4629-A8CA-C8BFA37AD2C1}" type="presOf" srcId="{CE0F8F9D-DCB8-4880-A0B3-94148A0A8238}" destId="{9D3DC7D1-C5A4-4487-80B8-335BE7DE0C3D}" srcOrd="0" destOrd="0" presId="urn:microsoft.com/office/officeart/2008/layout/VerticalCurvedList"/>
    <dgm:cxn modelId="{393A6561-87C1-481C-ADA0-5D26667B3B8C}" srcId="{B8FD41B1-B45A-4394-95E0-8F84453B2A82}" destId="{7BDC3C3D-C784-4215-A96A-5CD7473C39BA}" srcOrd="0" destOrd="0" parTransId="{7FBD0346-4FD1-4BF4-8EEB-E0250B598F6C}" sibTransId="{602A661B-3FAD-4B0B-8567-24863AB8C221}"/>
    <dgm:cxn modelId="{9A19C0A1-B2A5-453B-A358-17CB0B5E3F34}" type="presOf" srcId="{3D3D960D-E429-4988-9EE0-8BEE5D2805F8}" destId="{F8298D1C-7E9D-4494-8173-1B65DDEE7F78}" srcOrd="0" destOrd="0" presId="urn:microsoft.com/office/officeart/2008/layout/VerticalCurvedList"/>
    <dgm:cxn modelId="{9450C124-AC16-493B-8CFC-A86819A9F96F}" type="presOf" srcId="{6253E242-E322-4FED-95AF-580B2744C7A1}" destId="{8D516A32-FF30-44F0-A6D2-792EF6561FA2}" srcOrd="0" destOrd="0" presId="urn:microsoft.com/office/officeart/2008/layout/VerticalCurvedList"/>
    <dgm:cxn modelId="{CAE7713E-84F5-4221-9C7B-10841A388789}" type="presOf" srcId="{7BDC3C3D-C784-4215-A96A-5CD7473C39BA}" destId="{9B3F3517-907F-4E85-8680-F9CE95930265}" srcOrd="0" destOrd="0" presId="urn:microsoft.com/office/officeart/2008/layout/VerticalCurvedList"/>
    <dgm:cxn modelId="{ED851986-1A84-47FE-8DF8-8F0CC8433FBF}" srcId="{B8FD41B1-B45A-4394-95E0-8F84453B2A82}" destId="{6253E242-E322-4FED-95AF-580B2744C7A1}" srcOrd="4" destOrd="0" parTransId="{80DCB9AD-127D-4D83-A2C3-703950CC5D0C}" sibTransId="{5BA92D8D-1892-4D63-BD5E-B56FAC8B1816}"/>
    <dgm:cxn modelId="{95B6DD51-D030-42AD-BC5B-E02599E236DC}" srcId="{B8FD41B1-B45A-4394-95E0-8F84453B2A82}" destId="{CE0F8F9D-DCB8-4880-A0B3-94148A0A8238}" srcOrd="3" destOrd="0" parTransId="{C63151AF-AD07-4C33-BEDE-6C9CE964F6D5}" sibTransId="{D839A2CB-BBB3-49CE-A3DC-90E2084BFEB0}"/>
    <dgm:cxn modelId="{4C4B1359-C259-45BA-806E-EDD5DEA9CDA0}" srcId="{B8FD41B1-B45A-4394-95E0-8F84453B2A82}" destId="{3D3D960D-E429-4988-9EE0-8BEE5D2805F8}" srcOrd="2" destOrd="0" parTransId="{3195BFA0-2422-457E-B847-2F410FA50C95}" sibTransId="{DBE0745D-9E83-49DE-911E-1B8C1EF520EE}"/>
    <dgm:cxn modelId="{15294A1C-D71A-4D0C-A342-73B1CCC05953}" type="presOf" srcId="{12F06005-F6B1-4DA7-83BC-6948C31A4F3B}" destId="{2C6137A7-C848-442A-9018-D6F6D53A4C1C}" srcOrd="0" destOrd="0" presId="urn:microsoft.com/office/officeart/2008/layout/VerticalCurvedList"/>
    <dgm:cxn modelId="{3EE0A75D-725E-449B-8396-F615B6B62A7A}" type="presOf" srcId="{602A661B-3FAD-4B0B-8567-24863AB8C221}" destId="{180A32BA-1AD9-4D70-99AA-DF0A802DDC2D}" srcOrd="0" destOrd="0" presId="urn:microsoft.com/office/officeart/2008/layout/VerticalCurvedList"/>
    <dgm:cxn modelId="{F03AD6C5-E779-4068-9FD6-0B8CA8AA9AF7}" type="presParOf" srcId="{F7769A07-8872-4B9E-B58A-68242AD24A8A}" destId="{9506A5B7-F28F-4633-AAA3-8D89DB3F0BE4}" srcOrd="0" destOrd="0" presId="urn:microsoft.com/office/officeart/2008/layout/VerticalCurvedList"/>
    <dgm:cxn modelId="{0940A3E9-0CB1-43C4-9E00-A49A6DF02D03}" type="presParOf" srcId="{9506A5B7-F28F-4633-AAA3-8D89DB3F0BE4}" destId="{AEAFE30E-96AC-45B8-AF80-24A52B3DF164}" srcOrd="0" destOrd="0" presId="urn:microsoft.com/office/officeart/2008/layout/VerticalCurvedList"/>
    <dgm:cxn modelId="{D70FDA6A-730C-401C-A50A-6D640C2728C6}" type="presParOf" srcId="{AEAFE30E-96AC-45B8-AF80-24A52B3DF164}" destId="{56E2FAB9-1684-47FD-8377-33D486476856}" srcOrd="0" destOrd="0" presId="urn:microsoft.com/office/officeart/2008/layout/VerticalCurvedList"/>
    <dgm:cxn modelId="{5DCD1974-BB46-4C51-B189-59EAE92C75D7}" type="presParOf" srcId="{AEAFE30E-96AC-45B8-AF80-24A52B3DF164}" destId="{180A32BA-1AD9-4D70-99AA-DF0A802DDC2D}" srcOrd="1" destOrd="0" presId="urn:microsoft.com/office/officeart/2008/layout/VerticalCurvedList"/>
    <dgm:cxn modelId="{80F47FD6-3661-42C1-8D08-8DD75F5C2E71}" type="presParOf" srcId="{AEAFE30E-96AC-45B8-AF80-24A52B3DF164}" destId="{81F8C3A2-B0BB-465B-9EBC-6E7209B23902}" srcOrd="2" destOrd="0" presId="urn:microsoft.com/office/officeart/2008/layout/VerticalCurvedList"/>
    <dgm:cxn modelId="{F4AD831B-AA8D-4142-A3A0-6507057A2420}" type="presParOf" srcId="{AEAFE30E-96AC-45B8-AF80-24A52B3DF164}" destId="{EDC6376D-AD8B-4BF5-8142-28EC40E71F11}" srcOrd="3" destOrd="0" presId="urn:microsoft.com/office/officeart/2008/layout/VerticalCurvedList"/>
    <dgm:cxn modelId="{AFF69FD3-AB1C-428E-AB38-F0D658084CE0}" type="presParOf" srcId="{9506A5B7-F28F-4633-AAA3-8D89DB3F0BE4}" destId="{9B3F3517-907F-4E85-8680-F9CE95930265}" srcOrd="1" destOrd="0" presId="urn:microsoft.com/office/officeart/2008/layout/VerticalCurvedList"/>
    <dgm:cxn modelId="{6EEB2EAF-DA23-486D-96A6-95103E32336A}" type="presParOf" srcId="{9506A5B7-F28F-4633-AAA3-8D89DB3F0BE4}" destId="{F8CD722D-7221-4413-BB5F-A62D5F533374}" srcOrd="2" destOrd="0" presId="urn:microsoft.com/office/officeart/2008/layout/VerticalCurvedList"/>
    <dgm:cxn modelId="{D90BF6B0-86FC-462D-BD6D-5845A225E01D}" type="presParOf" srcId="{F8CD722D-7221-4413-BB5F-A62D5F533374}" destId="{8166B614-F208-45E9-8008-D8A2934210B4}" srcOrd="0" destOrd="0" presId="urn:microsoft.com/office/officeart/2008/layout/VerticalCurvedList"/>
    <dgm:cxn modelId="{72246646-BAFF-498E-9D63-709C1C792E68}" type="presParOf" srcId="{9506A5B7-F28F-4633-AAA3-8D89DB3F0BE4}" destId="{0B790EB1-E224-4D62-B445-5399381C70E7}" srcOrd="3" destOrd="0" presId="urn:microsoft.com/office/officeart/2008/layout/VerticalCurvedList"/>
    <dgm:cxn modelId="{D6FB027D-11D0-4DC4-B5A0-1A9304F2898E}" type="presParOf" srcId="{9506A5B7-F28F-4633-AAA3-8D89DB3F0BE4}" destId="{F5550BBB-4617-4C76-A909-85A60A7ACC52}" srcOrd="4" destOrd="0" presId="urn:microsoft.com/office/officeart/2008/layout/VerticalCurvedList"/>
    <dgm:cxn modelId="{DBB4CE4D-EEEE-4DB8-8396-03B95AC25957}" type="presParOf" srcId="{F5550BBB-4617-4C76-A909-85A60A7ACC52}" destId="{BD9E6A05-7F91-4520-BEC0-8C8C3BF223AF}" srcOrd="0" destOrd="0" presId="urn:microsoft.com/office/officeart/2008/layout/VerticalCurvedList"/>
    <dgm:cxn modelId="{B4500385-FDC2-421F-BD6C-749185D55DAF}" type="presParOf" srcId="{9506A5B7-F28F-4633-AAA3-8D89DB3F0BE4}" destId="{F8298D1C-7E9D-4494-8173-1B65DDEE7F78}" srcOrd="5" destOrd="0" presId="urn:microsoft.com/office/officeart/2008/layout/VerticalCurvedList"/>
    <dgm:cxn modelId="{C171C56D-B796-4BCC-9E0D-AB28B124F639}" type="presParOf" srcId="{9506A5B7-F28F-4633-AAA3-8D89DB3F0BE4}" destId="{D15E47E8-F735-49FF-8A4F-0BCB988C359C}" srcOrd="6" destOrd="0" presId="urn:microsoft.com/office/officeart/2008/layout/VerticalCurvedList"/>
    <dgm:cxn modelId="{6F455FEE-9FBF-4FD2-BAAC-3D8DED16B845}" type="presParOf" srcId="{D15E47E8-F735-49FF-8A4F-0BCB988C359C}" destId="{014831D2-A30F-473B-8B10-582033B00FAD}" srcOrd="0" destOrd="0" presId="urn:microsoft.com/office/officeart/2008/layout/VerticalCurvedList"/>
    <dgm:cxn modelId="{EA061C28-8B46-4A5B-B060-52F6487F379C}" type="presParOf" srcId="{9506A5B7-F28F-4633-AAA3-8D89DB3F0BE4}" destId="{9D3DC7D1-C5A4-4487-80B8-335BE7DE0C3D}" srcOrd="7" destOrd="0" presId="urn:microsoft.com/office/officeart/2008/layout/VerticalCurvedList"/>
    <dgm:cxn modelId="{2820FEA0-1DB2-45C4-A1AF-657CD466EFFB}" type="presParOf" srcId="{9506A5B7-F28F-4633-AAA3-8D89DB3F0BE4}" destId="{118EB3AE-B6D8-451F-AC67-48F61D465983}" srcOrd="8" destOrd="0" presId="urn:microsoft.com/office/officeart/2008/layout/VerticalCurvedList"/>
    <dgm:cxn modelId="{9D25CADF-DE84-4DA7-AC9C-2B92C5C550FD}" type="presParOf" srcId="{118EB3AE-B6D8-451F-AC67-48F61D465983}" destId="{62EADD54-EAF3-49D8-B1EE-4B5F179D9E32}" srcOrd="0" destOrd="0" presId="urn:microsoft.com/office/officeart/2008/layout/VerticalCurvedList"/>
    <dgm:cxn modelId="{E7B5EB16-F6A7-4D4E-BCCE-BD25A65449E7}" type="presParOf" srcId="{9506A5B7-F28F-4633-AAA3-8D89DB3F0BE4}" destId="{8D516A32-FF30-44F0-A6D2-792EF6561FA2}" srcOrd="9" destOrd="0" presId="urn:microsoft.com/office/officeart/2008/layout/VerticalCurvedList"/>
    <dgm:cxn modelId="{AE044B29-0BBC-4295-846A-6BF65B568AAC}" type="presParOf" srcId="{9506A5B7-F28F-4633-AAA3-8D89DB3F0BE4}" destId="{E1CC727D-6E82-4DDC-86DA-755D86605F07}" srcOrd="10" destOrd="0" presId="urn:microsoft.com/office/officeart/2008/layout/VerticalCurvedList"/>
    <dgm:cxn modelId="{648641FE-7C94-4BEC-9570-41135ACC1625}" type="presParOf" srcId="{E1CC727D-6E82-4DDC-86DA-755D86605F07}" destId="{90CB8EFB-C7D2-4884-8898-B58C8F1008AE}" srcOrd="0" destOrd="0" presId="urn:microsoft.com/office/officeart/2008/layout/VerticalCurvedList"/>
    <dgm:cxn modelId="{B2D213C0-7EF4-4542-8238-7DF92B5A58C7}" type="presParOf" srcId="{9506A5B7-F28F-4633-AAA3-8D89DB3F0BE4}" destId="{2C6137A7-C848-442A-9018-D6F6D53A4C1C}" srcOrd="11" destOrd="0" presId="urn:microsoft.com/office/officeart/2008/layout/VerticalCurvedList"/>
    <dgm:cxn modelId="{83D685AA-9695-4A64-B596-289804948BA4}" type="presParOf" srcId="{9506A5B7-F28F-4633-AAA3-8D89DB3F0BE4}" destId="{014ED94B-9817-456D-9506-63A750BB2361}" srcOrd="12" destOrd="0" presId="urn:microsoft.com/office/officeart/2008/layout/VerticalCurvedList"/>
    <dgm:cxn modelId="{621D245A-57ED-426E-879D-70DD944917C5}" type="presParOf" srcId="{014ED94B-9817-456D-9506-63A750BB2361}" destId="{FFDD050E-5007-48F3-A571-44D103CF64B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61FC997-65B9-4F04-9D5D-EE17C36E55F7}" type="doc">
      <dgm:prSet loTypeId="urn:microsoft.com/office/officeart/2005/8/layout/hChevron3" loCatId="process" qsTypeId="urn:microsoft.com/office/officeart/2005/8/quickstyle/simple1" qsCatId="simple" csTypeId="urn:microsoft.com/office/officeart/2005/8/colors/colorful3" csCatId="colorful" phldr="1"/>
      <dgm:spPr/>
    </dgm:pt>
    <dgm:pt modelId="{F7AE8AF7-1F5D-4EAA-A314-FD4DE144BD56}">
      <dgm:prSet phldrT="[テキスト]"/>
      <dgm:spPr/>
      <dgm:t>
        <a:bodyPr/>
        <a:lstStyle/>
        <a:p>
          <a:r>
            <a:rPr kumimoji="1" lang="ja-JP" altLang="en-US" b="1" dirty="0">
              <a:latin typeface="+mj-ea"/>
              <a:ea typeface="+mj-ea"/>
            </a:rPr>
            <a:t>企画書の立案</a:t>
          </a:r>
        </a:p>
      </dgm:t>
    </dgm:pt>
    <dgm:pt modelId="{528FE4F3-F9E8-4BAF-966C-F6887D39956F}" type="parTrans" cxnId="{2DFADBB6-14C8-4192-A4EC-5FC05374AB7C}">
      <dgm:prSet/>
      <dgm:spPr/>
      <dgm:t>
        <a:bodyPr/>
        <a:lstStyle/>
        <a:p>
          <a:endParaRPr kumimoji="1" lang="ja-JP" altLang="en-US" b="1">
            <a:latin typeface="+mj-ea"/>
            <a:ea typeface="+mj-ea"/>
          </a:endParaRPr>
        </a:p>
      </dgm:t>
    </dgm:pt>
    <dgm:pt modelId="{37264313-BBFE-4B13-BF17-A838113367CA}" type="sibTrans" cxnId="{2DFADBB6-14C8-4192-A4EC-5FC05374AB7C}">
      <dgm:prSet/>
      <dgm:spPr/>
      <dgm:t>
        <a:bodyPr/>
        <a:lstStyle/>
        <a:p>
          <a:endParaRPr kumimoji="1" lang="ja-JP" altLang="en-US" b="1">
            <a:latin typeface="+mj-ea"/>
            <a:ea typeface="+mj-ea"/>
          </a:endParaRPr>
        </a:p>
      </dgm:t>
    </dgm:pt>
    <dgm:pt modelId="{94213463-E63E-479D-9E28-EEDFD95ACB0E}">
      <dgm:prSet phldrT="[テキスト]"/>
      <dgm:spPr/>
      <dgm:t>
        <a:bodyPr/>
        <a:lstStyle/>
        <a:p>
          <a:r>
            <a:rPr kumimoji="1" lang="ja-JP" altLang="en-US" b="1" dirty="0">
              <a:latin typeface="+mj-ea"/>
              <a:ea typeface="+mj-ea"/>
            </a:rPr>
            <a:t>カリキュラムの検討</a:t>
          </a:r>
        </a:p>
      </dgm:t>
    </dgm:pt>
    <dgm:pt modelId="{AFFE8500-9AA8-406A-A151-6A8A56452B88}" type="parTrans" cxnId="{E838178F-E946-453A-858A-28590A3F67A1}">
      <dgm:prSet/>
      <dgm:spPr/>
      <dgm:t>
        <a:bodyPr/>
        <a:lstStyle/>
        <a:p>
          <a:endParaRPr kumimoji="1" lang="ja-JP" altLang="en-US" b="1">
            <a:latin typeface="+mj-ea"/>
            <a:ea typeface="+mj-ea"/>
          </a:endParaRPr>
        </a:p>
      </dgm:t>
    </dgm:pt>
    <dgm:pt modelId="{2D267FA2-4FAE-4AF6-9FFA-DBC0D7849C4F}" type="sibTrans" cxnId="{E838178F-E946-453A-858A-28590A3F67A1}">
      <dgm:prSet/>
      <dgm:spPr/>
      <dgm:t>
        <a:bodyPr/>
        <a:lstStyle/>
        <a:p>
          <a:endParaRPr kumimoji="1" lang="ja-JP" altLang="en-US" b="1">
            <a:latin typeface="+mj-ea"/>
            <a:ea typeface="+mj-ea"/>
          </a:endParaRPr>
        </a:p>
      </dgm:t>
    </dgm:pt>
    <dgm:pt modelId="{90815FE6-BC0B-40F3-9B44-9EF37BD7662C}">
      <dgm:prSet phldrT="[テキスト]"/>
      <dgm:spPr/>
      <dgm:t>
        <a:bodyPr/>
        <a:lstStyle/>
        <a:p>
          <a:r>
            <a:rPr kumimoji="1" lang="ja-JP" altLang="en-US" b="1" dirty="0">
              <a:latin typeface="+mj-ea"/>
              <a:ea typeface="+mj-ea"/>
            </a:rPr>
            <a:t>学習目標の分析</a:t>
          </a:r>
          <a:endParaRPr kumimoji="1" lang="en-US" altLang="ja-JP" b="1" dirty="0">
            <a:latin typeface="+mj-ea"/>
            <a:ea typeface="+mj-ea"/>
          </a:endParaRPr>
        </a:p>
      </dgm:t>
    </dgm:pt>
    <dgm:pt modelId="{5DD22C0D-C9F1-4108-8F83-AF5C661962B1}" type="parTrans" cxnId="{9B20E501-51BF-4CA2-88AC-C6AD1587E209}">
      <dgm:prSet/>
      <dgm:spPr/>
      <dgm:t>
        <a:bodyPr/>
        <a:lstStyle/>
        <a:p>
          <a:endParaRPr kumimoji="1" lang="ja-JP" altLang="en-US" b="1">
            <a:latin typeface="+mj-ea"/>
            <a:ea typeface="+mj-ea"/>
          </a:endParaRPr>
        </a:p>
      </dgm:t>
    </dgm:pt>
    <dgm:pt modelId="{363F8D6A-2EDD-4FD4-AD71-B95B5891C194}" type="sibTrans" cxnId="{9B20E501-51BF-4CA2-88AC-C6AD1587E209}">
      <dgm:prSet/>
      <dgm:spPr/>
      <dgm:t>
        <a:bodyPr/>
        <a:lstStyle/>
        <a:p>
          <a:endParaRPr kumimoji="1" lang="ja-JP" altLang="en-US" b="1">
            <a:latin typeface="+mj-ea"/>
            <a:ea typeface="+mj-ea"/>
          </a:endParaRPr>
        </a:p>
      </dgm:t>
    </dgm:pt>
    <dgm:pt modelId="{EE9AC313-FD2A-4A6A-9597-075FFC34B1BD}">
      <dgm:prSet phldrT="[テキスト]"/>
      <dgm:spPr/>
      <dgm:t>
        <a:bodyPr/>
        <a:lstStyle/>
        <a:p>
          <a:r>
            <a:rPr kumimoji="1" lang="ja-JP" altLang="en-US" b="1" dirty="0">
              <a:latin typeface="+mj-ea"/>
              <a:ea typeface="+mj-ea"/>
            </a:rPr>
            <a:t>カリキュラムの構造化</a:t>
          </a:r>
          <a:endParaRPr kumimoji="1" lang="en-US" altLang="ja-JP" b="1" dirty="0">
            <a:latin typeface="+mj-ea"/>
            <a:ea typeface="+mj-ea"/>
          </a:endParaRPr>
        </a:p>
      </dgm:t>
    </dgm:pt>
    <dgm:pt modelId="{87853264-A0BA-4658-B9B8-A6C0665B6D11}" type="parTrans" cxnId="{01497BF4-EB23-4019-8E29-F6DC403D8C9A}">
      <dgm:prSet/>
      <dgm:spPr/>
      <dgm:t>
        <a:bodyPr/>
        <a:lstStyle/>
        <a:p>
          <a:endParaRPr kumimoji="1" lang="ja-JP" altLang="en-US" b="1">
            <a:latin typeface="+mj-ea"/>
            <a:ea typeface="+mj-ea"/>
          </a:endParaRPr>
        </a:p>
      </dgm:t>
    </dgm:pt>
    <dgm:pt modelId="{6915D954-74CB-484C-A7DA-261A1E0098CC}" type="sibTrans" cxnId="{01497BF4-EB23-4019-8E29-F6DC403D8C9A}">
      <dgm:prSet/>
      <dgm:spPr/>
      <dgm:t>
        <a:bodyPr/>
        <a:lstStyle/>
        <a:p>
          <a:endParaRPr kumimoji="1" lang="ja-JP" altLang="en-US" b="1">
            <a:latin typeface="+mj-ea"/>
            <a:ea typeface="+mj-ea"/>
          </a:endParaRPr>
        </a:p>
      </dgm:t>
    </dgm:pt>
    <dgm:pt modelId="{FA110680-C5E2-4A6E-A52E-84E4B139E423}">
      <dgm:prSet phldrT="[テキスト]"/>
      <dgm:spPr/>
      <dgm:t>
        <a:bodyPr/>
        <a:lstStyle/>
        <a:p>
          <a:r>
            <a:rPr kumimoji="1" lang="ja-JP" altLang="en-US" b="1" dirty="0">
              <a:latin typeface="+mj-ea"/>
              <a:ea typeface="+mj-ea"/>
            </a:rPr>
            <a:t>テキスト</a:t>
          </a:r>
          <a:endParaRPr kumimoji="1" lang="en-US" altLang="ja-JP" b="1" dirty="0">
            <a:latin typeface="+mj-ea"/>
            <a:ea typeface="+mj-ea"/>
          </a:endParaRPr>
        </a:p>
      </dgm:t>
    </dgm:pt>
    <dgm:pt modelId="{F6CE4DFE-A825-4576-B1F1-ABE84AF82578}" type="parTrans" cxnId="{3DF8113E-495B-490E-A901-A1B10AA2B5FE}">
      <dgm:prSet/>
      <dgm:spPr/>
      <dgm:t>
        <a:bodyPr/>
        <a:lstStyle/>
        <a:p>
          <a:endParaRPr kumimoji="1" lang="ja-JP" altLang="en-US" b="1">
            <a:latin typeface="+mj-ea"/>
            <a:ea typeface="+mj-ea"/>
          </a:endParaRPr>
        </a:p>
      </dgm:t>
    </dgm:pt>
    <dgm:pt modelId="{1C5D3354-C2C8-4EFD-84E6-E0F8752BA37B}" type="sibTrans" cxnId="{3DF8113E-495B-490E-A901-A1B10AA2B5FE}">
      <dgm:prSet/>
      <dgm:spPr/>
      <dgm:t>
        <a:bodyPr/>
        <a:lstStyle/>
        <a:p>
          <a:endParaRPr kumimoji="1" lang="ja-JP" altLang="en-US" b="1">
            <a:latin typeface="+mj-ea"/>
            <a:ea typeface="+mj-ea"/>
          </a:endParaRPr>
        </a:p>
      </dgm:t>
    </dgm:pt>
    <dgm:pt modelId="{93A8F1F4-0483-4168-BD34-243CC768B61A}">
      <dgm:prSet phldrT="[テキスト]"/>
      <dgm:spPr/>
      <dgm:t>
        <a:bodyPr/>
        <a:lstStyle/>
        <a:p>
          <a:r>
            <a:rPr kumimoji="1" lang="en-US" altLang="ja-JP" b="1" dirty="0">
              <a:latin typeface="+mj-ea"/>
              <a:ea typeface="+mj-ea"/>
            </a:rPr>
            <a:t>E-Learning</a:t>
          </a:r>
          <a:r>
            <a:rPr kumimoji="1" lang="ja-JP" altLang="en-US" b="1" dirty="0">
              <a:latin typeface="+mj-ea"/>
              <a:ea typeface="+mj-ea"/>
            </a:rPr>
            <a:t>教材の作成</a:t>
          </a:r>
          <a:endParaRPr kumimoji="1" lang="en-US" altLang="ja-JP" b="1" dirty="0">
            <a:latin typeface="+mj-ea"/>
            <a:ea typeface="+mj-ea"/>
          </a:endParaRPr>
        </a:p>
      </dgm:t>
    </dgm:pt>
    <dgm:pt modelId="{57527913-A63B-4395-A264-CCAA42B69928}" type="parTrans" cxnId="{3FC81C56-231A-499F-BD89-2DF2EBD60DC0}">
      <dgm:prSet/>
      <dgm:spPr/>
      <dgm:t>
        <a:bodyPr/>
        <a:lstStyle/>
        <a:p>
          <a:endParaRPr kumimoji="1" lang="ja-JP" altLang="en-US" b="1">
            <a:latin typeface="+mj-ea"/>
            <a:ea typeface="+mj-ea"/>
          </a:endParaRPr>
        </a:p>
      </dgm:t>
    </dgm:pt>
    <dgm:pt modelId="{9696B130-107C-4A1D-AE99-3A75FD32645E}" type="sibTrans" cxnId="{3FC81C56-231A-499F-BD89-2DF2EBD60DC0}">
      <dgm:prSet/>
      <dgm:spPr/>
      <dgm:t>
        <a:bodyPr/>
        <a:lstStyle/>
        <a:p>
          <a:endParaRPr kumimoji="1" lang="ja-JP" altLang="en-US" b="1">
            <a:latin typeface="+mj-ea"/>
            <a:ea typeface="+mj-ea"/>
          </a:endParaRPr>
        </a:p>
      </dgm:t>
    </dgm:pt>
    <dgm:pt modelId="{E31B02A7-F452-4A6D-A044-D8D455310A52}">
      <dgm:prSet phldrT="[テキスト]"/>
      <dgm:spPr/>
      <dgm:t>
        <a:bodyPr/>
        <a:lstStyle/>
        <a:p>
          <a:r>
            <a:rPr kumimoji="1" lang="ja-JP" altLang="en-US" b="1" dirty="0">
              <a:latin typeface="+mj-ea"/>
              <a:ea typeface="+mj-ea"/>
            </a:rPr>
            <a:t>デジタルアーカイブ</a:t>
          </a:r>
        </a:p>
      </dgm:t>
    </dgm:pt>
    <dgm:pt modelId="{9F53394C-0AC9-439F-B69A-89F9BDFAF40B}" type="parTrans" cxnId="{F4D93B5D-1C40-4423-9F61-610A74012BBE}">
      <dgm:prSet/>
      <dgm:spPr/>
      <dgm:t>
        <a:bodyPr/>
        <a:lstStyle/>
        <a:p>
          <a:endParaRPr kumimoji="1" lang="ja-JP" altLang="en-US" b="1">
            <a:latin typeface="+mj-ea"/>
            <a:ea typeface="+mj-ea"/>
          </a:endParaRPr>
        </a:p>
      </dgm:t>
    </dgm:pt>
    <dgm:pt modelId="{59B2EC56-EB85-431E-8050-0D47A8C3B9A2}" type="sibTrans" cxnId="{F4D93B5D-1C40-4423-9F61-610A74012BBE}">
      <dgm:prSet/>
      <dgm:spPr/>
      <dgm:t>
        <a:bodyPr/>
        <a:lstStyle/>
        <a:p>
          <a:endParaRPr kumimoji="1" lang="ja-JP" altLang="en-US" b="1">
            <a:latin typeface="+mj-ea"/>
            <a:ea typeface="+mj-ea"/>
          </a:endParaRPr>
        </a:p>
      </dgm:t>
    </dgm:pt>
    <dgm:pt modelId="{60DECD68-0640-46E0-B00E-C65759730D63}" type="pres">
      <dgm:prSet presAssocID="{861FC997-65B9-4F04-9D5D-EE17C36E55F7}" presName="Name0" presStyleCnt="0">
        <dgm:presLayoutVars>
          <dgm:dir/>
          <dgm:resizeHandles val="exact"/>
        </dgm:presLayoutVars>
      </dgm:prSet>
      <dgm:spPr/>
    </dgm:pt>
    <dgm:pt modelId="{FAC6AE34-2216-40A3-B891-26B4540D6676}" type="pres">
      <dgm:prSet presAssocID="{F7AE8AF7-1F5D-4EAA-A314-FD4DE144BD56}" presName="parTxOnly" presStyleLbl="node1" presStyleIdx="0" presStyleCnt="7">
        <dgm:presLayoutVars>
          <dgm:bulletEnabled val="1"/>
        </dgm:presLayoutVars>
      </dgm:prSet>
      <dgm:spPr/>
      <dgm:t>
        <a:bodyPr/>
        <a:lstStyle/>
        <a:p>
          <a:endParaRPr kumimoji="1" lang="ja-JP" altLang="en-US"/>
        </a:p>
      </dgm:t>
    </dgm:pt>
    <dgm:pt modelId="{2F067ED7-FDC2-4492-92C9-8937212D3E93}" type="pres">
      <dgm:prSet presAssocID="{37264313-BBFE-4B13-BF17-A838113367CA}" presName="parSpace" presStyleCnt="0"/>
      <dgm:spPr/>
    </dgm:pt>
    <dgm:pt modelId="{426F6C9F-C3D0-4B5A-9D89-CEDB3490DE96}" type="pres">
      <dgm:prSet presAssocID="{94213463-E63E-479D-9E28-EEDFD95ACB0E}" presName="parTxOnly" presStyleLbl="node1" presStyleIdx="1" presStyleCnt="7">
        <dgm:presLayoutVars>
          <dgm:bulletEnabled val="1"/>
        </dgm:presLayoutVars>
      </dgm:prSet>
      <dgm:spPr/>
      <dgm:t>
        <a:bodyPr/>
        <a:lstStyle/>
        <a:p>
          <a:endParaRPr kumimoji="1" lang="ja-JP" altLang="en-US"/>
        </a:p>
      </dgm:t>
    </dgm:pt>
    <dgm:pt modelId="{BA5818DD-C1BE-4B46-A699-66A9E39D318E}" type="pres">
      <dgm:prSet presAssocID="{2D267FA2-4FAE-4AF6-9FFA-DBC0D7849C4F}" presName="parSpace" presStyleCnt="0"/>
      <dgm:spPr/>
    </dgm:pt>
    <dgm:pt modelId="{A2D690E3-FF26-4D8D-8F1C-0B5FFA063FFE}" type="pres">
      <dgm:prSet presAssocID="{90815FE6-BC0B-40F3-9B44-9EF37BD7662C}" presName="parTxOnly" presStyleLbl="node1" presStyleIdx="2" presStyleCnt="7">
        <dgm:presLayoutVars>
          <dgm:bulletEnabled val="1"/>
        </dgm:presLayoutVars>
      </dgm:prSet>
      <dgm:spPr/>
      <dgm:t>
        <a:bodyPr/>
        <a:lstStyle/>
        <a:p>
          <a:endParaRPr kumimoji="1" lang="ja-JP" altLang="en-US"/>
        </a:p>
      </dgm:t>
    </dgm:pt>
    <dgm:pt modelId="{323D699A-505B-4606-98E8-81256DD9BC51}" type="pres">
      <dgm:prSet presAssocID="{363F8D6A-2EDD-4FD4-AD71-B95B5891C194}" presName="parSpace" presStyleCnt="0"/>
      <dgm:spPr/>
    </dgm:pt>
    <dgm:pt modelId="{05EABC1A-CF2B-4A9D-BE78-6A5BA8CB4F72}" type="pres">
      <dgm:prSet presAssocID="{EE9AC313-FD2A-4A6A-9597-075FFC34B1BD}" presName="parTxOnly" presStyleLbl="node1" presStyleIdx="3" presStyleCnt="7">
        <dgm:presLayoutVars>
          <dgm:bulletEnabled val="1"/>
        </dgm:presLayoutVars>
      </dgm:prSet>
      <dgm:spPr/>
      <dgm:t>
        <a:bodyPr/>
        <a:lstStyle/>
        <a:p>
          <a:endParaRPr kumimoji="1" lang="ja-JP" altLang="en-US"/>
        </a:p>
      </dgm:t>
    </dgm:pt>
    <dgm:pt modelId="{22F9DA91-AF5D-46EB-9700-DAE8CD395A4B}" type="pres">
      <dgm:prSet presAssocID="{6915D954-74CB-484C-A7DA-261A1E0098CC}" presName="parSpace" presStyleCnt="0"/>
      <dgm:spPr/>
    </dgm:pt>
    <dgm:pt modelId="{E52F3EBE-2C06-4CDF-8CE2-168AA8FFF9D8}" type="pres">
      <dgm:prSet presAssocID="{E31B02A7-F452-4A6D-A044-D8D455310A52}" presName="parTxOnly" presStyleLbl="node1" presStyleIdx="4" presStyleCnt="7">
        <dgm:presLayoutVars>
          <dgm:bulletEnabled val="1"/>
        </dgm:presLayoutVars>
      </dgm:prSet>
      <dgm:spPr/>
      <dgm:t>
        <a:bodyPr/>
        <a:lstStyle/>
        <a:p>
          <a:endParaRPr kumimoji="1" lang="ja-JP" altLang="en-US"/>
        </a:p>
      </dgm:t>
    </dgm:pt>
    <dgm:pt modelId="{1F31CF51-29E8-4F9C-B258-228E51250F9D}" type="pres">
      <dgm:prSet presAssocID="{59B2EC56-EB85-431E-8050-0D47A8C3B9A2}" presName="parSpace" presStyleCnt="0"/>
      <dgm:spPr/>
    </dgm:pt>
    <dgm:pt modelId="{7FE44029-B0B4-4203-B1A4-CE6E59FE60AA}" type="pres">
      <dgm:prSet presAssocID="{FA110680-C5E2-4A6E-A52E-84E4B139E423}" presName="parTxOnly" presStyleLbl="node1" presStyleIdx="5" presStyleCnt="7">
        <dgm:presLayoutVars>
          <dgm:bulletEnabled val="1"/>
        </dgm:presLayoutVars>
      </dgm:prSet>
      <dgm:spPr/>
      <dgm:t>
        <a:bodyPr/>
        <a:lstStyle/>
        <a:p>
          <a:endParaRPr kumimoji="1" lang="ja-JP" altLang="en-US"/>
        </a:p>
      </dgm:t>
    </dgm:pt>
    <dgm:pt modelId="{0D0E5DEE-261E-46D7-B25E-BA3E547219DD}" type="pres">
      <dgm:prSet presAssocID="{1C5D3354-C2C8-4EFD-84E6-E0F8752BA37B}" presName="parSpace" presStyleCnt="0"/>
      <dgm:spPr/>
    </dgm:pt>
    <dgm:pt modelId="{ACB63468-B11D-4B69-B94C-083BE31B219D}" type="pres">
      <dgm:prSet presAssocID="{93A8F1F4-0483-4168-BD34-243CC768B61A}" presName="parTxOnly" presStyleLbl="node1" presStyleIdx="6" presStyleCnt="7">
        <dgm:presLayoutVars>
          <dgm:bulletEnabled val="1"/>
        </dgm:presLayoutVars>
      </dgm:prSet>
      <dgm:spPr/>
      <dgm:t>
        <a:bodyPr/>
        <a:lstStyle/>
        <a:p>
          <a:endParaRPr kumimoji="1" lang="ja-JP" altLang="en-US"/>
        </a:p>
      </dgm:t>
    </dgm:pt>
  </dgm:ptLst>
  <dgm:cxnLst>
    <dgm:cxn modelId="{1C35E655-908D-4A6F-AE2B-C284B29E0B27}" type="presOf" srcId="{EE9AC313-FD2A-4A6A-9597-075FFC34B1BD}" destId="{05EABC1A-CF2B-4A9D-BE78-6A5BA8CB4F72}" srcOrd="0" destOrd="0" presId="urn:microsoft.com/office/officeart/2005/8/layout/hChevron3"/>
    <dgm:cxn modelId="{2AC6F2F9-7575-4B2D-AC01-7F93769B3F92}" type="presOf" srcId="{93A8F1F4-0483-4168-BD34-243CC768B61A}" destId="{ACB63468-B11D-4B69-B94C-083BE31B219D}" srcOrd="0" destOrd="0" presId="urn:microsoft.com/office/officeart/2005/8/layout/hChevron3"/>
    <dgm:cxn modelId="{7775BD34-82FF-49BF-AE72-155083D766FE}" type="presOf" srcId="{FA110680-C5E2-4A6E-A52E-84E4B139E423}" destId="{7FE44029-B0B4-4203-B1A4-CE6E59FE60AA}" srcOrd="0" destOrd="0" presId="urn:microsoft.com/office/officeart/2005/8/layout/hChevron3"/>
    <dgm:cxn modelId="{F4D93B5D-1C40-4423-9F61-610A74012BBE}" srcId="{861FC997-65B9-4F04-9D5D-EE17C36E55F7}" destId="{E31B02A7-F452-4A6D-A044-D8D455310A52}" srcOrd="4" destOrd="0" parTransId="{9F53394C-0AC9-439F-B69A-89F9BDFAF40B}" sibTransId="{59B2EC56-EB85-431E-8050-0D47A8C3B9A2}"/>
    <dgm:cxn modelId="{E838178F-E946-453A-858A-28590A3F67A1}" srcId="{861FC997-65B9-4F04-9D5D-EE17C36E55F7}" destId="{94213463-E63E-479D-9E28-EEDFD95ACB0E}" srcOrd="1" destOrd="0" parTransId="{AFFE8500-9AA8-406A-A151-6A8A56452B88}" sibTransId="{2D267FA2-4FAE-4AF6-9FFA-DBC0D7849C4F}"/>
    <dgm:cxn modelId="{3DF8113E-495B-490E-A901-A1B10AA2B5FE}" srcId="{861FC997-65B9-4F04-9D5D-EE17C36E55F7}" destId="{FA110680-C5E2-4A6E-A52E-84E4B139E423}" srcOrd="5" destOrd="0" parTransId="{F6CE4DFE-A825-4576-B1F1-ABE84AF82578}" sibTransId="{1C5D3354-C2C8-4EFD-84E6-E0F8752BA37B}"/>
    <dgm:cxn modelId="{8AF4E1FC-BB9E-4F4B-8965-016F3B2C1966}" type="presOf" srcId="{F7AE8AF7-1F5D-4EAA-A314-FD4DE144BD56}" destId="{FAC6AE34-2216-40A3-B891-26B4540D6676}" srcOrd="0" destOrd="0" presId="urn:microsoft.com/office/officeart/2005/8/layout/hChevron3"/>
    <dgm:cxn modelId="{9B20E501-51BF-4CA2-88AC-C6AD1587E209}" srcId="{861FC997-65B9-4F04-9D5D-EE17C36E55F7}" destId="{90815FE6-BC0B-40F3-9B44-9EF37BD7662C}" srcOrd="2" destOrd="0" parTransId="{5DD22C0D-C9F1-4108-8F83-AF5C661962B1}" sibTransId="{363F8D6A-2EDD-4FD4-AD71-B95B5891C194}"/>
    <dgm:cxn modelId="{13567D27-898A-4427-8286-3F2BD5F9C98C}" type="presOf" srcId="{94213463-E63E-479D-9E28-EEDFD95ACB0E}" destId="{426F6C9F-C3D0-4B5A-9D89-CEDB3490DE96}" srcOrd="0" destOrd="0" presId="urn:microsoft.com/office/officeart/2005/8/layout/hChevron3"/>
    <dgm:cxn modelId="{01497BF4-EB23-4019-8E29-F6DC403D8C9A}" srcId="{861FC997-65B9-4F04-9D5D-EE17C36E55F7}" destId="{EE9AC313-FD2A-4A6A-9597-075FFC34B1BD}" srcOrd="3" destOrd="0" parTransId="{87853264-A0BA-4658-B9B8-A6C0665B6D11}" sibTransId="{6915D954-74CB-484C-A7DA-261A1E0098CC}"/>
    <dgm:cxn modelId="{3FC81C56-231A-499F-BD89-2DF2EBD60DC0}" srcId="{861FC997-65B9-4F04-9D5D-EE17C36E55F7}" destId="{93A8F1F4-0483-4168-BD34-243CC768B61A}" srcOrd="6" destOrd="0" parTransId="{57527913-A63B-4395-A264-CCAA42B69928}" sibTransId="{9696B130-107C-4A1D-AE99-3A75FD32645E}"/>
    <dgm:cxn modelId="{13DF3EC1-0FCF-4F5A-B67C-192BF88AB7E6}" type="presOf" srcId="{E31B02A7-F452-4A6D-A044-D8D455310A52}" destId="{E52F3EBE-2C06-4CDF-8CE2-168AA8FFF9D8}" srcOrd="0" destOrd="0" presId="urn:microsoft.com/office/officeart/2005/8/layout/hChevron3"/>
    <dgm:cxn modelId="{535FB4FA-9C56-41C4-A834-5FE9E1549017}" type="presOf" srcId="{861FC997-65B9-4F04-9D5D-EE17C36E55F7}" destId="{60DECD68-0640-46E0-B00E-C65759730D63}" srcOrd="0" destOrd="0" presId="urn:microsoft.com/office/officeart/2005/8/layout/hChevron3"/>
    <dgm:cxn modelId="{8BC63D5E-A71D-4776-896B-E5E024449D46}" type="presOf" srcId="{90815FE6-BC0B-40F3-9B44-9EF37BD7662C}" destId="{A2D690E3-FF26-4D8D-8F1C-0B5FFA063FFE}" srcOrd="0" destOrd="0" presId="urn:microsoft.com/office/officeart/2005/8/layout/hChevron3"/>
    <dgm:cxn modelId="{2DFADBB6-14C8-4192-A4EC-5FC05374AB7C}" srcId="{861FC997-65B9-4F04-9D5D-EE17C36E55F7}" destId="{F7AE8AF7-1F5D-4EAA-A314-FD4DE144BD56}" srcOrd="0" destOrd="0" parTransId="{528FE4F3-F9E8-4BAF-966C-F6887D39956F}" sibTransId="{37264313-BBFE-4B13-BF17-A838113367CA}"/>
    <dgm:cxn modelId="{C6B64C12-2535-462A-9F77-61138C254F81}" type="presParOf" srcId="{60DECD68-0640-46E0-B00E-C65759730D63}" destId="{FAC6AE34-2216-40A3-B891-26B4540D6676}" srcOrd="0" destOrd="0" presId="urn:microsoft.com/office/officeart/2005/8/layout/hChevron3"/>
    <dgm:cxn modelId="{BE32627A-7BF3-4163-B6A4-796599540D1F}" type="presParOf" srcId="{60DECD68-0640-46E0-B00E-C65759730D63}" destId="{2F067ED7-FDC2-4492-92C9-8937212D3E93}" srcOrd="1" destOrd="0" presId="urn:microsoft.com/office/officeart/2005/8/layout/hChevron3"/>
    <dgm:cxn modelId="{383A814F-4E97-4000-8198-A14C474FCF86}" type="presParOf" srcId="{60DECD68-0640-46E0-B00E-C65759730D63}" destId="{426F6C9F-C3D0-4B5A-9D89-CEDB3490DE96}" srcOrd="2" destOrd="0" presId="urn:microsoft.com/office/officeart/2005/8/layout/hChevron3"/>
    <dgm:cxn modelId="{F2E16CBD-08B2-4F7D-83B6-9ACE727C5093}" type="presParOf" srcId="{60DECD68-0640-46E0-B00E-C65759730D63}" destId="{BA5818DD-C1BE-4B46-A699-66A9E39D318E}" srcOrd="3" destOrd="0" presId="urn:microsoft.com/office/officeart/2005/8/layout/hChevron3"/>
    <dgm:cxn modelId="{1E39B436-D434-47C5-9E3B-DFD1A499713E}" type="presParOf" srcId="{60DECD68-0640-46E0-B00E-C65759730D63}" destId="{A2D690E3-FF26-4D8D-8F1C-0B5FFA063FFE}" srcOrd="4" destOrd="0" presId="urn:microsoft.com/office/officeart/2005/8/layout/hChevron3"/>
    <dgm:cxn modelId="{F6A4F408-54D3-43CD-8982-48562CE53D01}" type="presParOf" srcId="{60DECD68-0640-46E0-B00E-C65759730D63}" destId="{323D699A-505B-4606-98E8-81256DD9BC51}" srcOrd="5" destOrd="0" presId="urn:microsoft.com/office/officeart/2005/8/layout/hChevron3"/>
    <dgm:cxn modelId="{BDD1EA47-1042-4119-A75F-529EAB42B7B7}" type="presParOf" srcId="{60DECD68-0640-46E0-B00E-C65759730D63}" destId="{05EABC1A-CF2B-4A9D-BE78-6A5BA8CB4F72}" srcOrd="6" destOrd="0" presId="urn:microsoft.com/office/officeart/2005/8/layout/hChevron3"/>
    <dgm:cxn modelId="{DEF93C9F-9788-4809-989C-3847F63AE3A8}" type="presParOf" srcId="{60DECD68-0640-46E0-B00E-C65759730D63}" destId="{22F9DA91-AF5D-46EB-9700-DAE8CD395A4B}" srcOrd="7" destOrd="0" presId="urn:microsoft.com/office/officeart/2005/8/layout/hChevron3"/>
    <dgm:cxn modelId="{EF834751-601A-4FE9-8BCD-2376A28A0FB5}" type="presParOf" srcId="{60DECD68-0640-46E0-B00E-C65759730D63}" destId="{E52F3EBE-2C06-4CDF-8CE2-168AA8FFF9D8}" srcOrd="8" destOrd="0" presId="urn:microsoft.com/office/officeart/2005/8/layout/hChevron3"/>
    <dgm:cxn modelId="{46091FF1-627E-4737-9F0D-DDA2F1C4EF0B}" type="presParOf" srcId="{60DECD68-0640-46E0-B00E-C65759730D63}" destId="{1F31CF51-29E8-4F9C-B258-228E51250F9D}" srcOrd="9" destOrd="0" presId="urn:microsoft.com/office/officeart/2005/8/layout/hChevron3"/>
    <dgm:cxn modelId="{22C546E1-0926-476C-A843-E99DB7EB8AD4}" type="presParOf" srcId="{60DECD68-0640-46E0-B00E-C65759730D63}" destId="{7FE44029-B0B4-4203-B1A4-CE6E59FE60AA}" srcOrd="10" destOrd="0" presId="urn:microsoft.com/office/officeart/2005/8/layout/hChevron3"/>
    <dgm:cxn modelId="{E0B5F28F-B0CD-400B-B11A-3FCEF00BE135}" type="presParOf" srcId="{60DECD68-0640-46E0-B00E-C65759730D63}" destId="{0D0E5DEE-261E-46D7-B25E-BA3E547219DD}" srcOrd="11" destOrd="0" presId="urn:microsoft.com/office/officeart/2005/8/layout/hChevron3"/>
    <dgm:cxn modelId="{337863EB-5753-44B8-8A75-D1BD6F790798}" type="presParOf" srcId="{60DECD68-0640-46E0-B00E-C65759730D63}" destId="{ACB63468-B11D-4B69-B94C-083BE31B219D}" srcOrd="1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C51C8B9-FB54-4230-B0CF-5147C5C652E4}" type="doc">
      <dgm:prSet loTypeId="urn:microsoft.com/office/officeart/2005/8/layout/radial5" loCatId="relationship" qsTypeId="urn:microsoft.com/office/officeart/2005/8/quickstyle/simple1" qsCatId="simple" csTypeId="urn:microsoft.com/office/officeart/2005/8/colors/colorful4" csCatId="colorful" phldr="1"/>
      <dgm:spPr/>
      <dgm:t>
        <a:bodyPr/>
        <a:lstStyle/>
        <a:p>
          <a:endParaRPr kumimoji="1" lang="ja-JP" altLang="en-US"/>
        </a:p>
      </dgm:t>
    </dgm:pt>
    <dgm:pt modelId="{EDA9238B-1D12-4690-83EA-58EAAD0826A6}">
      <dgm:prSet phldrT="[テキスト]" custT="1"/>
      <dgm:spPr/>
      <dgm:t>
        <a:bodyPr/>
        <a:lstStyle/>
        <a:p>
          <a:r>
            <a:rPr kumimoji="1" lang="ja-JP" altLang="en-US" sz="1800" dirty="0"/>
            <a:t>インストラクショナルデザイン指導力</a:t>
          </a:r>
        </a:p>
      </dgm:t>
    </dgm:pt>
    <dgm:pt modelId="{60D52D49-7438-43EC-96D8-5C346883B92A}" type="parTrans" cxnId="{C549AE5C-CADF-4E89-B839-1FC05A49D1F9}">
      <dgm:prSet/>
      <dgm:spPr/>
      <dgm:t>
        <a:bodyPr/>
        <a:lstStyle/>
        <a:p>
          <a:endParaRPr kumimoji="1" lang="ja-JP" altLang="en-US" sz="1400"/>
        </a:p>
      </dgm:t>
    </dgm:pt>
    <dgm:pt modelId="{A323F7B5-07BB-4972-808D-20C0594766A0}" type="sibTrans" cxnId="{C549AE5C-CADF-4E89-B839-1FC05A49D1F9}">
      <dgm:prSet/>
      <dgm:spPr/>
      <dgm:t>
        <a:bodyPr/>
        <a:lstStyle/>
        <a:p>
          <a:endParaRPr kumimoji="1" lang="ja-JP" altLang="en-US" sz="1400"/>
        </a:p>
      </dgm:t>
    </dgm:pt>
    <dgm:pt modelId="{702B50BA-D0E9-4E7A-91CC-3963C353C01B}" type="pres">
      <dgm:prSet presAssocID="{3C51C8B9-FB54-4230-B0CF-5147C5C652E4}" presName="Name0" presStyleCnt="0">
        <dgm:presLayoutVars>
          <dgm:chMax val="1"/>
          <dgm:dir/>
          <dgm:animLvl val="ctr"/>
          <dgm:resizeHandles val="exact"/>
        </dgm:presLayoutVars>
      </dgm:prSet>
      <dgm:spPr/>
      <dgm:t>
        <a:bodyPr/>
        <a:lstStyle/>
        <a:p>
          <a:endParaRPr kumimoji="1" lang="ja-JP" altLang="en-US"/>
        </a:p>
      </dgm:t>
    </dgm:pt>
    <dgm:pt modelId="{BB9A96AC-EAE7-456E-92D6-53453305BE20}" type="pres">
      <dgm:prSet presAssocID="{EDA9238B-1D12-4690-83EA-58EAAD0826A6}" presName="centerShape" presStyleLbl="node0" presStyleIdx="0" presStyleCnt="1" custScaleX="100000" custScaleY="49844" custLinFactNeighborX="-461" custLinFactNeighborY="6314"/>
      <dgm:spPr/>
      <dgm:t>
        <a:bodyPr/>
        <a:lstStyle/>
        <a:p>
          <a:endParaRPr kumimoji="1" lang="ja-JP" altLang="en-US"/>
        </a:p>
      </dgm:t>
    </dgm:pt>
  </dgm:ptLst>
  <dgm:cxnLst>
    <dgm:cxn modelId="{187CF499-7521-46B2-9DCE-9C92089F7FDE}" type="presOf" srcId="{3C51C8B9-FB54-4230-B0CF-5147C5C652E4}" destId="{702B50BA-D0E9-4E7A-91CC-3963C353C01B}" srcOrd="0" destOrd="0" presId="urn:microsoft.com/office/officeart/2005/8/layout/radial5"/>
    <dgm:cxn modelId="{C549AE5C-CADF-4E89-B839-1FC05A49D1F9}" srcId="{3C51C8B9-FB54-4230-B0CF-5147C5C652E4}" destId="{EDA9238B-1D12-4690-83EA-58EAAD0826A6}" srcOrd="0" destOrd="0" parTransId="{60D52D49-7438-43EC-96D8-5C346883B92A}" sibTransId="{A323F7B5-07BB-4972-808D-20C0594766A0}"/>
    <dgm:cxn modelId="{4474CACF-2977-4466-B8B3-9D812979562B}" type="presOf" srcId="{EDA9238B-1D12-4690-83EA-58EAAD0826A6}" destId="{BB9A96AC-EAE7-456E-92D6-53453305BE20}" srcOrd="0" destOrd="0" presId="urn:microsoft.com/office/officeart/2005/8/layout/radial5"/>
    <dgm:cxn modelId="{A7483822-F363-4FC9-B4A8-DE67067BFEF6}" type="presParOf" srcId="{702B50BA-D0E9-4E7A-91CC-3963C353C01B}" destId="{BB9A96AC-EAE7-456E-92D6-53453305BE20}" srcOrd="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A84FB7-6830-46BB-9B8A-A2D35809A605}">
      <dsp:nvSpPr>
        <dsp:cNvPr id="0" name=""/>
        <dsp:cNvSpPr/>
      </dsp:nvSpPr>
      <dsp:spPr>
        <a:xfrm>
          <a:off x="1659691" y="448781"/>
          <a:ext cx="3383965" cy="83147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ts val="2400"/>
            </a:lnSpc>
            <a:spcBef>
              <a:spcPct val="0"/>
            </a:spcBef>
            <a:spcAft>
              <a:spcPct val="35000"/>
            </a:spcAft>
          </a:pPr>
          <a:r>
            <a:rPr kumimoji="1" lang="en-US" altLang="en-US" sz="1800" kern="1200" dirty="0">
              <a:latin typeface="+mn-ea"/>
              <a:ea typeface="+mn-ea"/>
              <a:cs typeface="Times New Roman" panose="02020603050405020304" pitchFamily="18" charset="0"/>
            </a:rPr>
            <a:t>Multi Campus</a:t>
          </a:r>
          <a:endParaRPr kumimoji="1" lang="ja-JP" altLang="en-US" sz="1800" kern="1200" dirty="0">
            <a:latin typeface="+mn-ea"/>
            <a:ea typeface="+mn-ea"/>
            <a:cs typeface="Times New Roman" panose="02020603050405020304" pitchFamily="18" charset="0"/>
          </a:endParaRPr>
        </a:p>
        <a:p>
          <a:pPr lvl="0" algn="ctr" defTabSz="800100">
            <a:lnSpc>
              <a:spcPts val="2400"/>
            </a:lnSpc>
            <a:spcBef>
              <a:spcPct val="0"/>
            </a:spcBef>
            <a:spcAft>
              <a:spcPct val="35000"/>
            </a:spcAft>
          </a:pPr>
          <a:r>
            <a:rPr kumimoji="1" lang="en-US" altLang="en-US" sz="2000" kern="1200" dirty="0">
              <a:latin typeface="+mn-ea"/>
              <a:ea typeface="+mn-ea"/>
              <a:cs typeface="Times New Roman" panose="02020603050405020304" pitchFamily="18" charset="0"/>
            </a:rPr>
            <a:t>One Digital University</a:t>
          </a:r>
          <a:endParaRPr kumimoji="1" lang="ja-JP" altLang="en-US" sz="2000" kern="1200" dirty="0">
            <a:latin typeface="+mn-ea"/>
            <a:ea typeface="+mn-ea"/>
            <a:cs typeface="Times New Roman" panose="02020603050405020304" pitchFamily="18" charset="0"/>
          </a:endParaRPr>
        </a:p>
      </dsp:txBody>
      <dsp:txXfrm>
        <a:off x="1684044" y="473134"/>
        <a:ext cx="3335259" cy="782768"/>
      </dsp:txXfrm>
    </dsp:sp>
    <dsp:sp modelId="{A9AF5E5C-B20A-4A93-A2A8-56AB1E65F997}">
      <dsp:nvSpPr>
        <dsp:cNvPr id="0" name=""/>
        <dsp:cNvSpPr/>
      </dsp:nvSpPr>
      <dsp:spPr>
        <a:xfrm rot="3722902">
          <a:off x="3679025" y="1809900"/>
          <a:ext cx="931428" cy="402133"/>
        </a:xfrm>
        <a:prstGeom prst="lef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kumimoji="1" lang="ja-JP" altLang="en-US" sz="1700" kern="1200"/>
        </a:p>
      </dsp:txBody>
      <dsp:txXfrm>
        <a:off x="3799665" y="1890327"/>
        <a:ext cx="690148" cy="241279"/>
      </dsp:txXfrm>
    </dsp:sp>
    <dsp:sp modelId="{3283F4CB-C2F9-4352-B092-70AC6D720620}">
      <dsp:nvSpPr>
        <dsp:cNvPr id="0" name=""/>
        <dsp:cNvSpPr/>
      </dsp:nvSpPr>
      <dsp:spPr>
        <a:xfrm>
          <a:off x="4100765" y="3734763"/>
          <a:ext cx="2297906" cy="1413476"/>
        </a:xfrm>
        <a:prstGeom prst="roundRect">
          <a:avLst>
            <a:gd name="adj" fmla="val 10000"/>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l" defTabSz="444500">
            <a:lnSpc>
              <a:spcPts val="1300"/>
            </a:lnSpc>
            <a:spcBef>
              <a:spcPct val="0"/>
            </a:spcBef>
            <a:spcAft>
              <a:spcPct val="35000"/>
            </a:spcAft>
          </a:pPr>
          <a:r>
            <a:rPr kumimoji="1" lang="ja-JP" altLang="en-US" sz="1000" b="1" kern="1200" dirty="0" smtClean="0">
              <a:latin typeface="メイリオ" panose="020B0604030504040204" pitchFamily="50" charset="-128"/>
              <a:ea typeface="メイリオ" panose="020B0604030504040204" pitchFamily="50" charset="-128"/>
            </a:rPr>
            <a:t>①　ハイブリッド</a:t>
          </a:r>
          <a:r>
            <a:rPr kumimoji="1" lang="ja-JP" altLang="en-US" sz="1000" b="1" kern="1200" dirty="0">
              <a:latin typeface="メイリオ" panose="020B0604030504040204" pitchFamily="50" charset="-128"/>
              <a:ea typeface="メイリオ" panose="020B0604030504040204" pitchFamily="50" charset="-128"/>
            </a:rPr>
            <a:t>授業</a:t>
          </a:r>
          <a:endParaRPr kumimoji="1" lang="en-US" altLang="ja-JP" sz="1000" b="1" kern="1200" dirty="0">
            <a:latin typeface="メイリオ" panose="020B0604030504040204" pitchFamily="50" charset="-128"/>
            <a:ea typeface="メイリオ" panose="020B0604030504040204" pitchFamily="50" charset="-128"/>
          </a:endParaRPr>
        </a:p>
        <a:p>
          <a:pPr lvl="0" algn="l" defTabSz="444500">
            <a:lnSpc>
              <a:spcPts val="1300"/>
            </a:lnSpc>
            <a:spcBef>
              <a:spcPct val="0"/>
            </a:spcBef>
            <a:spcAft>
              <a:spcPct val="35000"/>
            </a:spcAft>
          </a:pPr>
          <a:r>
            <a:rPr kumimoji="1" lang="ja-JP" altLang="en-US" sz="1000" b="1" kern="1200" dirty="0" smtClean="0">
              <a:latin typeface="メイリオ" panose="020B0604030504040204" pitchFamily="50" charset="-128"/>
              <a:ea typeface="メイリオ" panose="020B0604030504040204" pitchFamily="50" charset="-128"/>
            </a:rPr>
            <a:t>②　</a:t>
          </a:r>
          <a:r>
            <a:rPr kumimoji="1" lang="en-US" altLang="ja-JP" sz="1000" b="1" kern="1200" dirty="0" smtClean="0">
              <a:latin typeface="メイリオ" panose="020B0604030504040204" pitchFamily="50" charset="-128"/>
              <a:ea typeface="メイリオ" panose="020B0604030504040204" pitchFamily="50" charset="-128"/>
            </a:rPr>
            <a:t>e-Learning</a:t>
          </a:r>
          <a:endParaRPr kumimoji="1" lang="en-US" altLang="ja-JP" sz="1000" b="1" kern="1200" dirty="0">
            <a:latin typeface="メイリオ" panose="020B0604030504040204" pitchFamily="50" charset="-128"/>
            <a:ea typeface="メイリオ" panose="020B0604030504040204" pitchFamily="50" charset="-128"/>
          </a:endParaRPr>
        </a:p>
        <a:p>
          <a:pPr lvl="0" algn="l" defTabSz="444500">
            <a:lnSpc>
              <a:spcPts val="1300"/>
            </a:lnSpc>
            <a:spcBef>
              <a:spcPct val="0"/>
            </a:spcBef>
            <a:spcAft>
              <a:spcPct val="35000"/>
            </a:spcAft>
          </a:pPr>
          <a:r>
            <a:rPr kumimoji="1" lang="ja-JP" altLang="en-US" sz="1000" b="1" kern="1200" dirty="0" smtClean="0">
              <a:latin typeface="メイリオ" panose="020B0604030504040204" pitchFamily="50" charset="-128"/>
              <a:ea typeface="メイリオ" panose="020B0604030504040204" pitchFamily="50" charset="-128"/>
            </a:rPr>
            <a:t>③　遠隔</a:t>
          </a:r>
          <a:r>
            <a:rPr kumimoji="1" lang="ja-JP" altLang="en-US" sz="1000" b="1" kern="1200" dirty="0" smtClean="0">
              <a:latin typeface="メイリオ" panose="020B0604030504040204" pitchFamily="50" charset="-128"/>
              <a:ea typeface="メイリオ" panose="020B0604030504040204" pitchFamily="50" charset="-128"/>
            </a:rPr>
            <a:t>授業</a:t>
          </a:r>
          <a:endParaRPr kumimoji="1" lang="en-US" altLang="ja-JP" sz="1000" b="1" kern="1200" dirty="0" smtClean="0">
            <a:latin typeface="メイリオ" panose="020B0604030504040204" pitchFamily="50" charset="-128"/>
            <a:ea typeface="メイリオ" panose="020B0604030504040204" pitchFamily="50" charset="-128"/>
          </a:endParaRPr>
        </a:p>
        <a:p>
          <a:pPr lvl="0" algn="l" defTabSz="444500">
            <a:lnSpc>
              <a:spcPts val="1300"/>
            </a:lnSpc>
            <a:spcBef>
              <a:spcPct val="0"/>
            </a:spcBef>
            <a:spcAft>
              <a:spcPct val="35000"/>
            </a:spcAft>
          </a:pPr>
          <a:r>
            <a:rPr kumimoji="1" lang="ja-JP" altLang="en-US" sz="1000" b="1" kern="1200" dirty="0" smtClean="0">
              <a:latin typeface="メイリオ" panose="020B0604030504040204" pitchFamily="50" charset="-128"/>
              <a:ea typeface="メイリオ" panose="020B0604030504040204" pitchFamily="50" charset="-128"/>
            </a:rPr>
            <a:t>④　対面</a:t>
          </a:r>
          <a:r>
            <a:rPr kumimoji="1" lang="ja-JP" altLang="en-US" sz="1000" b="1" kern="1200" dirty="0">
              <a:latin typeface="メイリオ" panose="020B0604030504040204" pitchFamily="50" charset="-128"/>
              <a:ea typeface="メイリオ" panose="020B0604030504040204" pitchFamily="50" charset="-128"/>
            </a:rPr>
            <a:t>授業等</a:t>
          </a:r>
          <a:endParaRPr kumimoji="1" lang="en-US" altLang="ja-JP" sz="1000" b="1" kern="1200" dirty="0">
            <a:latin typeface="メイリオ" panose="020B0604030504040204" pitchFamily="50" charset="-128"/>
            <a:ea typeface="メイリオ" panose="020B0604030504040204" pitchFamily="50" charset="-128"/>
          </a:endParaRPr>
        </a:p>
        <a:p>
          <a:pPr lvl="0" algn="l" defTabSz="444500">
            <a:lnSpc>
              <a:spcPts val="1300"/>
            </a:lnSpc>
            <a:spcBef>
              <a:spcPct val="0"/>
            </a:spcBef>
            <a:spcAft>
              <a:spcPct val="35000"/>
            </a:spcAft>
          </a:pPr>
          <a:r>
            <a:rPr kumimoji="1" lang="ja-JP" altLang="en-US" sz="1000" b="1" kern="1200" dirty="0" smtClean="0">
              <a:latin typeface="メイリオ" panose="020B0604030504040204" pitchFamily="50" charset="-128"/>
              <a:ea typeface="メイリオ" panose="020B0604030504040204" pitchFamily="50" charset="-128"/>
            </a:rPr>
            <a:t>　⇒　多様</a:t>
          </a:r>
          <a:r>
            <a:rPr kumimoji="1" lang="ja-JP" altLang="en-US" sz="1000" b="1" kern="1200" dirty="0">
              <a:latin typeface="メイリオ" panose="020B0604030504040204" pitchFamily="50" charset="-128"/>
              <a:ea typeface="メイリオ" panose="020B0604030504040204" pitchFamily="50" charset="-128"/>
            </a:rPr>
            <a:t>な学びへの転換</a:t>
          </a:r>
        </a:p>
      </dsp:txBody>
      <dsp:txXfrm>
        <a:off x="4142164" y="3776162"/>
        <a:ext cx="2215108" cy="1330678"/>
      </dsp:txXfrm>
    </dsp:sp>
    <dsp:sp modelId="{85B70EB3-8B8B-4299-A66B-276A2772F27C}">
      <dsp:nvSpPr>
        <dsp:cNvPr id="0" name=""/>
        <dsp:cNvSpPr/>
      </dsp:nvSpPr>
      <dsp:spPr>
        <a:xfrm rot="10799485">
          <a:off x="3299014" y="4240673"/>
          <a:ext cx="712667" cy="402133"/>
        </a:xfrm>
        <a:prstGeom prst="leftRightArrow">
          <a:avLst>
            <a:gd name="adj1" fmla="val 60000"/>
            <a:gd name="adj2" fmla="val 50000"/>
          </a:avLst>
        </a:prstGeom>
        <a:solidFill>
          <a:schemeClr val="accent5">
            <a:hueOff val="-3676672"/>
            <a:satOff val="-5114"/>
            <a:lumOff val="-196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kumimoji="1" lang="ja-JP" altLang="en-US" sz="1700" kern="1200"/>
        </a:p>
      </dsp:txBody>
      <dsp:txXfrm rot="10800000">
        <a:off x="3419654" y="4321100"/>
        <a:ext cx="471387" cy="241279"/>
      </dsp:txXfrm>
    </dsp:sp>
    <dsp:sp modelId="{85BBF002-8B5B-4CA8-ACD0-1AB23121E8D3}">
      <dsp:nvSpPr>
        <dsp:cNvPr id="0" name=""/>
        <dsp:cNvSpPr/>
      </dsp:nvSpPr>
      <dsp:spPr>
        <a:xfrm>
          <a:off x="-302671" y="3680751"/>
          <a:ext cx="3512602" cy="1522638"/>
        </a:xfrm>
        <a:prstGeom prst="roundRect">
          <a:avLst>
            <a:gd name="adj" fmla="val 1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l" defTabSz="444500">
            <a:lnSpc>
              <a:spcPts val="1000"/>
            </a:lnSpc>
            <a:spcBef>
              <a:spcPct val="0"/>
            </a:spcBef>
            <a:spcAft>
              <a:spcPct val="35000"/>
            </a:spcAft>
          </a:pPr>
          <a:r>
            <a:rPr kumimoji="1" lang="ja-JP" altLang="en-US" sz="1000" b="1" kern="1200" dirty="0" smtClean="0">
              <a:latin typeface="メイリオ" panose="020B0604030504040204" pitchFamily="50" charset="-128"/>
              <a:ea typeface="メイリオ" panose="020B0604030504040204" pitchFamily="50" charset="-128"/>
            </a:rPr>
            <a:t>①　コーオプ（</a:t>
          </a:r>
          <a:r>
            <a:rPr kumimoji="1" lang="en-US" altLang="en-US" sz="1000" b="1" kern="1200" dirty="0" smtClean="0">
              <a:latin typeface="メイリオ" panose="020B0604030504040204" pitchFamily="50" charset="-128"/>
              <a:ea typeface="メイリオ" panose="020B0604030504040204" pitchFamily="50" charset="-128"/>
            </a:rPr>
            <a:t>Co-operative Education</a:t>
          </a:r>
          <a:r>
            <a:rPr kumimoji="1" lang="ja-JP" altLang="en-US" sz="1000" b="1" kern="1200" dirty="0" smtClean="0">
              <a:latin typeface="メイリオ" panose="020B0604030504040204" pitchFamily="50" charset="-128"/>
              <a:ea typeface="メイリオ" panose="020B0604030504040204" pitchFamily="50" charset="-128"/>
            </a:rPr>
            <a:t>）教育の</a:t>
          </a:r>
          <a:r>
            <a:rPr kumimoji="1" lang="ja-JP" altLang="en-US" sz="1000" b="1" kern="1200" dirty="0">
              <a:latin typeface="メイリオ" panose="020B0604030504040204" pitchFamily="50" charset="-128"/>
              <a:ea typeface="メイリオ" panose="020B0604030504040204" pitchFamily="50" charset="-128"/>
            </a:rPr>
            <a:t>実現</a:t>
          </a:r>
          <a:endParaRPr kumimoji="1" lang="en-US" altLang="ja-JP" sz="1000" b="1" kern="1200" dirty="0">
            <a:latin typeface="メイリオ" panose="020B0604030504040204" pitchFamily="50" charset="-128"/>
            <a:ea typeface="メイリオ" panose="020B0604030504040204" pitchFamily="50" charset="-128"/>
          </a:endParaRPr>
        </a:p>
        <a:p>
          <a:pPr lvl="0" algn="l" defTabSz="444500">
            <a:lnSpc>
              <a:spcPts val="1000"/>
            </a:lnSpc>
            <a:spcBef>
              <a:spcPct val="0"/>
            </a:spcBef>
            <a:spcAft>
              <a:spcPct val="35000"/>
            </a:spcAft>
          </a:pPr>
          <a:r>
            <a:rPr kumimoji="1" lang="ja-JP" altLang="en-US" sz="1000" b="1" kern="1200" dirty="0" smtClean="0">
              <a:latin typeface="メイリオ" panose="020B0604030504040204" pitchFamily="50" charset="-128"/>
              <a:ea typeface="メイリオ" panose="020B0604030504040204" pitchFamily="50" charset="-128"/>
            </a:rPr>
            <a:t>②　主</a:t>
          </a:r>
          <a:r>
            <a:rPr kumimoji="1" lang="ja-JP" altLang="en-US" sz="1000" b="1" kern="1200" dirty="0">
              <a:latin typeface="メイリオ" panose="020B0604030504040204" pitchFamily="50" charset="-128"/>
              <a:ea typeface="メイリオ" panose="020B0604030504040204" pitchFamily="50" charset="-128"/>
            </a:rPr>
            <a:t>・副専門システムの拡充</a:t>
          </a:r>
          <a:endParaRPr kumimoji="1" lang="en-US" altLang="ja-JP" sz="1000" b="1" kern="1200" dirty="0">
            <a:latin typeface="メイリオ" panose="020B0604030504040204" pitchFamily="50" charset="-128"/>
            <a:ea typeface="メイリオ" panose="020B0604030504040204" pitchFamily="50" charset="-128"/>
          </a:endParaRPr>
        </a:p>
        <a:p>
          <a:pPr lvl="0" algn="l" defTabSz="444500">
            <a:lnSpc>
              <a:spcPts val="1000"/>
            </a:lnSpc>
            <a:spcBef>
              <a:spcPct val="0"/>
            </a:spcBef>
            <a:spcAft>
              <a:spcPct val="35000"/>
            </a:spcAft>
          </a:pPr>
          <a:r>
            <a:rPr kumimoji="1" lang="ja-JP" altLang="en-US" sz="1000" b="1" kern="1200" dirty="0" smtClean="0">
              <a:latin typeface="メイリオ" panose="020B0604030504040204" pitchFamily="50" charset="-128"/>
              <a:ea typeface="メイリオ" panose="020B0604030504040204" pitchFamily="50" charset="-128"/>
            </a:rPr>
            <a:t>③　新たな資格</a:t>
          </a:r>
          <a:r>
            <a:rPr kumimoji="1" lang="ja-JP" altLang="en-US" sz="1000" b="1" kern="1200" dirty="0">
              <a:latin typeface="メイリオ" panose="020B0604030504040204" pitchFamily="50" charset="-128"/>
              <a:ea typeface="メイリオ" panose="020B0604030504040204" pitchFamily="50" charset="-128"/>
            </a:rPr>
            <a:t>取得の推進</a:t>
          </a:r>
          <a:endParaRPr kumimoji="1" lang="en-US" altLang="ja-JP" sz="1000" b="1" kern="1200" dirty="0">
            <a:latin typeface="メイリオ" panose="020B0604030504040204" pitchFamily="50" charset="-128"/>
            <a:ea typeface="メイリオ" panose="020B0604030504040204" pitchFamily="50" charset="-128"/>
          </a:endParaRPr>
        </a:p>
        <a:p>
          <a:pPr lvl="0" algn="l" defTabSz="444500">
            <a:lnSpc>
              <a:spcPts val="1000"/>
            </a:lnSpc>
            <a:spcBef>
              <a:spcPct val="0"/>
            </a:spcBef>
            <a:spcAft>
              <a:spcPct val="35000"/>
            </a:spcAft>
          </a:pPr>
          <a:r>
            <a:rPr kumimoji="1" lang="ja-JP" altLang="en-US" sz="1000" b="1" kern="1200" dirty="0" smtClean="0">
              <a:latin typeface="メイリオ" panose="020B0604030504040204" pitchFamily="50" charset="-128"/>
              <a:ea typeface="メイリオ" panose="020B0604030504040204" pitchFamily="50" charset="-128"/>
            </a:rPr>
            <a:t>④　自宅</a:t>
          </a:r>
          <a:r>
            <a:rPr kumimoji="1" lang="ja-JP" altLang="en-US" sz="1000" b="1" kern="1200" dirty="0">
              <a:latin typeface="メイリオ" panose="020B0604030504040204" pitchFamily="50" charset="-128"/>
              <a:ea typeface="メイリオ" panose="020B0604030504040204" pitchFamily="50" charset="-128"/>
            </a:rPr>
            <a:t>・学校での学習の学びの連続性の確保</a:t>
          </a:r>
          <a:endParaRPr kumimoji="1" lang="en-US" altLang="ja-JP" sz="1000" b="1" kern="1200" dirty="0">
            <a:latin typeface="メイリオ" panose="020B0604030504040204" pitchFamily="50" charset="-128"/>
            <a:ea typeface="メイリオ" panose="020B0604030504040204" pitchFamily="50" charset="-128"/>
          </a:endParaRPr>
        </a:p>
        <a:p>
          <a:pPr lvl="0" algn="l" defTabSz="444500">
            <a:lnSpc>
              <a:spcPts val="1000"/>
            </a:lnSpc>
            <a:spcBef>
              <a:spcPct val="0"/>
            </a:spcBef>
            <a:spcAft>
              <a:spcPct val="35000"/>
            </a:spcAft>
          </a:pPr>
          <a:r>
            <a:rPr kumimoji="1" lang="ja-JP" altLang="en-US" sz="1000" b="1" kern="1200" dirty="0" smtClean="0">
              <a:latin typeface="メイリオ" panose="020B0604030504040204" pitchFamily="50" charset="-128"/>
              <a:ea typeface="メイリオ" panose="020B0604030504040204" pitchFamily="50" charset="-128"/>
            </a:rPr>
            <a:t>⑤　いつ</a:t>
          </a:r>
          <a:r>
            <a:rPr kumimoji="1" lang="ja-JP" altLang="en-US" sz="1000" b="1" kern="1200" dirty="0">
              <a:latin typeface="メイリオ" panose="020B0604030504040204" pitchFamily="50" charset="-128"/>
              <a:ea typeface="メイリオ" panose="020B0604030504040204" pitchFamily="50" charset="-128"/>
            </a:rPr>
            <a:t>でもどこからでも学べる学習環境</a:t>
          </a:r>
          <a:endParaRPr kumimoji="1" lang="en-US" altLang="ja-JP" sz="1000" b="1" kern="1200" dirty="0">
            <a:latin typeface="メイリオ" panose="020B0604030504040204" pitchFamily="50" charset="-128"/>
            <a:ea typeface="メイリオ" panose="020B0604030504040204" pitchFamily="50" charset="-128"/>
          </a:endParaRPr>
        </a:p>
        <a:p>
          <a:pPr lvl="0" algn="l" defTabSz="444500">
            <a:lnSpc>
              <a:spcPts val="1000"/>
            </a:lnSpc>
            <a:spcBef>
              <a:spcPct val="0"/>
            </a:spcBef>
            <a:spcAft>
              <a:spcPct val="35000"/>
            </a:spcAft>
          </a:pPr>
          <a:r>
            <a:rPr kumimoji="1" lang="ja-JP" altLang="en-US" sz="1000" b="1" kern="1200" dirty="0" smtClean="0">
              <a:latin typeface="メイリオ" panose="020B0604030504040204" pitchFamily="50" charset="-128"/>
              <a:ea typeface="メイリオ" panose="020B0604030504040204" pitchFamily="50" charset="-128"/>
            </a:rPr>
            <a:t>⑥　卒業後</a:t>
          </a:r>
          <a:r>
            <a:rPr kumimoji="1" lang="ja-JP" altLang="en-US" sz="1000" b="1" kern="1200" dirty="0">
              <a:latin typeface="メイリオ" panose="020B0604030504040204" pitchFamily="50" charset="-128"/>
              <a:ea typeface="メイリオ" panose="020B0604030504040204" pitchFamily="50" charset="-128"/>
            </a:rPr>
            <a:t>の学びへのサポート（生涯学習）</a:t>
          </a:r>
          <a:endParaRPr kumimoji="1" lang="en-US" altLang="ja-JP" sz="1000" b="1" kern="1200" dirty="0">
            <a:latin typeface="メイリオ" panose="020B0604030504040204" pitchFamily="50" charset="-128"/>
            <a:ea typeface="メイリオ" panose="020B0604030504040204" pitchFamily="50" charset="-128"/>
          </a:endParaRPr>
        </a:p>
      </dsp:txBody>
      <dsp:txXfrm>
        <a:off x="-258074" y="3725348"/>
        <a:ext cx="3423408" cy="1433444"/>
      </dsp:txXfrm>
    </dsp:sp>
    <dsp:sp modelId="{C4BCD1F1-DC81-4CD1-A3FD-BB76FF49332B}">
      <dsp:nvSpPr>
        <dsp:cNvPr id="0" name=""/>
        <dsp:cNvSpPr/>
      </dsp:nvSpPr>
      <dsp:spPr>
        <a:xfrm rot="17876872">
          <a:off x="2085021" y="1887871"/>
          <a:ext cx="917923" cy="402133"/>
        </a:xfrm>
        <a:prstGeom prst="leftRightArrow">
          <a:avLst>
            <a:gd name="adj1" fmla="val 60000"/>
            <a:gd name="adj2" fmla="val 50000"/>
          </a:avLst>
        </a:prstGeom>
        <a:solidFill>
          <a:schemeClr val="accent5">
            <a:hueOff val="-7353344"/>
            <a:satOff val="-10228"/>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kumimoji="1" lang="ja-JP" altLang="en-US" sz="1700" kern="1200"/>
        </a:p>
      </dsp:txBody>
      <dsp:txXfrm>
        <a:off x="2205661" y="1968298"/>
        <a:ext cx="676643" cy="2412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C6AE34-2216-40A3-B891-26B4540D6676}">
      <dsp:nvSpPr>
        <dsp:cNvPr id="0" name=""/>
        <dsp:cNvSpPr/>
      </dsp:nvSpPr>
      <dsp:spPr>
        <a:xfrm>
          <a:off x="2835" y="75658"/>
          <a:ext cx="511962" cy="629972"/>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6002" rIns="8001" bIns="16002" numCol="1" spcCol="1270" anchor="ctr" anchorCtr="0">
          <a:noAutofit/>
        </a:bodyPr>
        <a:lstStyle/>
        <a:p>
          <a:pPr lvl="0" algn="ctr" defTabSz="266700">
            <a:lnSpc>
              <a:spcPct val="90000"/>
            </a:lnSpc>
            <a:spcBef>
              <a:spcPct val="0"/>
            </a:spcBef>
            <a:spcAft>
              <a:spcPct val="35000"/>
            </a:spcAft>
          </a:pPr>
          <a:r>
            <a:rPr kumimoji="1" lang="ja-JP" altLang="en-US" sz="600" b="1" kern="1200" dirty="0">
              <a:latin typeface="+mj-ea"/>
              <a:ea typeface="+mj-ea"/>
            </a:rPr>
            <a:t>企画書の立案</a:t>
          </a:r>
        </a:p>
      </dsp:txBody>
      <dsp:txXfrm>
        <a:off x="2835" y="75658"/>
        <a:ext cx="383972" cy="629972"/>
      </dsp:txXfrm>
    </dsp:sp>
    <dsp:sp modelId="{426F6C9F-C3D0-4B5A-9D89-CEDB3490DE96}">
      <dsp:nvSpPr>
        <dsp:cNvPr id="0" name=""/>
        <dsp:cNvSpPr/>
      </dsp:nvSpPr>
      <dsp:spPr>
        <a:xfrm>
          <a:off x="199811" y="75658"/>
          <a:ext cx="1099884" cy="629972"/>
        </a:xfrm>
        <a:prstGeom prst="chevron">
          <a:avLst/>
        </a:prstGeom>
        <a:solidFill>
          <a:schemeClr val="accent3">
            <a:hueOff val="451767"/>
            <a:satOff val="16667"/>
            <a:lumOff val="-2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ja-JP" altLang="en-US" sz="600" b="1" kern="1200" dirty="0">
              <a:latin typeface="+mj-ea"/>
              <a:ea typeface="+mj-ea"/>
            </a:rPr>
            <a:t>カリキュラムの検討</a:t>
          </a:r>
        </a:p>
      </dsp:txBody>
      <dsp:txXfrm>
        <a:off x="514797" y="75658"/>
        <a:ext cx="469912" cy="629972"/>
      </dsp:txXfrm>
    </dsp:sp>
    <dsp:sp modelId="{A2D690E3-FF26-4D8D-8F1C-0B5FFA063FFE}">
      <dsp:nvSpPr>
        <dsp:cNvPr id="0" name=""/>
        <dsp:cNvSpPr/>
      </dsp:nvSpPr>
      <dsp:spPr>
        <a:xfrm>
          <a:off x="984709" y="75658"/>
          <a:ext cx="901694" cy="629972"/>
        </a:xfrm>
        <a:prstGeom prst="chevron">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ja-JP" altLang="en-US" sz="600" b="1" kern="1200" dirty="0">
              <a:latin typeface="+mj-ea"/>
              <a:ea typeface="+mj-ea"/>
            </a:rPr>
            <a:t>学習目標の分析</a:t>
          </a:r>
          <a:endParaRPr kumimoji="1" lang="en-US" altLang="ja-JP" sz="600" b="1" kern="1200" dirty="0">
            <a:latin typeface="+mj-ea"/>
            <a:ea typeface="+mj-ea"/>
          </a:endParaRPr>
        </a:p>
      </dsp:txBody>
      <dsp:txXfrm>
        <a:off x="1299695" y="75658"/>
        <a:ext cx="271722" cy="629972"/>
      </dsp:txXfrm>
    </dsp:sp>
    <dsp:sp modelId="{05EABC1A-CF2B-4A9D-BE78-6A5BA8CB4F72}">
      <dsp:nvSpPr>
        <dsp:cNvPr id="0" name=""/>
        <dsp:cNvSpPr/>
      </dsp:nvSpPr>
      <dsp:spPr>
        <a:xfrm>
          <a:off x="1571418" y="75658"/>
          <a:ext cx="1574930" cy="629972"/>
        </a:xfrm>
        <a:prstGeom prst="chevron">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ja-JP" altLang="en-US" sz="600" b="1" kern="1200" dirty="0">
              <a:latin typeface="+mj-ea"/>
              <a:ea typeface="+mj-ea"/>
            </a:rPr>
            <a:t>２０単位</a:t>
          </a:r>
          <a:endParaRPr kumimoji="1" lang="en-US" altLang="ja-JP" sz="600" b="1" kern="1200" dirty="0">
            <a:latin typeface="+mj-ea"/>
            <a:ea typeface="+mj-ea"/>
          </a:endParaRPr>
        </a:p>
      </dsp:txBody>
      <dsp:txXfrm>
        <a:off x="1886404" y="75658"/>
        <a:ext cx="944958" cy="629972"/>
      </dsp:txXfrm>
    </dsp:sp>
    <dsp:sp modelId="{E52F3EBE-2C06-4CDF-8CE2-168AA8FFF9D8}">
      <dsp:nvSpPr>
        <dsp:cNvPr id="0" name=""/>
        <dsp:cNvSpPr/>
      </dsp:nvSpPr>
      <dsp:spPr>
        <a:xfrm>
          <a:off x="2831362" y="75658"/>
          <a:ext cx="1574930" cy="629972"/>
        </a:xfrm>
        <a:prstGeom prst="chevron">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ja-JP" altLang="en-US" sz="600" b="1" kern="1200" dirty="0">
              <a:latin typeface="+mj-ea"/>
              <a:ea typeface="+mj-ea"/>
            </a:rPr>
            <a:t>２０単位</a:t>
          </a:r>
        </a:p>
      </dsp:txBody>
      <dsp:txXfrm>
        <a:off x="3146348" y="75658"/>
        <a:ext cx="944958" cy="629972"/>
      </dsp:txXfrm>
    </dsp:sp>
    <dsp:sp modelId="{7FE44029-B0B4-4203-B1A4-CE6E59FE60AA}">
      <dsp:nvSpPr>
        <dsp:cNvPr id="0" name=""/>
        <dsp:cNvSpPr/>
      </dsp:nvSpPr>
      <dsp:spPr>
        <a:xfrm>
          <a:off x="4091307" y="75658"/>
          <a:ext cx="1574930" cy="629972"/>
        </a:xfrm>
        <a:prstGeom prst="chevron">
          <a:avLst/>
        </a:prstGeom>
        <a:solidFill>
          <a:schemeClr val="accent3">
            <a:hueOff val="2258833"/>
            <a:satOff val="83333"/>
            <a:lumOff val="-12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ja-JP" altLang="en-US" sz="600" b="1" kern="1200" dirty="0">
              <a:latin typeface="+mj-ea"/>
              <a:ea typeface="+mj-ea"/>
            </a:rPr>
            <a:t>２０単位</a:t>
          </a:r>
          <a:endParaRPr kumimoji="1" lang="en-US" altLang="ja-JP" sz="600" b="1" kern="1200" dirty="0">
            <a:latin typeface="+mj-ea"/>
            <a:ea typeface="+mj-ea"/>
          </a:endParaRPr>
        </a:p>
      </dsp:txBody>
      <dsp:txXfrm>
        <a:off x="4406293" y="75658"/>
        <a:ext cx="944958" cy="629972"/>
      </dsp:txXfrm>
    </dsp:sp>
    <dsp:sp modelId="{ACB63468-B11D-4B69-B94C-083BE31B219D}">
      <dsp:nvSpPr>
        <dsp:cNvPr id="0" name=""/>
        <dsp:cNvSpPr/>
      </dsp:nvSpPr>
      <dsp:spPr>
        <a:xfrm>
          <a:off x="5351251" y="75658"/>
          <a:ext cx="1574930" cy="629972"/>
        </a:xfrm>
        <a:prstGeom prst="chevron">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ja-JP" altLang="en-US" sz="600" b="1" kern="1200" dirty="0">
              <a:latin typeface="+mj-ea"/>
              <a:ea typeface="+mj-ea"/>
            </a:rPr>
            <a:t>大学との連携</a:t>
          </a:r>
          <a:endParaRPr kumimoji="1" lang="en-US" altLang="ja-JP" sz="600" b="1" kern="1200" dirty="0">
            <a:latin typeface="+mj-ea"/>
            <a:ea typeface="+mj-ea"/>
          </a:endParaRPr>
        </a:p>
      </dsp:txBody>
      <dsp:txXfrm>
        <a:off x="5666237" y="75658"/>
        <a:ext cx="944958" cy="6299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843335-2AC6-484D-A51B-560BDC705273}">
      <dsp:nvSpPr>
        <dsp:cNvPr id="0" name=""/>
        <dsp:cNvSpPr/>
      </dsp:nvSpPr>
      <dsp:spPr>
        <a:xfrm>
          <a:off x="386719" y="61889"/>
          <a:ext cx="1071739" cy="1071739"/>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r>
            <a:rPr kumimoji="1" lang="ja-JP" altLang="en-US" sz="800" kern="1200" dirty="0" smtClean="0"/>
            <a:t>幼児教育科目等</a:t>
          </a:r>
          <a:endParaRPr kumimoji="1" lang="ja-JP" altLang="en-US" sz="800" kern="1200" dirty="0"/>
        </a:p>
      </dsp:txBody>
      <dsp:txXfrm>
        <a:off x="529618" y="249443"/>
        <a:ext cx="785942" cy="482282"/>
      </dsp:txXfrm>
    </dsp:sp>
    <dsp:sp modelId="{44D178A0-07D8-46F2-BEAB-21C24C36E2EF}">
      <dsp:nvSpPr>
        <dsp:cNvPr id="0" name=""/>
        <dsp:cNvSpPr/>
      </dsp:nvSpPr>
      <dsp:spPr>
        <a:xfrm>
          <a:off x="773439" y="731726"/>
          <a:ext cx="1071739" cy="1071739"/>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r>
            <a:rPr kumimoji="1" lang="ja-JP" altLang="en-US" sz="800" kern="1200" dirty="0" smtClean="0"/>
            <a:t>学校教育科目等</a:t>
          </a:r>
          <a:endParaRPr kumimoji="1" lang="ja-JP" altLang="en-US" sz="800" kern="1200" dirty="0"/>
        </a:p>
      </dsp:txBody>
      <dsp:txXfrm>
        <a:off x="1101212" y="1008592"/>
        <a:ext cx="643043" cy="589456"/>
      </dsp:txXfrm>
    </dsp:sp>
    <dsp:sp modelId="{18052DE3-4B45-42BC-BD4C-1A42DC1C7995}">
      <dsp:nvSpPr>
        <dsp:cNvPr id="0" name=""/>
        <dsp:cNvSpPr/>
      </dsp:nvSpPr>
      <dsp:spPr>
        <a:xfrm>
          <a:off x="0" y="731726"/>
          <a:ext cx="1071739" cy="1071739"/>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r>
            <a:rPr kumimoji="1" lang="ja-JP" altLang="en-US" sz="800" kern="1200" dirty="0" smtClean="0"/>
            <a:t>デジタルアーキビスト科目等</a:t>
          </a:r>
          <a:endParaRPr kumimoji="1" lang="ja-JP" altLang="en-US" sz="800" kern="1200" dirty="0"/>
        </a:p>
      </dsp:txBody>
      <dsp:txXfrm>
        <a:off x="100922" y="1008592"/>
        <a:ext cx="643043" cy="5894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0A32BA-1AD9-4D70-99AA-DF0A802DDC2D}">
      <dsp:nvSpPr>
        <dsp:cNvPr id="0" name=""/>
        <dsp:cNvSpPr/>
      </dsp:nvSpPr>
      <dsp:spPr>
        <a:xfrm>
          <a:off x="-5827024" y="-891809"/>
          <a:ext cx="6937161" cy="6937161"/>
        </a:xfrm>
        <a:prstGeom prst="blockArc">
          <a:avLst>
            <a:gd name="adj1" fmla="val 18900000"/>
            <a:gd name="adj2" fmla="val 2700000"/>
            <a:gd name="adj3" fmla="val 311"/>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3F3517-907F-4E85-8680-F9CE95930265}">
      <dsp:nvSpPr>
        <dsp:cNvPr id="0" name=""/>
        <dsp:cNvSpPr/>
      </dsp:nvSpPr>
      <dsp:spPr>
        <a:xfrm>
          <a:off x="413584" y="271385"/>
          <a:ext cx="6571607" cy="54256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0661" tIns="38100" rIns="38100" bIns="38100" numCol="1" spcCol="1270" anchor="ctr" anchorCtr="0">
          <a:noAutofit/>
        </a:bodyPr>
        <a:lstStyle/>
        <a:p>
          <a:pPr lvl="0" algn="l" defTabSz="666750">
            <a:lnSpc>
              <a:spcPct val="90000"/>
            </a:lnSpc>
            <a:spcBef>
              <a:spcPct val="0"/>
            </a:spcBef>
            <a:spcAft>
              <a:spcPct val="35000"/>
            </a:spcAft>
          </a:pPr>
          <a:r>
            <a:rPr kumimoji="1" lang="en-US" altLang="en-US" sz="1500" kern="1200" dirty="0"/>
            <a:t>2024</a:t>
          </a:r>
          <a:r>
            <a:rPr kumimoji="1" lang="ja-JP" altLang="en-US" sz="1500" kern="1200" dirty="0"/>
            <a:t>年</a:t>
          </a:r>
          <a:r>
            <a:rPr kumimoji="1" lang="en-US" altLang="en-US" sz="1500" kern="1200" dirty="0"/>
            <a:t>4</a:t>
          </a:r>
          <a:r>
            <a:rPr kumimoji="1" lang="ja-JP" altLang="en-US" sz="1500" kern="1200" dirty="0"/>
            <a:t>月　</a:t>
          </a:r>
          <a:r>
            <a:rPr kumimoji="1" lang="en-US" altLang="en-US" sz="1500" kern="1200" dirty="0"/>
            <a:t>Multi </a:t>
          </a:r>
          <a:r>
            <a:rPr kumimoji="1" lang="en-US" altLang="en-US" sz="1500" kern="1200" dirty="0" smtClean="0"/>
            <a:t>Campus One </a:t>
          </a:r>
          <a:r>
            <a:rPr kumimoji="1" lang="en-US" altLang="en-US" sz="1500" kern="1200" dirty="0"/>
            <a:t>Digital University</a:t>
          </a:r>
          <a:r>
            <a:rPr kumimoji="1" lang="ja-JP" altLang="en-US" sz="1500" kern="1200" dirty="0"/>
            <a:t>構想発表</a:t>
          </a:r>
        </a:p>
      </dsp:txBody>
      <dsp:txXfrm>
        <a:off x="413584" y="271385"/>
        <a:ext cx="6571607" cy="542565"/>
      </dsp:txXfrm>
    </dsp:sp>
    <dsp:sp modelId="{8166B614-F208-45E9-8008-D8A2934210B4}">
      <dsp:nvSpPr>
        <dsp:cNvPr id="0" name=""/>
        <dsp:cNvSpPr/>
      </dsp:nvSpPr>
      <dsp:spPr>
        <a:xfrm>
          <a:off x="74481" y="203564"/>
          <a:ext cx="678206" cy="678206"/>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790EB1-E224-4D62-B445-5399381C70E7}">
      <dsp:nvSpPr>
        <dsp:cNvPr id="0" name=""/>
        <dsp:cNvSpPr/>
      </dsp:nvSpPr>
      <dsp:spPr>
        <a:xfrm>
          <a:off x="859881" y="1085130"/>
          <a:ext cx="6125311" cy="542565"/>
        </a:xfrm>
        <a:prstGeom prst="rect">
          <a:avLst/>
        </a:prstGeom>
        <a:solidFill>
          <a:schemeClr val="accent5">
            <a:hueOff val="-1470669"/>
            <a:satOff val="-2046"/>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0661" tIns="38100" rIns="38100" bIns="38100" numCol="1" spcCol="1270" anchor="ctr" anchorCtr="0">
          <a:noAutofit/>
        </a:bodyPr>
        <a:lstStyle/>
        <a:p>
          <a:pPr lvl="0" algn="l" defTabSz="666750">
            <a:lnSpc>
              <a:spcPct val="90000"/>
            </a:lnSpc>
            <a:spcBef>
              <a:spcPct val="0"/>
            </a:spcBef>
            <a:spcAft>
              <a:spcPct val="35000"/>
            </a:spcAft>
          </a:pPr>
          <a:r>
            <a:rPr kumimoji="1" lang="en-US" altLang="ja-JP" sz="1500" kern="1200" dirty="0"/>
            <a:t>2024</a:t>
          </a:r>
          <a:r>
            <a:rPr kumimoji="1" lang="ja-JP" altLang="en-US" sz="1500" kern="1200" dirty="0"/>
            <a:t>年</a:t>
          </a:r>
          <a:r>
            <a:rPr kumimoji="1" lang="en-US" altLang="ja-JP" sz="1500" kern="1200" dirty="0"/>
            <a:t>8</a:t>
          </a:r>
          <a:r>
            <a:rPr kumimoji="1" lang="ja-JP" altLang="en-US" sz="1500" kern="1200" dirty="0"/>
            <a:t>月　学生</a:t>
          </a:r>
          <a:r>
            <a:rPr kumimoji="1" lang="en-US" altLang="ja-JP" sz="1500" kern="1200" dirty="0"/>
            <a:t>1</a:t>
          </a:r>
          <a:r>
            <a:rPr kumimoji="1" lang="ja-JP" altLang="en-US" sz="1500" kern="1200" dirty="0"/>
            <a:t>人</a:t>
          </a:r>
          <a:r>
            <a:rPr kumimoji="1" lang="en-US" altLang="ja-JP" sz="1500" kern="1200" dirty="0"/>
            <a:t>1</a:t>
          </a:r>
          <a:r>
            <a:rPr kumimoji="1" lang="ja-JP" altLang="en-US" sz="1500" kern="1200" dirty="0"/>
            <a:t>台端末に対応した学習環境の整備</a:t>
          </a:r>
          <a:endParaRPr kumimoji="1" lang="en-US" altLang="ja-JP" sz="1500" kern="1200" dirty="0"/>
        </a:p>
      </dsp:txBody>
      <dsp:txXfrm>
        <a:off x="859881" y="1085130"/>
        <a:ext cx="6125311" cy="542565"/>
      </dsp:txXfrm>
    </dsp:sp>
    <dsp:sp modelId="{BD9E6A05-7F91-4520-BEC0-8C8C3BF223AF}">
      <dsp:nvSpPr>
        <dsp:cNvPr id="0" name=""/>
        <dsp:cNvSpPr/>
      </dsp:nvSpPr>
      <dsp:spPr>
        <a:xfrm>
          <a:off x="520778" y="1017309"/>
          <a:ext cx="678206" cy="678206"/>
        </a:xfrm>
        <a:prstGeom prst="ellipse">
          <a:avLst/>
        </a:prstGeom>
        <a:solidFill>
          <a:schemeClr val="lt1">
            <a:hueOff val="0"/>
            <a:satOff val="0"/>
            <a:lumOff val="0"/>
            <a:alphaOff val="0"/>
          </a:schemeClr>
        </a:solidFill>
        <a:ln w="12700" cap="flat" cmpd="sng" algn="ctr">
          <a:solidFill>
            <a:schemeClr val="accent5">
              <a:hueOff val="-1470669"/>
              <a:satOff val="-2046"/>
              <a:lumOff val="-784"/>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298D1C-7E9D-4494-8173-1B65DDEE7F78}">
      <dsp:nvSpPr>
        <dsp:cNvPr id="0" name=""/>
        <dsp:cNvSpPr/>
      </dsp:nvSpPr>
      <dsp:spPr>
        <a:xfrm>
          <a:off x="1063961" y="1898874"/>
          <a:ext cx="5921230" cy="542565"/>
        </a:xfrm>
        <a:prstGeom prst="rect">
          <a:avLst/>
        </a:prstGeom>
        <a:solidFill>
          <a:schemeClr val="accent5">
            <a:hueOff val="-2941338"/>
            <a:satOff val="-4091"/>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0661" tIns="38100" rIns="38100" bIns="3810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kumimoji="1" lang="en-US" altLang="ja-JP" sz="1500" kern="1200" dirty="0"/>
            <a:t>2024</a:t>
          </a:r>
          <a:r>
            <a:rPr kumimoji="1" lang="ja-JP" altLang="en-US" sz="1500" kern="1200" dirty="0"/>
            <a:t>年～</a:t>
          </a:r>
          <a:r>
            <a:rPr kumimoji="1" lang="en-US" altLang="ja-JP" sz="1500" kern="1200" dirty="0"/>
            <a:t>2026</a:t>
          </a:r>
          <a:r>
            <a:rPr kumimoji="1" lang="ja-JP" altLang="en-US" sz="1500" kern="1200" dirty="0"/>
            <a:t>年度　</a:t>
          </a:r>
          <a:r>
            <a:rPr kumimoji="1" lang="ja-JP" altLang="ja-JP" sz="1500" kern="1200" dirty="0"/>
            <a:t>各専攻で最低</a:t>
          </a:r>
          <a:r>
            <a:rPr kumimoji="1" lang="en-US" altLang="ja-JP" sz="1500" kern="1200" dirty="0"/>
            <a:t>60</a:t>
          </a:r>
          <a:r>
            <a:rPr kumimoji="1" lang="ja-JP" altLang="ja-JP" sz="1500" kern="1200" dirty="0"/>
            <a:t>単位を</a:t>
          </a:r>
          <a:r>
            <a:rPr kumimoji="1" lang="en-US" altLang="ja-JP" sz="1500" kern="1200" dirty="0"/>
            <a:t>e-Learning</a:t>
          </a:r>
          <a:r>
            <a:rPr kumimoji="1" lang="ja-JP" altLang="ja-JP" sz="1500" kern="1200" dirty="0"/>
            <a:t>化</a:t>
          </a:r>
          <a:r>
            <a:rPr kumimoji="1" lang="ja-JP" altLang="en-US" sz="1500" kern="1200" dirty="0"/>
            <a:t>　　　　</a:t>
          </a:r>
        </a:p>
      </dsp:txBody>
      <dsp:txXfrm>
        <a:off x="1063961" y="1898874"/>
        <a:ext cx="5921230" cy="542565"/>
      </dsp:txXfrm>
    </dsp:sp>
    <dsp:sp modelId="{014831D2-A30F-473B-8B10-582033B00FAD}">
      <dsp:nvSpPr>
        <dsp:cNvPr id="0" name=""/>
        <dsp:cNvSpPr/>
      </dsp:nvSpPr>
      <dsp:spPr>
        <a:xfrm>
          <a:off x="724858" y="1831053"/>
          <a:ext cx="678206" cy="678206"/>
        </a:xfrm>
        <a:prstGeom prst="ellipse">
          <a:avLst/>
        </a:prstGeom>
        <a:solidFill>
          <a:schemeClr val="lt1">
            <a:hueOff val="0"/>
            <a:satOff val="0"/>
            <a:lumOff val="0"/>
            <a:alphaOff val="0"/>
          </a:schemeClr>
        </a:solidFill>
        <a:ln w="12700" cap="flat" cmpd="sng" algn="ctr">
          <a:solidFill>
            <a:schemeClr val="accent5">
              <a:hueOff val="-2941338"/>
              <a:satOff val="-4091"/>
              <a:lumOff val="-1569"/>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3DC7D1-C5A4-4487-80B8-335BE7DE0C3D}">
      <dsp:nvSpPr>
        <dsp:cNvPr id="0" name=""/>
        <dsp:cNvSpPr/>
      </dsp:nvSpPr>
      <dsp:spPr>
        <a:xfrm>
          <a:off x="1063961" y="2712103"/>
          <a:ext cx="5921230" cy="542565"/>
        </a:xfrm>
        <a:prstGeom prst="rect">
          <a:avLst/>
        </a:prstGeom>
        <a:solidFill>
          <a:schemeClr val="accent5">
            <a:hueOff val="-4412007"/>
            <a:satOff val="-6137"/>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0661" tIns="38100" rIns="38100" bIns="38100" numCol="1" spcCol="1270" anchor="ctr" anchorCtr="0">
          <a:noAutofit/>
        </a:bodyPr>
        <a:lstStyle/>
        <a:p>
          <a:pPr lvl="0" algn="l" defTabSz="666750">
            <a:lnSpc>
              <a:spcPct val="90000"/>
            </a:lnSpc>
            <a:spcBef>
              <a:spcPct val="0"/>
            </a:spcBef>
            <a:spcAft>
              <a:spcPct val="35000"/>
            </a:spcAft>
          </a:pPr>
          <a:r>
            <a:rPr kumimoji="1" lang="en-US" altLang="ja-JP" sz="1500" kern="1200" dirty="0"/>
            <a:t>2025</a:t>
          </a:r>
          <a:r>
            <a:rPr kumimoji="1" lang="ja-JP" altLang="en-US" sz="1500" kern="1200" dirty="0"/>
            <a:t>年～</a:t>
          </a:r>
          <a:r>
            <a:rPr kumimoji="1" lang="en-US" altLang="ja-JP" sz="1500" kern="1200" dirty="0"/>
            <a:t>2026</a:t>
          </a:r>
          <a:r>
            <a:rPr kumimoji="1" lang="ja-JP" altLang="en-US" sz="1500" kern="1200" dirty="0"/>
            <a:t>年度　コンピュータ室の段階的なリニューアル</a:t>
          </a:r>
          <a:endParaRPr kumimoji="1" lang="ja-JP" altLang="ja-JP" sz="1500" kern="1200" dirty="0"/>
        </a:p>
      </dsp:txBody>
      <dsp:txXfrm>
        <a:off x="1063961" y="2712103"/>
        <a:ext cx="5921230" cy="542565"/>
      </dsp:txXfrm>
    </dsp:sp>
    <dsp:sp modelId="{62EADD54-EAF3-49D8-B1EE-4B5F179D9E32}">
      <dsp:nvSpPr>
        <dsp:cNvPr id="0" name=""/>
        <dsp:cNvSpPr/>
      </dsp:nvSpPr>
      <dsp:spPr>
        <a:xfrm>
          <a:off x="724858" y="2644282"/>
          <a:ext cx="678206" cy="678206"/>
        </a:xfrm>
        <a:prstGeom prst="ellipse">
          <a:avLst/>
        </a:prstGeom>
        <a:solidFill>
          <a:schemeClr val="lt1">
            <a:hueOff val="0"/>
            <a:satOff val="0"/>
            <a:lumOff val="0"/>
            <a:alphaOff val="0"/>
          </a:schemeClr>
        </a:solidFill>
        <a:ln w="12700" cap="flat" cmpd="sng" algn="ctr">
          <a:solidFill>
            <a:schemeClr val="accent5">
              <a:hueOff val="-4412007"/>
              <a:satOff val="-6137"/>
              <a:lumOff val="-2353"/>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516A32-FF30-44F0-A6D2-792EF6561FA2}">
      <dsp:nvSpPr>
        <dsp:cNvPr id="0" name=""/>
        <dsp:cNvSpPr/>
      </dsp:nvSpPr>
      <dsp:spPr>
        <a:xfrm>
          <a:off x="859881" y="3525847"/>
          <a:ext cx="6125311" cy="542565"/>
        </a:xfrm>
        <a:prstGeom prst="rect">
          <a:avLst/>
        </a:prstGeom>
        <a:solidFill>
          <a:schemeClr val="accent5">
            <a:hueOff val="-5882676"/>
            <a:satOff val="-8182"/>
            <a:lumOff val="-31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0661" tIns="38100" rIns="38100" bIns="38100" numCol="1" spcCol="1270" anchor="ctr" anchorCtr="0">
          <a:noAutofit/>
        </a:bodyPr>
        <a:lstStyle/>
        <a:p>
          <a:pPr lvl="0" algn="l" defTabSz="666750">
            <a:lnSpc>
              <a:spcPct val="90000"/>
            </a:lnSpc>
            <a:spcBef>
              <a:spcPct val="0"/>
            </a:spcBef>
            <a:spcAft>
              <a:spcPct val="35000"/>
            </a:spcAft>
          </a:pPr>
          <a:r>
            <a:rPr kumimoji="1" lang="en-US" altLang="ja-JP" sz="1500" kern="1200" smtClean="0"/>
            <a:t>2024</a:t>
          </a:r>
          <a:r>
            <a:rPr kumimoji="1" lang="ja-JP" altLang="ja-JP" sz="1500" kern="1200" smtClean="0"/>
            <a:t>年</a:t>
          </a:r>
          <a:r>
            <a:rPr kumimoji="1" lang="ja-JP" altLang="ja-JP" sz="1500" kern="1200" dirty="0"/>
            <a:t>～</a:t>
          </a:r>
          <a:r>
            <a:rPr kumimoji="1" lang="en-US" altLang="ja-JP" sz="1500" kern="1200" dirty="0"/>
            <a:t>2026</a:t>
          </a:r>
          <a:r>
            <a:rPr kumimoji="1" lang="ja-JP" altLang="ja-JP" sz="1500" kern="1200" dirty="0"/>
            <a:t>年度　</a:t>
          </a:r>
          <a:r>
            <a:rPr kumimoji="1" lang="ja-JP" altLang="en-US" sz="1500" kern="1200" dirty="0"/>
            <a:t>無線</a:t>
          </a:r>
          <a:r>
            <a:rPr kumimoji="1" lang="en-US" altLang="ja-JP" sz="1500" kern="1200" dirty="0"/>
            <a:t>LAN</a:t>
          </a:r>
          <a:r>
            <a:rPr kumimoji="1" lang="ja-JP" altLang="en-US" sz="1500" kern="1200" dirty="0"/>
            <a:t>環境の整備</a:t>
          </a:r>
          <a:endParaRPr kumimoji="1" lang="ja-JP" altLang="ja-JP" sz="1500" kern="1200" dirty="0"/>
        </a:p>
      </dsp:txBody>
      <dsp:txXfrm>
        <a:off x="859881" y="3525847"/>
        <a:ext cx="6125311" cy="542565"/>
      </dsp:txXfrm>
    </dsp:sp>
    <dsp:sp modelId="{90CB8EFB-C7D2-4884-8898-B58C8F1008AE}">
      <dsp:nvSpPr>
        <dsp:cNvPr id="0" name=""/>
        <dsp:cNvSpPr/>
      </dsp:nvSpPr>
      <dsp:spPr>
        <a:xfrm>
          <a:off x="520778" y="3458027"/>
          <a:ext cx="678206" cy="678206"/>
        </a:xfrm>
        <a:prstGeom prst="ellipse">
          <a:avLst/>
        </a:prstGeom>
        <a:solidFill>
          <a:schemeClr val="lt1">
            <a:hueOff val="0"/>
            <a:satOff val="0"/>
            <a:lumOff val="0"/>
            <a:alphaOff val="0"/>
          </a:schemeClr>
        </a:solidFill>
        <a:ln w="12700" cap="flat" cmpd="sng" algn="ctr">
          <a:solidFill>
            <a:schemeClr val="accent5">
              <a:hueOff val="-5882676"/>
              <a:satOff val="-8182"/>
              <a:lumOff val="-3138"/>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6137A7-C848-442A-9018-D6F6D53A4C1C}">
      <dsp:nvSpPr>
        <dsp:cNvPr id="0" name=""/>
        <dsp:cNvSpPr/>
      </dsp:nvSpPr>
      <dsp:spPr>
        <a:xfrm>
          <a:off x="413584" y="4339592"/>
          <a:ext cx="6571607" cy="542565"/>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0661" tIns="38100" rIns="38100" bIns="3810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kumimoji="1" lang="en-US" altLang="ja-JP" sz="1500" kern="1200" dirty="0"/>
            <a:t>2026</a:t>
          </a:r>
          <a:r>
            <a:rPr kumimoji="1" lang="ja-JP" altLang="en-US" sz="1500" kern="1200" dirty="0"/>
            <a:t>年　</a:t>
          </a:r>
          <a:r>
            <a:rPr kumimoji="1" lang="en-US" altLang="ja-JP" sz="1500" kern="1200" dirty="0"/>
            <a:t>Multi </a:t>
          </a:r>
          <a:r>
            <a:rPr kumimoji="1" lang="en-US" altLang="ja-JP" sz="1500" kern="1200" dirty="0" smtClean="0"/>
            <a:t>Campus One </a:t>
          </a:r>
          <a:r>
            <a:rPr kumimoji="1" lang="en-US" altLang="ja-JP" sz="1500" kern="1200" dirty="0"/>
            <a:t>Digital University</a:t>
          </a:r>
          <a:r>
            <a:rPr kumimoji="1" lang="ja-JP" altLang="ja-JP" sz="1500" kern="1200" dirty="0"/>
            <a:t>構想</a:t>
          </a:r>
          <a:r>
            <a:rPr kumimoji="1" lang="ja-JP" altLang="en-US" sz="1500" kern="1200" dirty="0"/>
            <a:t>完成　</a:t>
          </a:r>
          <a:endParaRPr kumimoji="1" lang="ja-JP" altLang="ja-JP" sz="1500" kern="1200" dirty="0"/>
        </a:p>
      </dsp:txBody>
      <dsp:txXfrm>
        <a:off x="413584" y="4339592"/>
        <a:ext cx="6571607" cy="542565"/>
      </dsp:txXfrm>
    </dsp:sp>
    <dsp:sp modelId="{FFDD050E-5007-48F3-A571-44D103CF64B8}">
      <dsp:nvSpPr>
        <dsp:cNvPr id="0" name=""/>
        <dsp:cNvSpPr/>
      </dsp:nvSpPr>
      <dsp:spPr>
        <a:xfrm>
          <a:off x="74481" y="4271771"/>
          <a:ext cx="678206" cy="678206"/>
        </a:xfrm>
        <a:prstGeom prst="ellipse">
          <a:avLst/>
        </a:prstGeom>
        <a:solidFill>
          <a:schemeClr val="lt1">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C6AE34-2216-40A3-B891-26B4540D6676}">
      <dsp:nvSpPr>
        <dsp:cNvPr id="0" name=""/>
        <dsp:cNvSpPr/>
      </dsp:nvSpPr>
      <dsp:spPr>
        <a:xfrm>
          <a:off x="1014" y="151782"/>
          <a:ext cx="1194308" cy="477723"/>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24003" rIns="12002" bIns="24003" numCol="1" spcCol="1270" anchor="ctr" anchorCtr="0">
          <a:noAutofit/>
        </a:bodyPr>
        <a:lstStyle/>
        <a:p>
          <a:pPr lvl="0" algn="ctr" defTabSz="400050">
            <a:lnSpc>
              <a:spcPct val="90000"/>
            </a:lnSpc>
            <a:spcBef>
              <a:spcPct val="0"/>
            </a:spcBef>
            <a:spcAft>
              <a:spcPct val="35000"/>
            </a:spcAft>
          </a:pPr>
          <a:r>
            <a:rPr kumimoji="1" lang="ja-JP" altLang="en-US" sz="900" b="1" kern="1200" dirty="0">
              <a:latin typeface="+mj-ea"/>
              <a:ea typeface="+mj-ea"/>
            </a:rPr>
            <a:t>企画書の立案</a:t>
          </a:r>
        </a:p>
      </dsp:txBody>
      <dsp:txXfrm>
        <a:off x="1014" y="151782"/>
        <a:ext cx="1074877" cy="477723"/>
      </dsp:txXfrm>
    </dsp:sp>
    <dsp:sp modelId="{426F6C9F-C3D0-4B5A-9D89-CEDB3490DE96}">
      <dsp:nvSpPr>
        <dsp:cNvPr id="0" name=""/>
        <dsp:cNvSpPr/>
      </dsp:nvSpPr>
      <dsp:spPr>
        <a:xfrm>
          <a:off x="956461" y="151782"/>
          <a:ext cx="1194308" cy="477723"/>
        </a:xfrm>
        <a:prstGeom prst="chevron">
          <a:avLst/>
        </a:prstGeom>
        <a:solidFill>
          <a:schemeClr val="accent3">
            <a:hueOff val="451767"/>
            <a:satOff val="16667"/>
            <a:lumOff val="-2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lvl="0" algn="ctr" defTabSz="400050">
            <a:lnSpc>
              <a:spcPct val="90000"/>
            </a:lnSpc>
            <a:spcBef>
              <a:spcPct val="0"/>
            </a:spcBef>
            <a:spcAft>
              <a:spcPct val="35000"/>
            </a:spcAft>
          </a:pPr>
          <a:r>
            <a:rPr kumimoji="1" lang="ja-JP" altLang="en-US" sz="900" b="1" kern="1200" dirty="0">
              <a:latin typeface="+mj-ea"/>
              <a:ea typeface="+mj-ea"/>
            </a:rPr>
            <a:t>カリキュラムの検討</a:t>
          </a:r>
        </a:p>
      </dsp:txBody>
      <dsp:txXfrm>
        <a:off x="1195323" y="151782"/>
        <a:ext cx="716585" cy="477723"/>
      </dsp:txXfrm>
    </dsp:sp>
    <dsp:sp modelId="{A2D690E3-FF26-4D8D-8F1C-0B5FFA063FFE}">
      <dsp:nvSpPr>
        <dsp:cNvPr id="0" name=""/>
        <dsp:cNvSpPr/>
      </dsp:nvSpPr>
      <dsp:spPr>
        <a:xfrm>
          <a:off x="1911907" y="151782"/>
          <a:ext cx="1194308" cy="477723"/>
        </a:xfrm>
        <a:prstGeom prst="chevron">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lvl="0" algn="ctr" defTabSz="400050">
            <a:lnSpc>
              <a:spcPct val="90000"/>
            </a:lnSpc>
            <a:spcBef>
              <a:spcPct val="0"/>
            </a:spcBef>
            <a:spcAft>
              <a:spcPct val="35000"/>
            </a:spcAft>
          </a:pPr>
          <a:r>
            <a:rPr kumimoji="1" lang="ja-JP" altLang="en-US" sz="900" b="1" kern="1200" dirty="0">
              <a:latin typeface="+mj-ea"/>
              <a:ea typeface="+mj-ea"/>
            </a:rPr>
            <a:t>学習目標の分析</a:t>
          </a:r>
          <a:endParaRPr kumimoji="1" lang="en-US" altLang="ja-JP" sz="900" b="1" kern="1200" dirty="0">
            <a:latin typeface="+mj-ea"/>
            <a:ea typeface="+mj-ea"/>
          </a:endParaRPr>
        </a:p>
      </dsp:txBody>
      <dsp:txXfrm>
        <a:off x="2150769" y="151782"/>
        <a:ext cx="716585" cy="477723"/>
      </dsp:txXfrm>
    </dsp:sp>
    <dsp:sp modelId="{05EABC1A-CF2B-4A9D-BE78-6A5BA8CB4F72}">
      <dsp:nvSpPr>
        <dsp:cNvPr id="0" name=""/>
        <dsp:cNvSpPr/>
      </dsp:nvSpPr>
      <dsp:spPr>
        <a:xfrm>
          <a:off x="2867354" y="151782"/>
          <a:ext cx="1194308" cy="477723"/>
        </a:xfrm>
        <a:prstGeom prst="chevron">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lvl="0" algn="ctr" defTabSz="400050">
            <a:lnSpc>
              <a:spcPct val="90000"/>
            </a:lnSpc>
            <a:spcBef>
              <a:spcPct val="0"/>
            </a:spcBef>
            <a:spcAft>
              <a:spcPct val="35000"/>
            </a:spcAft>
          </a:pPr>
          <a:r>
            <a:rPr kumimoji="1" lang="ja-JP" altLang="en-US" sz="900" b="1" kern="1200" dirty="0">
              <a:latin typeface="+mj-ea"/>
              <a:ea typeface="+mj-ea"/>
            </a:rPr>
            <a:t>カリキュラムの構造化</a:t>
          </a:r>
          <a:endParaRPr kumimoji="1" lang="en-US" altLang="ja-JP" sz="900" b="1" kern="1200" dirty="0">
            <a:latin typeface="+mj-ea"/>
            <a:ea typeface="+mj-ea"/>
          </a:endParaRPr>
        </a:p>
      </dsp:txBody>
      <dsp:txXfrm>
        <a:off x="3106216" y="151782"/>
        <a:ext cx="716585" cy="477723"/>
      </dsp:txXfrm>
    </dsp:sp>
    <dsp:sp modelId="{E52F3EBE-2C06-4CDF-8CE2-168AA8FFF9D8}">
      <dsp:nvSpPr>
        <dsp:cNvPr id="0" name=""/>
        <dsp:cNvSpPr/>
      </dsp:nvSpPr>
      <dsp:spPr>
        <a:xfrm>
          <a:off x="3822800" y="151782"/>
          <a:ext cx="1194308" cy="477723"/>
        </a:xfrm>
        <a:prstGeom prst="chevron">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lvl="0" algn="ctr" defTabSz="400050">
            <a:lnSpc>
              <a:spcPct val="90000"/>
            </a:lnSpc>
            <a:spcBef>
              <a:spcPct val="0"/>
            </a:spcBef>
            <a:spcAft>
              <a:spcPct val="35000"/>
            </a:spcAft>
          </a:pPr>
          <a:r>
            <a:rPr kumimoji="1" lang="ja-JP" altLang="en-US" sz="900" b="1" kern="1200" dirty="0">
              <a:latin typeface="+mj-ea"/>
              <a:ea typeface="+mj-ea"/>
            </a:rPr>
            <a:t>デジタルアーカイブ</a:t>
          </a:r>
        </a:p>
      </dsp:txBody>
      <dsp:txXfrm>
        <a:off x="4061662" y="151782"/>
        <a:ext cx="716585" cy="477723"/>
      </dsp:txXfrm>
    </dsp:sp>
    <dsp:sp modelId="{7FE44029-B0B4-4203-B1A4-CE6E59FE60AA}">
      <dsp:nvSpPr>
        <dsp:cNvPr id="0" name=""/>
        <dsp:cNvSpPr/>
      </dsp:nvSpPr>
      <dsp:spPr>
        <a:xfrm>
          <a:off x="4778247" y="151782"/>
          <a:ext cx="1194308" cy="477723"/>
        </a:xfrm>
        <a:prstGeom prst="chevron">
          <a:avLst/>
        </a:prstGeom>
        <a:solidFill>
          <a:schemeClr val="accent3">
            <a:hueOff val="2258833"/>
            <a:satOff val="83333"/>
            <a:lumOff val="-12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lvl="0" algn="ctr" defTabSz="400050">
            <a:lnSpc>
              <a:spcPct val="90000"/>
            </a:lnSpc>
            <a:spcBef>
              <a:spcPct val="0"/>
            </a:spcBef>
            <a:spcAft>
              <a:spcPct val="35000"/>
            </a:spcAft>
          </a:pPr>
          <a:r>
            <a:rPr kumimoji="1" lang="ja-JP" altLang="en-US" sz="900" b="1" kern="1200" dirty="0">
              <a:latin typeface="+mj-ea"/>
              <a:ea typeface="+mj-ea"/>
            </a:rPr>
            <a:t>テキスト</a:t>
          </a:r>
          <a:endParaRPr kumimoji="1" lang="en-US" altLang="ja-JP" sz="900" b="1" kern="1200" dirty="0">
            <a:latin typeface="+mj-ea"/>
            <a:ea typeface="+mj-ea"/>
          </a:endParaRPr>
        </a:p>
      </dsp:txBody>
      <dsp:txXfrm>
        <a:off x="5017109" y="151782"/>
        <a:ext cx="716585" cy="477723"/>
      </dsp:txXfrm>
    </dsp:sp>
    <dsp:sp modelId="{ACB63468-B11D-4B69-B94C-083BE31B219D}">
      <dsp:nvSpPr>
        <dsp:cNvPr id="0" name=""/>
        <dsp:cNvSpPr/>
      </dsp:nvSpPr>
      <dsp:spPr>
        <a:xfrm>
          <a:off x="5733693" y="151782"/>
          <a:ext cx="1194308" cy="477723"/>
        </a:xfrm>
        <a:prstGeom prst="chevron">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lvl="0" algn="ctr" defTabSz="400050">
            <a:lnSpc>
              <a:spcPct val="90000"/>
            </a:lnSpc>
            <a:spcBef>
              <a:spcPct val="0"/>
            </a:spcBef>
            <a:spcAft>
              <a:spcPct val="35000"/>
            </a:spcAft>
          </a:pPr>
          <a:r>
            <a:rPr kumimoji="1" lang="en-US" altLang="ja-JP" sz="900" b="1" kern="1200" dirty="0">
              <a:latin typeface="+mj-ea"/>
              <a:ea typeface="+mj-ea"/>
            </a:rPr>
            <a:t>E-Learning</a:t>
          </a:r>
          <a:r>
            <a:rPr kumimoji="1" lang="ja-JP" altLang="en-US" sz="900" b="1" kern="1200" dirty="0">
              <a:latin typeface="+mj-ea"/>
              <a:ea typeface="+mj-ea"/>
            </a:rPr>
            <a:t>教材の作成</a:t>
          </a:r>
          <a:endParaRPr kumimoji="1" lang="en-US" altLang="ja-JP" sz="900" b="1" kern="1200" dirty="0">
            <a:latin typeface="+mj-ea"/>
            <a:ea typeface="+mj-ea"/>
          </a:endParaRPr>
        </a:p>
      </dsp:txBody>
      <dsp:txXfrm>
        <a:off x="5972555" y="151782"/>
        <a:ext cx="716585" cy="47772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9A96AC-EAE7-456E-92D6-53453305BE20}">
      <dsp:nvSpPr>
        <dsp:cNvPr id="0" name=""/>
        <dsp:cNvSpPr/>
      </dsp:nvSpPr>
      <dsp:spPr>
        <a:xfrm>
          <a:off x="0" y="1951972"/>
          <a:ext cx="3304317" cy="1647003"/>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kumimoji="1" lang="ja-JP" altLang="en-US" sz="1800" kern="1200" dirty="0"/>
            <a:t>インストラクショナルデザイン指導力</a:t>
          </a:r>
        </a:p>
      </dsp:txBody>
      <dsp:txXfrm>
        <a:off x="483906" y="2193170"/>
        <a:ext cx="2336505" cy="1164607"/>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endParaRPr kumimoji="1" lang="ja-JP" altLang="en-US" dirty="0"/>
          </a:p>
        </p:txBody>
      </p:sp>
      <p:sp>
        <p:nvSpPr>
          <p:cNvPr id="4" name="フッター プレースホルダー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560C25E6-B372-483A-9D83-B43EDCEEC74F}" type="slidenum">
              <a:rPr kumimoji="1" lang="ja-JP" altLang="en-US" smtClean="0"/>
              <a:t>‹#›</a:t>
            </a:fld>
            <a:endParaRPr kumimoji="1" lang="ja-JP" altLang="en-US"/>
          </a:p>
        </p:txBody>
      </p:sp>
    </p:spTree>
    <p:extLst>
      <p:ext uri="{BB962C8B-B14F-4D97-AF65-F5344CB8AC3E}">
        <p14:creationId xmlns:p14="http://schemas.microsoft.com/office/powerpoint/2010/main" val="30302318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4862F66-68DF-4657-A443-BC242D91D6D6}" type="datetimeFigureOut">
              <a:rPr kumimoji="1" lang="ja-JP" altLang="en-US" smtClean="0"/>
              <a:t>2023/8/18</a:t>
            </a:fld>
            <a:endParaRPr kumimoji="1" lang="ja-JP" altLang="en-US"/>
          </a:p>
        </p:txBody>
      </p:sp>
      <p:sp>
        <p:nvSpPr>
          <p:cNvPr id="4" name="スライド イメージ プレースホルダー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839F025-6559-4274-935E-59AFE9485671}" type="slidenum">
              <a:rPr kumimoji="1" lang="ja-JP" altLang="en-US" smtClean="0"/>
              <a:t>‹#›</a:t>
            </a:fld>
            <a:endParaRPr kumimoji="1" lang="ja-JP" altLang="en-US"/>
          </a:p>
        </p:txBody>
      </p:sp>
    </p:spTree>
    <p:extLst>
      <p:ext uri="{BB962C8B-B14F-4D97-AF65-F5344CB8AC3E}">
        <p14:creationId xmlns:p14="http://schemas.microsoft.com/office/powerpoint/2010/main" val="187621922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4F742CD-6705-4FCD-9895-4A46894ED964}" type="slidenum">
              <a:rPr kumimoji="1" lang="ja-JP" altLang="en-US" smtClean="0"/>
              <a:t>28</a:t>
            </a:fld>
            <a:endParaRPr kumimoji="1" lang="ja-JP" altLang="en-US"/>
          </a:p>
        </p:txBody>
      </p:sp>
      <p:sp>
        <p:nvSpPr>
          <p:cNvPr id="5" name="日付プレースホルダー 4">
            <a:extLst>
              <a:ext uri="{FF2B5EF4-FFF2-40B4-BE49-F238E27FC236}">
                <a16:creationId xmlns:a16="http://schemas.microsoft.com/office/drawing/2014/main" id="{A9AFE034-6DC4-4BD7-A1AA-1072F2319084}"/>
              </a:ext>
            </a:extLst>
          </p:cNvPr>
          <p:cNvSpPr>
            <a:spLocks noGrp="1"/>
          </p:cNvSpPr>
          <p:nvPr>
            <p:ph type="dt" idx="1"/>
          </p:nvPr>
        </p:nvSpPr>
        <p:spPr/>
        <p:txBody>
          <a:bodyPr/>
          <a:lstStyle/>
          <a:p>
            <a:r>
              <a:rPr kumimoji="1" lang="en-US" altLang="ja-JP"/>
              <a:t>2023/3/11</a:t>
            </a:r>
            <a:endParaRPr kumimoji="1" lang="ja-JP" altLang="en-US"/>
          </a:p>
        </p:txBody>
      </p:sp>
      <p:sp>
        <p:nvSpPr>
          <p:cNvPr id="6" name="フッター プレースホルダー 5">
            <a:extLst>
              <a:ext uri="{FF2B5EF4-FFF2-40B4-BE49-F238E27FC236}">
                <a16:creationId xmlns:a16="http://schemas.microsoft.com/office/drawing/2014/main" id="{7F2CE37B-22C4-47AA-9088-59C99FA9C3DB}"/>
              </a:ext>
            </a:extLst>
          </p:cNvPr>
          <p:cNvSpPr>
            <a:spLocks noGrp="1"/>
          </p:cNvSpPr>
          <p:nvPr>
            <p:ph type="ftr" sz="quarter" idx="4"/>
          </p:nvPr>
        </p:nvSpPr>
        <p:spPr/>
        <p:txBody>
          <a:bodyPr/>
          <a:lstStyle/>
          <a:p>
            <a:endParaRPr kumimoji="1" lang="ja-JP" altLang="en-US"/>
          </a:p>
        </p:txBody>
      </p:sp>
      <p:sp>
        <p:nvSpPr>
          <p:cNvPr id="7" name="ヘッダー プレースホルダー 6">
            <a:extLst>
              <a:ext uri="{FF2B5EF4-FFF2-40B4-BE49-F238E27FC236}">
                <a16:creationId xmlns:a16="http://schemas.microsoft.com/office/drawing/2014/main" id="{566CBEA7-2A24-4671-A03B-DF591CD50235}"/>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1200789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4F742CD-6705-4FCD-9895-4A46894ED964}" type="slidenum">
              <a:rPr kumimoji="1" lang="ja-JP" altLang="en-US" smtClean="0"/>
              <a:t>29</a:t>
            </a:fld>
            <a:endParaRPr kumimoji="1" lang="ja-JP" altLang="en-US"/>
          </a:p>
        </p:txBody>
      </p:sp>
      <p:sp>
        <p:nvSpPr>
          <p:cNvPr id="5" name="日付プレースホルダー 4">
            <a:extLst>
              <a:ext uri="{FF2B5EF4-FFF2-40B4-BE49-F238E27FC236}">
                <a16:creationId xmlns:a16="http://schemas.microsoft.com/office/drawing/2014/main" id="{A9AFE034-6DC4-4BD7-A1AA-1072F2319084}"/>
              </a:ext>
            </a:extLst>
          </p:cNvPr>
          <p:cNvSpPr>
            <a:spLocks noGrp="1"/>
          </p:cNvSpPr>
          <p:nvPr>
            <p:ph type="dt" idx="1"/>
          </p:nvPr>
        </p:nvSpPr>
        <p:spPr/>
        <p:txBody>
          <a:bodyPr/>
          <a:lstStyle/>
          <a:p>
            <a:r>
              <a:rPr kumimoji="1" lang="en-US" altLang="ja-JP"/>
              <a:t>2023/3/11</a:t>
            </a:r>
            <a:endParaRPr kumimoji="1" lang="ja-JP" altLang="en-US"/>
          </a:p>
        </p:txBody>
      </p:sp>
      <p:sp>
        <p:nvSpPr>
          <p:cNvPr id="6" name="フッター プレースホルダー 5">
            <a:extLst>
              <a:ext uri="{FF2B5EF4-FFF2-40B4-BE49-F238E27FC236}">
                <a16:creationId xmlns:a16="http://schemas.microsoft.com/office/drawing/2014/main" id="{7F2CE37B-22C4-47AA-9088-59C99FA9C3DB}"/>
              </a:ext>
            </a:extLst>
          </p:cNvPr>
          <p:cNvSpPr>
            <a:spLocks noGrp="1"/>
          </p:cNvSpPr>
          <p:nvPr>
            <p:ph type="ftr" sz="quarter" idx="4"/>
          </p:nvPr>
        </p:nvSpPr>
        <p:spPr/>
        <p:txBody>
          <a:bodyPr/>
          <a:lstStyle/>
          <a:p>
            <a:endParaRPr kumimoji="1" lang="ja-JP" altLang="en-US"/>
          </a:p>
        </p:txBody>
      </p:sp>
      <p:sp>
        <p:nvSpPr>
          <p:cNvPr id="7" name="ヘッダー プレースホルダー 6">
            <a:extLst>
              <a:ext uri="{FF2B5EF4-FFF2-40B4-BE49-F238E27FC236}">
                <a16:creationId xmlns:a16="http://schemas.microsoft.com/office/drawing/2014/main" id="{566CBEA7-2A24-4671-A03B-DF591CD50235}"/>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2353119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4F742CD-6705-4FCD-9895-4A46894ED964}" type="slidenum">
              <a:rPr kumimoji="1" lang="ja-JP" altLang="en-US" smtClean="0"/>
              <a:t>30</a:t>
            </a:fld>
            <a:endParaRPr kumimoji="1" lang="ja-JP" altLang="en-US"/>
          </a:p>
        </p:txBody>
      </p:sp>
      <p:sp>
        <p:nvSpPr>
          <p:cNvPr id="5" name="日付プレースホルダー 4">
            <a:extLst>
              <a:ext uri="{FF2B5EF4-FFF2-40B4-BE49-F238E27FC236}">
                <a16:creationId xmlns:a16="http://schemas.microsoft.com/office/drawing/2014/main" id="{A9AFE034-6DC4-4BD7-A1AA-1072F2319084}"/>
              </a:ext>
            </a:extLst>
          </p:cNvPr>
          <p:cNvSpPr>
            <a:spLocks noGrp="1"/>
          </p:cNvSpPr>
          <p:nvPr>
            <p:ph type="dt" idx="1"/>
          </p:nvPr>
        </p:nvSpPr>
        <p:spPr/>
        <p:txBody>
          <a:bodyPr/>
          <a:lstStyle/>
          <a:p>
            <a:r>
              <a:rPr kumimoji="1" lang="en-US" altLang="ja-JP"/>
              <a:t>2023/3/11</a:t>
            </a:r>
            <a:endParaRPr kumimoji="1" lang="ja-JP" altLang="en-US"/>
          </a:p>
        </p:txBody>
      </p:sp>
      <p:sp>
        <p:nvSpPr>
          <p:cNvPr id="6" name="フッター プレースホルダー 5">
            <a:extLst>
              <a:ext uri="{FF2B5EF4-FFF2-40B4-BE49-F238E27FC236}">
                <a16:creationId xmlns:a16="http://schemas.microsoft.com/office/drawing/2014/main" id="{7F2CE37B-22C4-47AA-9088-59C99FA9C3DB}"/>
              </a:ext>
            </a:extLst>
          </p:cNvPr>
          <p:cNvSpPr>
            <a:spLocks noGrp="1"/>
          </p:cNvSpPr>
          <p:nvPr>
            <p:ph type="ftr" sz="quarter" idx="4"/>
          </p:nvPr>
        </p:nvSpPr>
        <p:spPr/>
        <p:txBody>
          <a:bodyPr/>
          <a:lstStyle/>
          <a:p>
            <a:endParaRPr kumimoji="1" lang="ja-JP" altLang="en-US"/>
          </a:p>
        </p:txBody>
      </p:sp>
      <p:sp>
        <p:nvSpPr>
          <p:cNvPr id="7" name="ヘッダー プレースホルダー 6">
            <a:extLst>
              <a:ext uri="{FF2B5EF4-FFF2-40B4-BE49-F238E27FC236}">
                <a16:creationId xmlns:a16="http://schemas.microsoft.com/office/drawing/2014/main" id="{566CBEA7-2A24-4671-A03B-DF591CD50235}"/>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4193340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4F742CD-6705-4FCD-9895-4A46894ED964}" type="slidenum">
              <a:rPr kumimoji="1" lang="ja-JP" altLang="en-US" smtClean="0"/>
              <a:t>31</a:t>
            </a:fld>
            <a:endParaRPr kumimoji="1" lang="ja-JP" altLang="en-US"/>
          </a:p>
        </p:txBody>
      </p:sp>
      <p:sp>
        <p:nvSpPr>
          <p:cNvPr id="5" name="日付プレースホルダー 4">
            <a:extLst>
              <a:ext uri="{FF2B5EF4-FFF2-40B4-BE49-F238E27FC236}">
                <a16:creationId xmlns:a16="http://schemas.microsoft.com/office/drawing/2014/main" id="{A9AFE034-6DC4-4BD7-A1AA-1072F2319084}"/>
              </a:ext>
            </a:extLst>
          </p:cNvPr>
          <p:cNvSpPr>
            <a:spLocks noGrp="1"/>
          </p:cNvSpPr>
          <p:nvPr>
            <p:ph type="dt" idx="1"/>
          </p:nvPr>
        </p:nvSpPr>
        <p:spPr/>
        <p:txBody>
          <a:bodyPr/>
          <a:lstStyle/>
          <a:p>
            <a:r>
              <a:rPr kumimoji="1" lang="en-US" altLang="ja-JP"/>
              <a:t>2023/3/11</a:t>
            </a:r>
            <a:endParaRPr kumimoji="1" lang="ja-JP" altLang="en-US"/>
          </a:p>
        </p:txBody>
      </p:sp>
      <p:sp>
        <p:nvSpPr>
          <p:cNvPr id="6" name="フッター プレースホルダー 5">
            <a:extLst>
              <a:ext uri="{FF2B5EF4-FFF2-40B4-BE49-F238E27FC236}">
                <a16:creationId xmlns:a16="http://schemas.microsoft.com/office/drawing/2014/main" id="{7F2CE37B-22C4-47AA-9088-59C99FA9C3DB}"/>
              </a:ext>
            </a:extLst>
          </p:cNvPr>
          <p:cNvSpPr>
            <a:spLocks noGrp="1"/>
          </p:cNvSpPr>
          <p:nvPr>
            <p:ph type="ftr" sz="quarter" idx="4"/>
          </p:nvPr>
        </p:nvSpPr>
        <p:spPr/>
        <p:txBody>
          <a:bodyPr/>
          <a:lstStyle/>
          <a:p>
            <a:endParaRPr kumimoji="1" lang="ja-JP" altLang="en-US"/>
          </a:p>
        </p:txBody>
      </p:sp>
      <p:sp>
        <p:nvSpPr>
          <p:cNvPr id="7" name="ヘッダー プレースホルダー 6">
            <a:extLst>
              <a:ext uri="{FF2B5EF4-FFF2-40B4-BE49-F238E27FC236}">
                <a16:creationId xmlns:a16="http://schemas.microsoft.com/office/drawing/2014/main" id="{566CBEA7-2A24-4671-A03B-DF591CD50235}"/>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3286096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4F742CD-6705-4FCD-9895-4A46894ED964}" type="slidenum">
              <a:rPr kumimoji="1" lang="ja-JP" altLang="en-US" smtClean="0"/>
              <a:t>32</a:t>
            </a:fld>
            <a:endParaRPr kumimoji="1" lang="ja-JP" altLang="en-US"/>
          </a:p>
        </p:txBody>
      </p:sp>
      <p:sp>
        <p:nvSpPr>
          <p:cNvPr id="5" name="日付プレースホルダー 4">
            <a:extLst>
              <a:ext uri="{FF2B5EF4-FFF2-40B4-BE49-F238E27FC236}">
                <a16:creationId xmlns:a16="http://schemas.microsoft.com/office/drawing/2014/main" id="{A9AFE034-6DC4-4BD7-A1AA-1072F2319084}"/>
              </a:ext>
            </a:extLst>
          </p:cNvPr>
          <p:cNvSpPr>
            <a:spLocks noGrp="1"/>
          </p:cNvSpPr>
          <p:nvPr>
            <p:ph type="dt" idx="1"/>
          </p:nvPr>
        </p:nvSpPr>
        <p:spPr/>
        <p:txBody>
          <a:bodyPr/>
          <a:lstStyle/>
          <a:p>
            <a:r>
              <a:rPr kumimoji="1" lang="en-US" altLang="ja-JP"/>
              <a:t>2023/3/11</a:t>
            </a:r>
            <a:endParaRPr kumimoji="1" lang="ja-JP" altLang="en-US"/>
          </a:p>
        </p:txBody>
      </p:sp>
      <p:sp>
        <p:nvSpPr>
          <p:cNvPr id="6" name="フッター プレースホルダー 5">
            <a:extLst>
              <a:ext uri="{FF2B5EF4-FFF2-40B4-BE49-F238E27FC236}">
                <a16:creationId xmlns:a16="http://schemas.microsoft.com/office/drawing/2014/main" id="{7F2CE37B-22C4-47AA-9088-59C99FA9C3DB}"/>
              </a:ext>
            </a:extLst>
          </p:cNvPr>
          <p:cNvSpPr>
            <a:spLocks noGrp="1"/>
          </p:cNvSpPr>
          <p:nvPr>
            <p:ph type="ftr" sz="quarter" idx="4"/>
          </p:nvPr>
        </p:nvSpPr>
        <p:spPr/>
        <p:txBody>
          <a:bodyPr/>
          <a:lstStyle/>
          <a:p>
            <a:endParaRPr kumimoji="1" lang="ja-JP" altLang="en-US"/>
          </a:p>
        </p:txBody>
      </p:sp>
      <p:sp>
        <p:nvSpPr>
          <p:cNvPr id="7" name="ヘッダー プレースホルダー 6">
            <a:extLst>
              <a:ext uri="{FF2B5EF4-FFF2-40B4-BE49-F238E27FC236}">
                <a16:creationId xmlns:a16="http://schemas.microsoft.com/office/drawing/2014/main" id="{566CBEA7-2A24-4671-A03B-DF591CD50235}"/>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3500870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4F742CD-6705-4FCD-9895-4A46894ED964}" type="slidenum">
              <a:rPr kumimoji="1" lang="ja-JP" altLang="en-US" smtClean="0"/>
              <a:t>33</a:t>
            </a:fld>
            <a:endParaRPr kumimoji="1" lang="ja-JP" altLang="en-US"/>
          </a:p>
        </p:txBody>
      </p:sp>
      <p:sp>
        <p:nvSpPr>
          <p:cNvPr id="5" name="日付プレースホルダー 4">
            <a:extLst>
              <a:ext uri="{FF2B5EF4-FFF2-40B4-BE49-F238E27FC236}">
                <a16:creationId xmlns:a16="http://schemas.microsoft.com/office/drawing/2014/main" id="{A9AFE034-6DC4-4BD7-A1AA-1072F2319084}"/>
              </a:ext>
            </a:extLst>
          </p:cNvPr>
          <p:cNvSpPr>
            <a:spLocks noGrp="1"/>
          </p:cNvSpPr>
          <p:nvPr>
            <p:ph type="dt" idx="1"/>
          </p:nvPr>
        </p:nvSpPr>
        <p:spPr/>
        <p:txBody>
          <a:bodyPr/>
          <a:lstStyle/>
          <a:p>
            <a:r>
              <a:rPr kumimoji="1" lang="en-US" altLang="ja-JP"/>
              <a:t>2023/3/11</a:t>
            </a:r>
            <a:endParaRPr kumimoji="1" lang="ja-JP" altLang="en-US"/>
          </a:p>
        </p:txBody>
      </p:sp>
      <p:sp>
        <p:nvSpPr>
          <p:cNvPr id="6" name="フッター プレースホルダー 5">
            <a:extLst>
              <a:ext uri="{FF2B5EF4-FFF2-40B4-BE49-F238E27FC236}">
                <a16:creationId xmlns:a16="http://schemas.microsoft.com/office/drawing/2014/main" id="{7F2CE37B-22C4-47AA-9088-59C99FA9C3DB}"/>
              </a:ext>
            </a:extLst>
          </p:cNvPr>
          <p:cNvSpPr>
            <a:spLocks noGrp="1"/>
          </p:cNvSpPr>
          <p:nvPr>
            <p:ph type="ftr" sz="quarter" idx="4"/>
          </p:nvPr>
        </p:nvSpPr>
        <p:spPr/>
        <p:txBody>
          <a:bodyPr/>
          <a:lstStyle/>
          <a:p>
            <a:endParaRPr kumimoji="1" lang="ja-JP" altLang="en-US"/>
          </a:p>
        </p:txBody>
      </p:sp>
      <p:sp>
        <p:nvSpPr>
          <p:cNvPr id="7" name="ヘッダー プレースホルダー 6">
            <a:extLst>
              <a:ext uri="{FF2B5EF4-FFF2-40B4-BE49-F238E27FC236}">
                <a16:creationId xmlns:a16="http://schemas.microsoft.com/office/drawing/2014/main" id="{566CBEA7-2A24-4671-A03B-DF591CD50235}"/>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1669535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4F742CD-6705-4FCD-9895-4A46894ED964}" type="slidenum">
              <a:rPr kumimoji="1" lang="ja-JP" altLang="en-US" smtClean="0"/>
              <a:t>34</a:t>
            </a:fld>
            <a:endParaRPr kumimoji="1" lang="ja-JP" altLang="en-US"/>
          </a:p>
        </p:txBody>
      </p:sp>
      <p:sp>
        <p:nvSpPr>
          <p:cNvPr id="5" name="日付プレースホルダー 4">
            <a:extLst>
              <a:ext uri="{FF2B5EF4-FFF2-40B4-BE49-F238E27FC236}">
                <a16:creationId xmlns:a16="http://schemas.microsoft.com/office/drawing/2014/main" id="{A9AFE034-6DC4-4BD7-A1AA-1072F2319084}"/>
              </a:ext>
            </a:extLst>
          </p:cNvPr>
          <p:cNvSpPr>
            <a:spLocks noGrp="1"/>
          </p:cNvSpPr>
          <p:nvPr>
            <p:ph type="dt" idx="1"/>
          </p:nvPr>
        </p:nvSpPr>
        <p:spPr/>
        <p:txBody>
          <a:bodyPr/>
          <a:lstStyle/>
          <a:p>
            <a:r>
              <a:rPr kumimoji="1" lang="en-US" altLang="ja-JP"/>
              <a:t>2023/3/11</a:t>
            </a:r>
            <a:endParaRPr kumimoji="1" lang="ja-JP" altLang="en-US"/>
          </a:p>
        </p:txBody>
      </p:sp>
      <p:sp>
        <p:nvSpPr>
          <p:cNvPr id="6" name="フッター プレースホルダー 5">
            <a:extLst>
              <a:ext uri="{FF2B5EF4-FFF2-40B4-BE49-F238E27FC236}">
                <a16:creationId xmlns:a16="http://schemas.microsoft.com/office/drawing/2014/main" id="{7F2CE37B-22C4-47AA-9088-59C99FA9C3DB}"/>
              </a:ext>
            </a:extLst>
          </p:cNvPr>
          <p:cNvSpPr>
            <a:spLocks noGrp="1"/>
          </p:cNvSpPr>
          <p:nvPr>
            <p:ph type="ftr" sz="quarter" idx="4"/>
          </p:nvPr>
        </p:nvSpPr>
        <p:spPr/>
        <p:txBody>
          <a:bodyPr/>
          <a:lstStyle/>
          <a:p>
            <a:endParaRPr kumimoji="1" lang="ja-JP" altLang="en-US"/>
          </a:p>
        </p:txBody>
      </p:sp>
      <p:sp>
        <p:nvSpPr>
          <p:cNvPr id="7" name="ヘッダー プレースホルダー 6">
            <a:extLst>
              <a:ext uri="{FF2B5EF4-FFF2-40B4-BE49-F238E27FC236}">
                <a16:creationId xmlns:a16="http://schemas.microsoft.com/office/drawing/2014/main" id="{566CBEA7-2A24-4671-A03B-DF591CD50235}"/>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4182966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4F742CD-6705-4FCD-9895-4A46894ED964}" type="slidenum">
              <a:rPr kumimoji="1" lang="ja-JP" altLang="en-US" smtClean="0"/>
              <a:t>35</a:t>
            </a:fld>
            <a:endParaRPr kumimoji="1" lang="ja-JP" altLang="en-US"/>
          </a:p>
        </p:txBody>
      </p:sp>
      <p:sp>
        <p:nvSpPr>
          <p:cNvPr id="5" name="日付プレースホルダー 4">
            <a:extLst>
              <a:ext uri="{FF2B5EF4-FFF2-40B4-BE49-F238E27FC236}">
                <a16:creationId xmlns:a16="http://schemas.microsoft.com/office/drawing/2014/main" id="{A9AFE034-6DC4-4BD7-A1AA-1072F2319084}"/>
              </a:ext>
            </a:extLst>
          </p:cNvPr>
          <p:cNvSpPr>
            <a:spLocks noGrp="1"/>
          </p:cNvSpPr>
          <p:nvPr>
            <p:ph type="dt" idx="1"/>
          </p:nvPr>
        </p:nvSpPr>
        <p:spPr/>
        <p:txBody>
          <a:bodyPr/>
          <a:lstStyle/>
          <a:p>
            <a:r>
              <a:rPr kumimoji="1" lang="en-US" altLang="ja-JP"/>
              <a:t>2023/3/11</a:t>
            </a:r>
            <a:endParaRPr kumimoji="1" lang="ja-JP" altLang="en-US"/>
          </a:p>
        </p:txBody>
      </p:sp>
      <p:sp>
        <p:nvSpPr>
          <p:cNvPr id="6" name="フッター プレースホルダー 5">
            <a:extLst>
              <a:ext uri="{FF2B5EF4-FFF2-40B4-BE49-F238E27FC236}">
                <a16:creationId xmlns:a16="http://schemas.microsoft.com/office/drawing/2014/main" id="{7F2CE37B-22C4-47AA-9088-59C99FA9C3DB}"/>
              </a:ext>
            </a:extLst>
          </p:cNvPr>
          <p:cNvSpPr>
            <a:spLocks noGrp="1"/>
          </p:cNvSpPr>
          <p:nvPr>
            <p:ph type="ftr" sz="quarter" idx="4"/>
          </p:nvPr>
        </p:nvSpPr>
        <p:spPr/>
        <p:txBody>
          <a:bodyPr/>
          <a:lstStyle/>
          <a:p>
            <a:endParaRPr kumimoji="1" lang="ja-JP" altLang="en-US"/>
          </a:p>
        </p:txBody>
      </p:sp>
      <p:sp>
        <p:nvSpPr>
          <p:cNvPr id="7" name="ヘッダー プレースホルダー 6">
            <a:extLst>
              <a:ext uri="{FF2B5EF4-FFF2-40B4-BE49-F238E27FC236}">
                <a16:creationId xmlns:a16="http://schemas.microsoft.com/office/drawing/2014/main" id="{566CBEA7-2A24-4671-A03B-DF591CD50235}"/>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1559539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7DBB3506-5C3B-44CF-BD43-C63096A97F6A}" type="datetimeFigureOut">
              <a:rPr kumimoji="1" lang="ja-JP" altLang="en-US" smtClean="0"/>
              <a:t>2023/8/18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5FF6C4D-93C1-451F-86D0-3AF680090ADD}" type="slidenum">
              <a:rPr kumimoji="1" lang="ja-JP" altLang="en-US" smtClean="0"/>
              <a:t>‹#›</a:t>
            </a:fld>
            <a:endParaRPr kumimoji="1" lang="ja-JP" altLang="en-US"/>
          </a:p>
        </p:txBody>
      </p:sp>
    </p:spTree>
    <p:extLst>
      <p:ext uri="{BB962C8B-B14F-4D97-AF65-F5344CB8AC3E}">
        <p14:creationId xmlns:p14="http://schemas.microsoft.com/office/powerpoint/2010/main" val="3765212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DBB3506-5C3B-44CF-BD43-C63096A97F6A}" type="datetimeFigureOut">
              <a:rPr kumimoji="1" lang="ja-JP" altLang="en-US" smtClean="0"/>
              <a:t>2023/8/18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5FF6C4D-93C1-451F-86D0-3AF680090ADD}" type="slidenum">
              <a:rPr kumimoji="1" lang="ja-JP" altLang="en-US" smtClean="0"/>
              <a:t>‹#›</a:t>
            </a:fld>
            <a:endParaRPr kumimoji="1" lang="ja-JP" altLang="en-US"/>
          </a:p>
        </p:txBody>
      </p:sp>
    </p:spTree>
    <p:extLst>
      <p:ext uri="{BB962C8B-B14F-4D97-AF65-F5344CB8AC3E}">
        <p14:creationId xmlns:p14="http://schemas.microsoft.com/office/powerpoint/2010/main" val="973828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DBB3506-5C3B-44CF-BD43-C63096A97F6A}" type="datetimeFigureOut">
              <a:rPr kumimoji="1" lang="ja-JP" altLang="en-US" smtClean="0"/>
              <a:t>2023/8/18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5FF6C4D-93C1-451F-86D0-3AF680090ADD}" type="slidenum">
              <a:rPr kumimoji="1" lang="ja-JP" altLang="en-US" smtClean="0"/>
              <a:t>‹#›</a:t>
            </a:fld>
            <a:endParaRPr kumimoji="1" lang="ja-JP" altLang="en-US"/>
          </a:p>
        </p:txBody>
      </p:sp>
    </p:spTree>
    <p:extLst>
      <p:ext uri="{BB962C8B-B14F-4D97-AF65-F5344CB8AC3E}">
        <p14:creationId xmlns:p14="http://schemas.microsoft.com/office/powerpoint/2010/main" val="321610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DBB3506-5C3B-44CF-BD43-C63096A97F6A}" type="datetimeFigureOut">
              <a:rPr kumimoji="1" lang="ja-JP" altLang="en-US" smtClean="0"/>
              <a:t>2023/8/18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5FF6C4D-93C1-451F-86D0-3AF680090ADD}" type="slidenum">
              <a:rPr kumimoji="1" lang="ja-JP" altLang="en-US" smtClean="0"/>
              <a:t>‹#›</a:t>
            </a:fld>
            <a:endParaRPr kumimoji="1" lang="ja-JP" altLang="en-US"/>
          </a:p>
        </p:txBody>
      </p:sp>
    </p:spTree>
    <p:extLst>
      <p:ext uri="{BB962C8B-B14F-4D97-AF65-F5344CB8AC3E}">
        <p14:creationId xmlns:p14="http://schemas.microsoft.com/office/powerpoint/2010/main" val="2834217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DBB3506-5C3B-44CF-BD43-C63096A97F6A}" type="datetimeFigureOut">
              <a:rPr kumimoji="1" lang="ja-JP" altLang="en-US" smtClean="0"/>
              <a:t>2023/8/18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5FF6C4D-93C1-451F-86D0-3AF680090ADD}" type="slidenum">
              <a:rPr kumimoji="1" lang="ja-JP" altLang="en-US" smtClean="0"/>
              <a:t>‹#›</a:t>
            </a:fld>
            <a:endParaRPr kumimoji="1" lang="ja-JP" altLang="en-US"/>
          </a:p>
        </p:txBody>
      </p:sp>
    </p:spTree>
    <p:extLst>
      <p:ext uri="{BB962C8B-B14F-4D97-AF65-F5344CB8AC3E}">
        <p14:creationId xmlns:p14="http://schemas.microsoft.com/office/powerpoint/2010/main" val="1948999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DBB3506-5C3B-44CF-BD43-C63096A97F6A}" type="datetimeFigureOut">
              <a:rPr kumimoji="1" lang="ja-JP" altLang="en-US" smtClean="0"/>
              <a:t>2023/8/18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5FF6C4D-93C1-451F-86D0-3AF680090ADD}" type="slidenum">
              <a:rPr kumimoji="1" lang="ja-JP" altLang="en-US" smtClean="0"/>
              <a:t>‹#›</a:t>
            </a:fld>
            <a:endParaRPr kumimoji="1" lang="ja-JP" altLang="en-US"/>
          </a:p>
        </p:txBody>
      </p:sp>
    </p:spTree>
    <p:extLst>
      <p:ext uri="{BB962C8B-B14F-4D97-AF65-F5344CB8AC3E}">
        <p14:creationId xmlns:p14="http://schemas.microsoft.com/office/powerpoint/2010/main" val="2025659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7DBB3506-5C3B-44CF-BD43-C63096A97F6A}" type="datetimeFigureOut">
              <a:rPr kumimoji="1" lang="ja-JP" altLang="en-US" smtClean="0"/>
              <a:t>2023/8/18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5FF6C4D-93C1-451F-86D0-3AF680090ADD}" type="slidenum">
              <a:rPr kumimoji="1" lang="ja-JP" altLang="en-US" smtClean="0"/>
              <a:t>‹#›</a:t>
            </a:fld>
            <a:endParaRPr kumimoji="1" lang="ja-JP" altLang="en-US"/>
          </a:p>
        </p:txBody>
      </p:sp>
    </p:spTree>
    <p:extLst>
      <p:ext uri="{BB962C8B-B14F-4D97-AF65-F5344CB8AC3E}">
        <p14:creationId xmlns:p14="http://schemas.microsoft.com/office/powerpoint/2010/main" val="1003079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DBB3506-5C3B-44CF-BD43-C63096A97F6A}" type="datetimeFigureOut">
              <a:rPr kumimoji="1" lang="ja-JP" altLang="en-US" smtClean="0"/>
              <a:t>2023/8/18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5FF6C4D-93C1-451F-86D0-3AF680090ADD}" type="slidenum">
              <a:rPr kumimoji="1" lang="ja-JP" altLang="en-US" smtClean="0"/>
              <a:t>‹#›</a:t>
            </a:fld>
            <a:endParaRPr kumimoji="1" lang="ja-JP" altLang="en-US"/>
          </a:p>
        </p:txBody>
      </p:sp>
    </p:spTree>
    <p:extLst>
      <p:ext uri="{BB962C8B-B14F-4D97-AF65-F5344CB8AC3E}">
        <p14:creationId xmlns:p14="http://schemas.microsoft.com/office/powerpoint/2010/main" val="2709228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7DBB3506-5C3B-44CF-BD43-C63096A97F6A}" type="datetimeFigureOut">
              <a:rPr kumimoji="1" lang="ja-JP" altLang="en-US" smtClean="0"/>
              <a:t>2023/8/18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5FF6C4D-93C1-451F-86D0-3AF680090ADD}" type="slidenum">
              <a:rPr kumimoji="1" lang="ja-JP" altLang="en-US" smtClean="0"/>
              <a:t>‹#›</a:t>
            </a:fld>
            <a:endParaRPr kumimoji="1" lang="ja-JP" altLang="en-US"/>
          </a:p>
        </p:txBody>
      </p:sp>
    </p:spTree>
    <p:extLst>
      <p:ext uri="{BB962C8B-B14F-4D97-AF65-F5344CB8AC3E}">
        <p14:creationId xmlns:p14="http://schemas.microsoft.com/office/powerpoint/2010/main" val="3942669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DBB3506-5C3B-44CF-BD43-C63096A97F6A}" type="datetimeFigureOut">
              <a:rPr kumimoji="1" lang="ja-JP" altLang="en-US" smtClean="0"/>
              <a:t>2023/8/18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5FF6C4D-93C1-451F-86D0-3AF680090ADD}" type="slidenum">
              <a:rPr kumimoji="1" lang="ja-JP" altLang="en-US" smtClean="0"/>
              <a:t>‹#›</a:t>
            </a:fld>
            <a:endParaRPr kumimoji="1" lang="ja-JP" altLang="en-US"/>
          </a:p>
        </p:txBody>
      </p:sp>
    </p:spTree>
    <p:extLst>
      <p:ext uri="{BB962C8B-B14F-4D97-AF65-F5344CB8AC3E}">
        <p14:creationId xmlns:p14="http://schemas.microsoft.com/office/powerpoint/2010/main" val="2477839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BB3506-5C3B-44CF-BD43-C63096A97F6A}" type="datetimeFigureOut">
              <a:rPr kumimoji="1" lang="ja-JP" altLang="en-US" smtClean="0"/>
              <a:t>2023/8/18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5FF6C4D-93C1-451F-86D0-3AF680090ADD}" type="slidenum">
              <a:rPr kumimoji="1" lang="ja-JP" altLang="en-US" smtClean="0"/>
              <a:t>‹#›</a:t>
            </a:fld>
            <a:endParaRPr kumimoji="1" lang="ja-JP" altLang="en-US"/>
          </a:p>
        </p:txBody>
      </p:sp>
    </p:spTree>
    <p:extLst>
      <p:ext uri="{BB962C8B-B14F-4D97-AF65-F5344CB8AC3E}">
        <p14:creationId xmlns:p14="http://schemas.microsoft.com/office/powerpoint/2010/main" val="360845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DBB3506-5C3B-44CF-BD43-C63096A97F6A}" type="datetimeFigureOut">
              <a:rPr kumimoji="1" lang="ja-JP" altLang="en-US" smtClean="0"/>
              <a:t>2023/8/18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5FF6C4D-93C1-451F-86D0-3AF680090ADD}" type="slidenum">
              <a:rPr kumimoji="1" lang="ja-JP" altLang="en-US" smtClean="0"/>
              <a:t>‹#›</a:t>
            </a:fld>
            <a:endParaRPr kumimoji="1" lang="ja-JP" altLang="en-US"/>
          </a:p>
        </p:txBody>
      </p:sp>
    </p:spTree>
    <p:extLst>
      <p:ext uri="{BB962C8B-B14F-4D97-AF65-F5344CB8AC3E}">
        <p14:creationId xmlns:p14="http://schemas.microsoft.com/office/powerpoint/2010/main" val="203328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BB3506-5C3B-44CF-BD43-C63096A97F6A}" type="datetimeFigureOut">
              <a:rPr kumimoji="1" lang="ja-JP" altLang="en-US" smtClean="0"/>
              <a:t>2023/8/18</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FF6C4D-93C1-451F-86D0-3AF680090ADD}" type="slidenum">
              <a:rPr kumimoji="1" lang="ja-JP" altLang="en-US" smtClean="0"/>
              <a:t>‹#›</a:t>
            </a:fld>
            <a:endParaRPr kumimoji="1" lang="ja-JP" altLang="en-US"/>
          </a:p>
        </p:txBody>
      </p:sp>
    </p:spTree>
    <p:extLst>
      <p:ext uri="{BB962C8B-B14F-4D97-AF65-F5344CB8AC3E}">
        <p14:creationId xmlns:p14="http://schemas.microsoft.com/office/powerpoint/2010/main" val="2661478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72"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7.png"/><Relationship Id="rId7" Type="http://schemas.openxmlformats.org/officeDocument/2006/relationships/diagramQuickStyle" Target="../diagrams/quickStyle3.xml"/><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5.png"/><Relationship Id="rId9" Type="http://schemas.microsoft.com/office/2007/relationships/diagramDrawing" Target="../diagrams/drawing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7/06/relationships/model3d" Target="../media/model3d2.glb"/><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8.png"/><Relationship Id="rId4" Type="http://schemas.openxmlformats.org/officeDocument/2006/relationships/diagramQuickStyle" Target="../diagrams/quickStyle1.xml"/><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digitalarchiveproject.jp/information/%e6%95%99%e8%82%b2%e6%83%85%e5%a0%b1%e7%a0%94%e7%a9%b6/" TargetMode="Externa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1808753"/>
            <a:ext cx="9144000" cy="1622199"/>
          </a:xfrm>
          <a:solidFill>
            <a:schemeClr val="accent1">
              <a:lumMod val="75000"/>
            </a:schemeClr>
          </a:solidFill>
        </p:spPr>
        <p:txBody>
          <a:bodyPr anchor="ctr" anchorCtr="0">
            <a:normAutofit/>
          </a:bodyPr>
          <a:lstStyle/>
          <a:p>
            <a:r>
              <a:rPr lang="en-US" altLang="ja-JP" sz="3600" b="1" dirty="0">
                <a:solidFill>
                  <a:schemeClr val="accent2">
                    <a:lumMod val="60000"/>
                    <a:lumOff val="40000"/>
                  </a:schemeClr>
                </a:solidFill>
                <a:latin typeface="+mj-ea"/>
              </a:rPr>
              <a:t>M</a:t>
            </a:r>
            <a:r>
              <a:rPr lang="en-US" altLang="ja-JP" sz="2800" dirty="0">
                <a:solidFill>
                  <a:schemeClr val="bg1"/>
                </a:solidFill>
                <a:latin typeface="+mj-ea"/>
              </a:rPr>
              <a:t>ulti </a:t>
            </a:r>
            <a:r>
              <a:rPr lang="en-US" altLang="ja-JP" sz="3600" b="1" dirty="0">
                <a:solidFill>
                  <a:srgbClr val="92D050"/>
                </a:solidFill>
                <a:latin typeface="+mj-ea"/>
              </a:rPr>
              <a:t>C</a:t>
            </a:r>
            <a:r>
              <a:rPr lang="en-US" altLang="ja-JP" sz="2800" dirty="0">
                <a:solidFill>
                  <a:schemeClr val="bg1"/>
                </a:solidFill>
                <a:latin typeface="+mj-ea"/>
              </a:rPr>
              <a:t>ampus </a:t>
            </a:r>
            <a:r>
              <a:rPr lang="en-US" altLang="ja-JP" sz="3600" b="1" dirty="0">
                <a:solidFill>
                  <a:schemeClr val="accent4">
                    <a:lumMod val="60000"/>
                    <a:lumOff val="40000"/>
                  </a:schemeClr>
                </a:solidFill>
                <a:latin typeface="+mj-ea"/>
              </a:rPr>
              <a:t>O</a:t>
            </a:r>
            <a:r>
              <a:rPr lang="en-US" altLang="ja-JP" sz="2800" dirty="0">
                <a:solidFill>
                  <a:schemeClr val="bg1"/>
                </a:solidFill>
                <a:latin typeface="+mj-ea"/>
              </a:rPr>
              <a:t>ne </a:t>
            </a:r>
            <a:r>
              <a:rPr lang="en-US" altLang="ja-JP" sz="3600" b="1" dirty="0">
                <a:solidFill>
                  <a:schemeClr val="accent2">
                    <a:lumMod val="75000"/>
                  </a:schemeClr>
                </a:solidFill>
                <a:latin typeface="+mj-ea"/>
              </a:rPr>
              <a:t>D</a:t>
            </a:r>
            <a:r>
              <a:rPr lang="en-US" altLang="ja-JP" sz="2800" dirty="0">
                <a:solidFill>
                  <a:schemeClr val="bg1"/>
                </a:solidFill>
                <a:latin typeface="+mj-ea"/>
              </a:rPr>
              <a:t>igital </a:t>
            </a:r>
            <a:r>
              <a:rPr lang="en-US" altLang="ja-JP" sz="3600" b="1" dirty="0">
                <a:latin typeface="+mj-ea"/>
              </a:rPr>
              <a:t>U</a:t>
            </a:r>
            <a:r>
              <a:rPr lang="en-US" altLang="ja-JP" sz="2800" dirty="0">
                <a:solidFill>
                  <a:schemeClr val="bg1"/>
                </a:solidFill>
                <a:latin typeface="+mj-ea"/>
              </a:rPr>
              <a:t>niversity</a:t>
            </a:r>
            <a:r>
              <a:rPr lang="ja-JP" altLang="en-US" sz="2800" dirty="0" smtClean="0">
                <a:solidFill>
                  <a:schemeClr val="bg1"/>
                </a:solidFill>
                <a:latin typeface="+mj-ea"/>
              </a:rPr>
              <a:t>構想</a:t>
            </a:r>
            <a:endParaRPr kumimoji="1" lang="ja-JP" altLang="en-US" sz="2800" dirty="0">
              <a:solidFill>
                <a:schemeClr val="bg1"/>
              </a:solidFill>
              <a:latin typeface="+mj-ea"/>
            </a:endParaRPr>
          </a:p>
        </p:txBody>
      </p:sp>
      <p:sp>
        <p:nvSpPr>
          <p:cNvPr id="3" name="サブタイトル 2"/>
          <p:cNvSpPr>
            <a:spLocks noGrp="1"/>
          </p:cNvSpPr>
          <p:nvPr>
            <p:ph type="subTitle" idx="1"/>
          </p:nvPr>
        </p:nvSpPr>
        <p:spPr>
          <a:xfrm>
            <a:off x="1269257" y="5951166"/>
            <a:ext cx="6858000" cy="499372"/>
          </a:xfrm>
        </p:spPr>
        <p:txBody>
          <a:bodyPr/>
          <a:lstStyle/>
          <a:p>
            <a:r>
              <a:rPr kumimoji="1" lang="ja-JP" altLang="en-US" dirty="0"/>
              <a:t>岐阜女子大学</a:t>
            </a:r>
          </a:p>
        </p:txBody>
      </p:sp>
      <p:sp>
        <p:nvSpPr>
          <p:cNvPr id="4" name="テキスト ボックス 3"/>
          <p:cNvSpPr txBox="1"/>
          <p:nvPr/>
        </p:nvSpPr>
        <p:spPr>
          <a:xfrm>
            <a:off x="5761869" y="6488797"/>
            <a:ext cx="3190836" cy="261610"/>
          </a:xfrm>
          <a:prstGeom prst="rect">
            <a:avLst/>
          </a:prstGeom>
          <a:noFill/>
        </p:spPr>
        <p:txBody>
          <a:bodyPr wrap="square" rtlCol="0">
            <a:spAutoFit/>
          </a:bodyPr>
          <a:lstStyle/>
          <a:p>
            <a:r>
              <a:rPr lang="en-US" altLang="ja-JP" sz="1100" dirty="0"/>
              <a:t>【</a:t>
            </a:r>
            <a:r>
              <a:rPr lang="ja-JP" altLang="en-US" sz="1100" dirty="0"/>
              <a:t>大学教育推進会議</a:t>
            </a:r>
            <a:r>
              <a:rPr lang="en-US" altLang="ja-JP" sz="1100" dirty="0"/>
              <a:t>】e-Learning</a:t>
            </a:r>
            <a:r>
              <a:rPr lang="ja-JP" altLang="en-US" sz="1100" dirty="0"/>
              <a:t>推進部会</a:t>
            </a:r>
            <a:endParaRPr kumimoji="1" lang="ja-JP" altLang="en-US" sz="1100" dirty="0"/>
          </a:p>
        </p:txBody>
      </p:sp>
      <p:pic>
        <p:nvPicPr>
          <p:cNvPr id="1028" name="Picture 4" descr="高校生や大学生 | 授業・教室風景のイラスト | Skillo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5075" y="3837678"/>
            <a:ext cx="3685671" cy="1300037"/>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9264" y="5265833"/>
            <a:ext cx="847445" cy="847445"/>
          </a:xfrm>
          <a:prstGeom prst="rect">
            <a:avLst/>
          </a:prstGeom>
        </p:spPr>
      </p:pic>
    </p:spTree>
    <p:extLst>
      <p:ext uri="{BB962C8B-B14F-4D97-AF65-F5344CB8AC3E}">
        <p14:creationId xmlns:p14="http://schemas.microsoft.com/office/powerpoint/2010/main" val="2126894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キャンバス 1"/>
          <p:cNvGrpSpPr>
            <a:grpSpLocks/>
          </p:cNvGrpSpPr>
          <p:nvPr/>
        </p:nvGrpSpPr>
        <p:grpSpPr bwMode="auto">
          <a:xfrm>
            <a:off x="810463" y="902396"/>
            <a:ext cx="7400008" cy="5111985"/>
            <a:chOff x="1359" y="1181"/>
            <a:chExt cx="9727" cy="5717"/>
          </a:xfrm>
        </p:grpSpPr>
        <p:sp>
          <p:nvSpPr>
            <p:cNvPr id="5" name="AutoShape 40"/>
            <p:cNvSpPr>
              <a:spLocks noChangeAspect="1" noChangeArrowheads="1"/>
            </p:cNvSpPr>
            <p:nvPr/>
          </p:nvSpPr>
          <p:spPr bwMode="auto">
            <a:xfrm>
              <a:off x="1359" y="1399"/>
              <a:ext cx="9727" cy="549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6" name="Text Box 39"/>
            <p:cNvSpPr txBox="1">
              <a:spLocks noChangeArrowheads="1"/>
            </p:cNvSpPr>
            <p:nvPr/>
          </p:nvSpPr>
          <p:spPr bwMode="auto">
            <a:xfrm>
              <a:off x="1524" y="2170"/>
              <a:ext cx="1330" cy="1026"/>
            </a:xfrm>
            <a:prstGeom prst="rect">
              <a:avLst/>
            </a:prstGeom>
            <a:solidFill>
              <a:schemeClr val="accent4"/>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9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900" b="0" i="0" u="none" strike="noStrike" cap="none" normalizeH="0" baseline="0" dirty="0" smtClean="0">
                  <a:ln>
                    <a:noFill/>
                  </a:ln>
                  <a:solidFill>
                    <a:schemeClr val="tx1"/>
                  </a:solidFill>
                  <a:effectLst/>
                  <a:latin typeface="+mn-ea"/>
                  <a:cs typeface="Times New Roman" panose="02020603050405020304" pitchFamily="18" charset="0"/>
                </a:rPr>
                <a:t>博物館などの社会</a:t>
              </a:r>
              <a:r>
                <a:rPr kumimoji="0" lang="ja-JP" altLang="en-US" sz="900" b="0" i="0" u="none" strike="noStrike" cap="none" normalizeH="0" baseline="0" smtClean="0">
                  <a:ln>
                    <a:noFill/>
                  </a:ln>
                  <a:solidFill>
                    <a:schemeClr val="tx1"/>
                  </a:solidFill>
                  <a:effectLst/>
                  <a:latin typeface="+mn-ea"/>
                  <a:cs typeface="Times New Roman" panose="02020603050405020304" pitchFamily="18" charset="0"/>
                </a:rPr>
                <a:t>教育施設や企業</a:t>
              </a:r>
              <a:endParaRPr kumimoji="0" lang="en-US" altLang="ja-JP" sz="9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a:t>
              </a: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博物館学芸員・図書館司書科目・実習含む）</a:t>
              </a:r>
              <a:endParaRPr kumimoji="0" lang="ja-JP" altLang="en-US" sz="1800" b="0" i="0" u="none" strike="noStrike" cap="none" normalizeH="0" baseline="0" dirty="0" smtClean="0">
                <a:ln>
                  <a:noFill/>
                </a:ln>
                <a:solidFill>
                  <a:schemeClr val="tx1"/>
                </a:solidFill>
                <a:effectLst/>
                <a:latin typeface="+mn-ea"/>
              </a:endParaRPr>
            </a:p>
          </p:txBody>
        </p:sp>
        <p:sp>
          <p:nvSpPr>
            <p:cNvPr id="7" name="Text Box 38"/>
            <p:cNvSpPr txBox="1">
              <a:spLocks noChangeArrowheads="1"/>
            </p:cNvSpPr>
            <p:nvPr/>
          </p:nvSpPr>
          <p:spPr bwMode="auto">
            <a:xfrm>
              <a:off x="3044" y="2170"/>
              <a:ext cx="1562" cy="1026"/>
            </a:xfrm>
            <a:prstGeom prst="rect">
              <a:avLst/>
            </a:prstGeom>
            <a:solidFill>
              <a:schemeClr val="accent2">
                <a:lumMod val="40000"/>
                <a:lumOff val="60000"/>
              </a:schemeClr>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9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900" b="0" i="0" u="none" strike="noStrike" cap="none" normalizeH="0" baseline="0" dirty="0" smtClean="0">
                  <a:ln>
                    <a:noFill/>
                  </a:ln>
                  <a:solidFill>
                    <a:schemeClr val="tx1"/>
                  </a:solidFill>
                  <a:effectLst/>
                  <a:latin typeface="+mn-ea"/>
                  <a:cs typeface="Times New Roman" panose="02020603050405020304" pitchFamily="18" charset="0"/>
                </a:rPr>
                <a:t>連携大学</a:t>
              </a:r>
              <a:r>
                <a:rPr kumimoji="0" lang="en-US" altLang="ja-JP" sz="900" b="0" i="0" u="none" strike="noStrike" cap="none" normalizeH="0" baseline="0" dirty="0" smtClean="0">
                  <a:ln>
                    <a:noFill/>
                  </a:ln>
                  <a:solidFill>
                    <a:schemeClr val="tx1"/>
                  </a:solidFill>
                  <a:effectLst/>
                  <a:latin typeface="+mn-ea"/>
                  <a:cs typeface="Times New Roman" panose="02020603050405020304" pitchFamily="18" charset="0"/>
                </a:rPr>
                <a:t>(25</a:t>
              </a:r>
              <a:r>
                <a:rPr kumimoji="0" lang="ja-JP" altLang="en-US" sz="900" b="0" i="0" u="none" strike="noStrike" cap="none" normalizeH="0" baseline="0" dirty="0" smtClean="0">
                  <a:ln>
                    <a:noFill/>
                  </a:ln>
                  <a:solidFill>
                    <a:schemeClr val="tx1"/>
                  </a:solidFill>
                  <a:effectLst/>
                  <a:latin typeface="+mn-ea"/>
                  <a:cs typeface="Times New Roman" panose="02020603050405020304" pitchFamily="18" charset="0"/>
                </a:rPr>
                <a:t>大学）</a:t>
              </a:r>
              <a:endParaRPr kumimoji="0" lang="en-US" altLang="ja-JP" sz="9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dirty="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a:t>
              </a:r>
              <a:r>
                <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rPr>
                <a:t>e-Learning</a:t>
              </a: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コンテンツ</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dirty="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　　各大学</a:t>
              </a:r>
              <a:r>
                <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rPr>
                <a:t>20</a:t>
              </a: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単位）</a:t>
              </a:r>
              <a:endParaRPr kumimoji="0" lang="ja-JP" altLang="en-US" sz="1800" b="0" i="0" u="none" strike="noStrike" cap="none" normalizeH="0" baseline="0" dirty="0" smtClean="0">
                <a:ln>
                  <a:noFill/>
                </a:ln>
                <a:solidFill>
                  <a:schemeClr val="tx1"/>
                </a:solidFill>
                <a:effectLst/>
                <a:latin typeface="+mn-ea"/>
              </a:endParaRPr>
            </a:p>
          </p:txBody>
        </p:sp>
        <p:sp>
          <p:nvSpPr>
            <p:cNvPr id="8" name="Text Box 37"/>
            <p:cNvSpPr txBox="1">
              <a:spLocks noChangeArrowheads="1"/>
            </p:cNvSpPr>
            <p:nvPr/>
          </p:nvSpPr>
          <p:spPr bwMode="auto">
            <a:xfrm>
              <a:off x="4898" y="2170"/>
              <a:ext cx="1704" cy="1026"/>
            </a:xfrm>
            <a:prstGeom prst="rect">
              <a:avLst/>
            </a:prstGeom>
            <a:solidFill>
              <a:schemeClr val="accent1">
                <a:lumMod val="40000"/>
                <a:lumOff val="60000"/>
              </a:schemeClr>
            </a:solidFill>
            <a:ln w="9525">
              <a:solidFill>
                <a:srgbClr val="000000"/>
              </a:solidFill>
              <a:miter lim="800000"/>
              <a:headEnd/>
              <a:tailEnd/>
            </a:ln>
          </p:spPr>
          <p:txBody>
            <a:bodyPr vert="horz" wrap="square" lIns="19420" tIns="6310" rIns="19420" bIns="6310" numCol="1" anchor="t" anchorCtr="0" compatLnSpc="1">
              <a:prstTxWarp prst="textNoShape">
                <a:avLst/>
              </a:prstTxWarp>
            </a:bodyPr>
            <a:lstStyle/>
            <a:p>
              <a:pPr lvl="0" indent="57150" eaLnBrk="0" fontAlgn="base" hangingPunct="0">
                <a:spcBef>
                  <a:spcPct val="0"/>
                </a:spcBef>
                <a:spcAft>
                  <a:spcPct val="0"/>
                </a:spcAft>
              </a:pPr>
              <a:endParaRPr kumimoji="0" lang="en-US" altLang="ja-JP" sz="900" dirty="0" smtClean="0">
                <a:latin typeface="+mn-ea"/>
                <a:cs typeface="Times New Roman" panose="02020603050405020304" pitchFamily="18" charset="0"/>
              </a:endParaRPr>
            </a:p>
            <a:p>
              <a:pPr lvl="0" indent="57150" eaLnBrk="0" fontAlgn="base" hangingPunct="0">
                <a:spcBef>
                  <a:spcPct val="0"/>
                </a:spcBef>
                <a:spcAft>
                  <a:spcPct val="0"/>
                </a:spcAft>
              </a:pPr>
              <a:r>
                <a:rPr kumimoji="0" lang="ja-JP" altLang="en-US" sz="900" dirty="0" smtClean="0">
                  <a:latin typeface="+mn-ea"/>
                  <a:cs typeface="Times New Roman" panose="02020603050405020304" pitchFamily="18" charset="0"/>
                </a:rPr>
                <a:t>事務局</a:t>
              </a:r>
              <a:endParaRPr kumimoji="0" lang="en-US" altLang="ja-JP" sz="900" dirty="0" smtClean="0">
                <a:latin typeface="+mn-ea"/>
                <a:cs typeface="Times New Roman" panose="02020603050405020304" pitchFamily="18" charset="0"/>
              </a:endParaRPr>
            </a:p>
            <a:p>
              <a:pPr lvl="0" indent="57150" eaLnBrk="0" fontAlgn="base" hangingPunct="0">
                <a:spcBef>
                  <a:spcPct val="0"/>
                </a:spcBef>
                <a:spcAft>
                  <a:spcPct val="0"/>
                </a:spcAft>
              </a:pPr>
              <a:endParaRPr kumimoji="0" lang="en-US" altLang="ja-JP" sz="900" dirty="0" smtClean="0">
                <a:latin typeface="+mn-ea"/>
                <a:cs typeface="Times New Roman" panose="02020603050405020304" pitchFamily="18" charset="0"/>
              </a:endParaRPr>
            </a:p>
            <a:p>
              <a:pPr lvl="0" indent="57150" eaLnBrk="0" fontAlgn="base" hangingPunct="0">
                <a:spcBef>
                  <a:spcPct val="0"/>
                </a:spcBef>
                <a:spcAft>
                  <a:spcPct val="0"/>
                </a:spcAft>
              </a:pPr>
              <a:r>
                <a:rPr kumimoji="0" lang="ja-JP" altLang="en-US" sz="600" dirty="0">
                  <a:latin typeface="+mn-ea"/>
                  <a:cs typeface="Times New Roman" panose="02020603050405020304" pitchFamily="18" charset="0"/>
                </a:rPr>
                <a:t>・</a:t>
              </a:r>
              <a:r>
                <a:rPr kumimoji="0" lang="ja-JP" altLang="en-US" sz="600" dirty="0" smtClean="0">
                  <a:latin typeface="+mn-ea"/>
                  <a:cs typeface="Times New Roman" panose="02020603050405020304" pitchFamily="18" charset="0"/>
                </a:rPr>
                <a:t>受講生の管理</a:t>
              </a:r>
              <a:endParaRPr kumimoji="0" lang="en-US" altLang="ja-JP" sz="600" dirty="0" smtClean="0">
                <a:latin typeface="+mn-ea"/>
                <a:cs typeface="Times New Roman" panose="02020603050405020304" pitchFamily="18" charset="0"/>
              </a:endParaRPr>
            </a:p>
            <a:p>
              <a:pPr lvl="0" indent="57150" eaLnBrk="0" fontAlgn="base" hangingPunct="0">
                <a:spcBef>
                  <a:spcPct val="0"/>
                </a:spcBef>
                <a:spcAft>
                  <a:spcPct val="0"/>
                </a:spcAft>
              </a:pPr>
              <a:endParaRPr kumimoji="0" lang="en-US" altLang="ja-JP" sz="600" dirty="0" smtClean="0">
                <a:latin typeface="+mn-ea"/>
                <a:cs typeface="Times New Roman" panose="02020603050405020304" pitchFamily="18" charset="0"/>
              </a:endParaRPr>
            </a:p>
            <a:p>
              <a:pPr lvl="0" indent="57150" eaLnBrk="0" fontAlgn="base" hangingPunct="0">
                <a:spcBef>
                  <a:spcPct val="0"/>
                </a:spcBef>
                <a:spcAft>
                  <a:spcPct val="0"/>
                </a:spcAft>
              </a:pPr>
              <a:r>
                <a:rPr kumimoji="0" lang="ja-JP" altLang="en-US" sz="600" dirty="0" smtClean="0">
                  <a:latin typeface="+mn-ea"/>
                  <a:cs typeface="Times New Roman" panose="02020603050405020304" pitchFamily="18" charset="0"/>
                </a:rPr>
                <a:t>・テキスト販売</a:t>
              </a:r>
              <a:endParaRPr kumimoji="0" lang="en-US" altLang="ja-JP" sz="600" dirty="0" smtClean="0">
                <a:latin typeface="+mn-ea"/>
                <a:cs typeface="Times New Roman" panose="02020603050405020304" pitchFamily="18" charset="0"/>
              </a:endParaRPr>
            </a:p>
            <a:p>
              <a:pPr lvl="0" indent="57150" eaLnBrk="0" fontAlgn="base" hangingPunct="0">
                <a:spcBef>
                  <a:spcPct val="0"/>
                </a:spcBef>
                <a:spcAft>
                  <a:spcPct val="0"/>
                </a:spcAft>
              </a:pPr>
              <a:endParaRPr kumimoji="0" lang="en-US" altLang="ja-JP" sz="600" dirty="0" smtClean="0">
                <a:latin typeface="+mn-ea"/>
                <a:cs typeface="Times New Roman" panose="02020603050405020304" pitchFamily="18" charset="0"/>
              </a:endParaRPr>
            </a:p>
            <a:p>
              <a:pPr lvl="0" indent="57150" eaLnBrk="0" fontAlgn="base" hangingPunct="0">
                <a:spcBef>
                  <a:spcPct val="0"/>
                </a:spcBef>
                <a:spcAft>
                  <a:spcPct val="0"/>
                </a:spcAft>
              </a:pPr>
              <a:r>
                <a:rPr kumimoji="0" lang="ja-JP" altLang="en-US" sz="600" dirty="0" smtClean="0">
                  <a:latin typeface="+mn-ea"/>
                  <a:cs typeface="Times New Roman" panose="02020603050405020304" pitchFamily="18" charset="0"/>
                </a:rPr>
                <a:t>・</a:t>
              </a:r>
              <a:r>
                <a:rPr kumimoji="0" lang="en-US" altLang="ja-JP" sz="600" dirty="0" smtClean="0">
                  <a:latin typeface="+mn-ea"/>
                  <a:cs typeface="Times New Roman" panose="02020603050405020304" pitchFamily="18" charset="0"/>
                </a:rPr>
                <a:t>LMS</a:t>
              </a:r>
              <a:r>
                <a:rPr kumimoji="0" lang="ja-JP" altLang="en-US" sz="600" dirty="0">
                  <a:latin typeface="+mn-ea"/>
                  <a:cs typeface="Times New Roman" panose="02020603050405020304" pitchFamily="18" charset="0"/>
                </a:rPr>
                <a:t>機能</a:t>
              </a:r>
              <a:endParaRPr kumimoji="0" lang="en-US" altLang="ja-JP" sz="600" dirty="0">
                <a:latin typeface="+mn-ea"/>
                <a:cs typeface="Times New Roman" panose="02020603050405020304" pitchFamily="18" charset="0"/>
              </a:endParaRPr>
            </a:p>
          </p:txBody>
        </p:sp>
        <p:sp>
          <p:nvSpPr>
            <p:cNvPr id="9" name="Text Box 36"/>
            <p:cNvSpPr txBox="1">
              <a:spLocks noChangeArrowheads="1"/>
            </p:cNvSpPr>
            <p:nvPr/>
          </p:nvSpPr>
          <p:spPr bwMode="auto">
            <a:xfrm>
              <a:off x="9125" y="2170"/>
              <a:ext cx="1563" cy="1026"/>
            </a:xfrm>
            <a:prstGeom prst="rect">
              <a:avLst/>
            </a:prstGeom>
            <a:solidFill>
              <a:schemeClr val="accent1">
                <a:lumMod val="50000"/>
              </a:schemeClr>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endParaRPr lang="ja-JP" altLang="en-US">
                <a:latin typeface="+mn-ea"/>
              </a:endParaRPr>
            </a:p>
          </p:txBody>
        </p:sp>
        <p:sp>
          <p:nvSpPr>
            <p:cNvPr id="10" name="AutoShape 35"/>
            <p:cNvSpPr>
              <a:spLocks noChangeShapeType="1"/>
            </p:cNvSpPr>
            <p:nvPr/>
          </p:nvSpPr>
          <p:spPr bwMode="auto">
            <a:xfrm>
              <a:off x="2189" y="1863"/>
              <a:ext cx="7570" cy="6"/>
            </a:xfrm>
            <a:prstGeom prst="straightConnector1">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11" name="AutoShape 34"/>
            <p:cNvSpPr>
              <a:spLocks noChangeShapeType="1"/>
            </p:cNvSpPr>
            <p:nvPr/>
          </p:nvSpPr>
          <p:spPr bwMode="auto">
            <a:xfrm>
              <a:off x="2188" y="1863"/>
              <a:ext cx="1" cy="307"/>
            </a:xfrm>
            <a:prstGeom prst="straightConnector1">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12" name="AutoShape 33"/>
            <p:cNvSpPr>
              <a:spLocks noChangeShapeType="1"/>
            </p:cNvSpPr>
            <p:nvPr/>
          </p:nvSpPr>
          <p:spPr bwMode="auto">
            <a:xfrm>
              <a:off x="3824" y="1863"/>
              <a:ext cx="1" cy="307"/>
            </a:xfrm>
            <a:prstGeom prst="straightConnector1">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13" name="AutoShape 32"/>
            <p:cNvSpPr>
              <a:spLocks noChangeShapeType="1"/>
            </p:cNvSpPr>
            <p:nvPr/>
          </p:nvSpPr>
          <p:spPr bwMode="auto">
            <a:xfrm>
              <a:off x="5749" y="1863"/>
              <a:ext cx="1" cy="307"/>
            </a:xfrm>
            <a:prstGeom prst="straightConnector1">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14" name="AutoShape 31"/>
            <p:cNvSpPr>
              <a:spLocks noChangeShapeType="1"/>
            </p:cNvSpPr>
            <p:nvPr/>
          </p:nvSpPr>
          <p:spPr bwMode="auto">
            <a:xfrm>
              <a:off x="9742" y="1869"/>
              <a:ext cx="17" cy="305"/>
            </a:xfrm>
            <a:prstGeom prst="straightConnector1">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15" name="Text Box 30"/>
            <p:cNvSpPr txBox="1">
              <a:spLocks noChangeArrowheads="1"/>
            </p:cNvSpPr>
            <p:nvPr/>
          </p:nvSpPr>
          <p:spPr bwMode="auto">
            <a:xfrm>
              <a:off x="1524" y="3902"/>
              <a:ext cx="1330" cy="1088"/>
            </a:xfrm>
            <a:prstGeom prst="rect">
              <a:avLst/>
            </a:prstGeom>
            <a:solidFill>
              <a:srgbClr val="FFFFFF"/>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mn-ea"/>
                  <a:cs typeface="Times New Roman" panose="02020603050405020304" pitchFamily="18" charset="0"/>
                </a:rPr>
                <a:t>博物館・</a:t>
              </a:r>
              <a:r>
                <a:rPr kumimoji="0" lang="ja-JP" altLang="en-US" sz="700" b="0" i="0" u="none" strike="noStrike" cap="none" normalizeH="0" baseline="0" dirty="0" smtClean="0">
                  <a:ln>
                    <a:noFill/>
                  </a:ln>
                  <a:solidFill>
                    <a:schemeClr val="tx1"/>
                  </a:solidFill>
                  <a:effectLst/>
                  <a:latin typeface="+mn-ea"/>
                  <a:cs typeface="Times New Roman" panose="02020603050405020304" pitchFamily="18" charset="0"/>
                </a:rPr>
                <a:t>社会教育</a:t>
              </a:r>
              <a:r>
                <a:rPr kumimoji="0" lang="ja-JP" altLang="ja-JP" sz="700" b="0" i="0" u="none" strike="noStrike" cap="none" normalizeH="0" baseline="0" dirty="0" smtClean="0">
                  <a:ln>
                    <a:noFill/>
                  </a:ln>
                  <a:solidFill>
                    <a:schemeClr val="tx1"/>
                  </a:solidFill>
                  <a:effectLst/>
                  <a:latin typeface="+mn-ea"/>
                  <a:cs typeface="Times New Roman" panose="02020603050405020304" pitchFamily="18" charset="0"/>
                </a:rPr>
                <a:t>施設</a:t>
              </a:r>
              <a:r>
                <a:rPr kumimoji="0" lang="ja-JP" altLang="en-US" sz="700" b="0" i="0" u="none" strike="noStrike" cap="none" normalizeH="0" baseline="0" dirty="0" smtClean="0">
                  <a:ln>
                    <a:noFill/>
                  </a:ln>
                  <a:solidFill>
                    <a:schemeClr val="tx1"/>
                  </a:solidFill>
                  <a:effectLst/>
                  <a:latin typeface="+mn-ea"/>
                  <a:cs typeface="Times New Roman" panose="02020603050405020304" pitchFamily="18" charset="0"/>
                </a:rPr>
                <a:t>から</a:t>
              </a:r>
              <a:r>
                <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rPr>
                <a:t>e-Learning</a:t>
              </a:r>
              <a:r>
                <a:rPr kumimoji="0" lang="ja-JP" altLang="en-US" sz="700" b="0" i="0" u="none" strike="noStrike" cap="none" normalizeH="0" baseline="0" dirty="0" smtClean="0">
                  <a:ln>
                    <a:noFill/>
                  </a:ln>
                  <a:solidFill>
                    <a:schemeClr val="tx1"/>
                  </a:solidFill>
                  <a:effectLst/>
                  <a:latin typeface="+mn-ea"/>
                  <a:cs typeface="Times New Roman" panose="02020603050405020304" pitchFamily="18" charset="0"/>
                </a:rPr>
                <a:t>コンテンツを作成し、ポータルサイトから提供</a:t>
              </a: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700" dirty="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p:txBody>
        </p:sp>
        <p:sp>
          <p:nvSpPr>
            <p:cNvPr id="16" name="Text Box 29"/>
            <p:cNvSpPr txBox="1">
              <a:spLocks noChangeArrowheads="1"/>
            </p:cNvSpPr>
            <p:nvPr/>
          </p:nvSpPr>
          <p:spPr bwMode="auto">
            <a:xfrm>
              <a:off x="3044" y="3908"/>
              <a:ext cx="1562" cy="1082"/>
            </a:xfrm>
            <a:prstGeom prst="rect">
              <a:avLst/>
            </a:prstGeom>
            <a:solidFill>
              <a:srgbClr val="FFFFFF"/>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8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700" b="0" i="0" u="none" strike="noStrike" cap="none" normalizeH="0" baseline="0" dirty="0" smtClean="0">
                  <a:ln>
                    <a:noFill/>
                  </a:ln>
                  <a:solidFill>
                    <a:schemeClr val="tx1"/>
                  </a:solidFill>
                  <a:effectLst/>
                  <a:latin typeface="+mn-ea"/>
                </a:rPr>
                <a:t>参加大学からと特色ある科目</a:t>
              </a:r>
              <a:r>
                <a:rPr kumimoji="0" lang="en-US" altLang="ja-JP" sz="700" b="0" i="0" u="none" strike="noStrike" cap="none" normalizeH="0" baseline="0" dirty="0" smtClean="0">
                  <a:ln>
                    <a:noFill/>
                  </a:ln>
                  <a:solidFill>
                    <a:schemeClr val="tx1"/>
                  </a:solidFill>
                  <a:effectLst/>
                  <a:latin typeface="+mn-ea"/>
                </a:rPr>
                <a:t>20</a:t>
              </a:r>
              <a:r>
                <a:rPr kumimoji="0" lang="ja-JP" altLang="en-US" sz="700" b="0" i="0" u="none" strike="noStrike" cap="none" normalizeH="0" baseline="0" dirty="0" smtClean="0">
                  <a:ln>
                    <a:noFill/>
                  </a:ln>
                  <a:solidFill>
                    <a:schemeClr val="tx1"/>
                  </a:solidFill>
                  <a:effectLst/>
                  <a:latin typeface="+mn-ea"/>
                </a:rPr>
                <a:t>単位を提供し、</a:t>
              </a:r>
              <a:r>
                <a:rPr kumimoji="0" lang="en-US" altLang="ja-JP" sz="700" b="0" i="0" u="none" strike="noStrike" cap="none" normalizeH="0" baseline="0" dirty="0" smtClean="0">
                  <a:ln>
                    <a:noFill/>
                  </a:ln>
                  <a:solidFill>
                    <a:schemeClr val="tx1"/>
                  </a:solidFill>
                  <a:effectLst/>
                  <a:latin typeface="+mn-ea"/>
                </a:rPr>
                <a:t>e-Learning</a:t>
              </a:r>
              <a:r>
                <a:rPr kumimoji="0" lang="ja-JP" altLang="en-US" sz="700" b="0" i="0" u="none" strike="noStrike" cap="none" normalizeH="0" baseline="0" dirty="0" smtClean="0">
                  <a:ln>
                    <a:noFill/>
                  </a:ln>
                  <a:solidFill>
                    <a:schemeClr val="tx1"/>
                  </a:solidFill>
                  <a:effectLst/>
                  <a:latin typeface="+mn-ea"/>
                </a:rPr>
                <a:t>化して提供</a:t>
              </a:r>
              <a:endParaRPr kumimoji="0" lang="ja-JP" altLang="ja-JP" sz="700" b="0" i="0" u="none" strike="noStrike" cap="none" normalizeH="0" baseline="0" dirty="0" smtClean="0">
                <a:ln>
                  <a:noFill/>
                </a:ln>
                <a:solidFill>
                  <a:schemeClr val="tx1"/>
                </a:solidFill>
                <a:effectLst/>
                <a:latin typeface="+mn-ea"/>
              </a:endParaRPr>
            </a:p>
          </p:txBody>
        </p:sp>
        <p:sp>
          <p:nvSpPr>
            <p:cNvPr id="17" name="Text Box 28"/>
            <p:cNvSpPr txBox="1">
              <a:spLocks noChangeArrowheads="1"/>
            </p:cNvSpPr>
            <p:nvPr/>
          </p:nvSpPr>
          <p:spPr bwMode="auto">
            <a:xfrm>
              <a:off x="8837" y="2259"/>
              <a:ext cx="1563" cy="1026"/>
            </a:xfrm>
            <a:prstGeom prst="rect">
              <a:avLst/>
            </a:prstGeom>
            <a:solidFill>
              <a:schemeClr val="accent1">
                <a:lumMod val="75000"/>
              </a:schemeClr>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endParaRPr lang="ja-JP" altLang="en-US">
                <a:latin typeface="+mn-ea"/>
              </a:endParaRPr>
            </a:p>
          </p:txBody>
        </p:sp>
        <p:sp>
          <p:nvSpPr>
            <p:cNvPr id="18" name="Text Box 27"/>
            <p:cNvSpPr txBox="1">
              <a:spLocks noChangeArrowheads="1"/>
            </p:cNvSpPr>
            <p:nvPr/>
          </p:nvSpPr>
          <p:spPr bwMode="auto">
            <a:xfrm>
              <a:off x="8614" y="2334"/>
              <a:ext cx="1884" cy="1459"/>
            </a:xfrm>
            <a:prstGeom prst="rect">
              <a:avLst/>
            </a:prstGeom>
            <a:solidFill>
              <a:schemeClr val="accent1">
                <a:lumMod val="40000"/>
                <a:lumOff val="60000"/>
              </a:schemeClr>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mn-ea"/>
                  <a:cs typeface="Times New Roman" panose="02020603050405020304" pitchFamily="18" charset="0"/>
                </a:rPr>
                <a:t>・</a:t>
              </a:r>
              <a:r>
                <a:rPr kumimoji="0" lang="ja-JP" altLang="en-US" sz="700" b="0" i="0" u="none" strike="noStrike" cap="none" normalizeH="0" baseline="0" dirty="0" smtClean="0">
                  <a:ln>
                    <a:noFill/>
                  </a:ln>
                  <a:solidFill>
                    <a:schemeClr val="tx1"/>
                  </a:solidFill>
                  <a:effectLst/>
                  <a:latin typeface="+mn-ea"/>
                  <a:cs typeface="Times New Roman" panose="02020603050405020304" pitchFamily="18" charset="0"/>
                </a:rPr>
                <a:t>連携</a:t>
              </a:r>
              <a:r>
                <a:rPr kumimoji="0" lang="ja-JP" altLang="ja-JP" sz="700" b="0" i="0" u="none" strike="noStrike" cap="none" normalizeH="0" baseline="0" dirty="0" smtClean="0">
                  <a:ln>
                    <a:noFill/>
                  </a:ln>
                  <a:solidFill>
                    <a:schemeClr val="tx1"/>
                  </a:solidFill>
                  <a:effectLst/>
                  <a:latin typeface="+mn-ea"/>
                  <a:cs typeface="Times New Roman" panose="02020603050405020304" pitchFamily="18" charset="0"/>
                </a:rPr>
                <a:t>大学で各専門別カリキュラムの開発（連携大学）</a:t>
              </a: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700" dirty="0">
                  <a:latin typeface="+mn-ea"/>
                  <a:cs typeface="Times New Roman" panose="02020603050405020304" pitchFamily="18" charset="0"/>
                </a:rPr>
                <a:t>　</a:t>
              </a:r>
              <a:r>
                <a:rPr kumimoji="0" lang="ja-JP" altLang="en-US" sz="700" dirty="0" smtClean="0">
                  <a:latin typeface="+mn-ea"/>
                  <a:cs typeface="Times New Roman" panose="02020603050405020304" pitchFamily="18" charset="0"/>
                </a:rPr>
                <a:t>➝連携大学の拡充</a:t>
              </a: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mn-ea"/>
                  <a:cs typeface="Times New Roman" panose="02020603050405020304" pitchFamily="18" charset="0"/>
                </a:rPr>
                <a:t>・各大学で</a:t>
              </a:r>
              <a:r>
                <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rPr>
                <a:t>e-Learning</a:t>
              </a:r>
              <a:r>
                <a:rPr kumimoji="0" lang="ja-JP" altLang="en-US" sz="700" b="0" i="0" u="none" strike="noStrike" cap="none" normalizeH="0" baseline="0" dirty="0" smtClean="0">
                  <a:ln>
                    <a:noFill/>
                  </a:ln>
                  <a:solidFill>
                    <a:schemeClr val="tx1"/>
                  </a:solidFill>
                  <a:effectLst/>
                  <a:latin typeface="+mn-ea"/>
                  <a:cs typeface="Times New Roman" panose="02020603050405020304" pitchFamily="18" charset="0"/>
                </a:rPr>
                <a:t>カリキュラム等の共同利用へ発展</a:t>
              </a: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700" dirty="0">
                  <a:latin typeface="+mn-ea"/>
                  <a:cs typeface="Times New Roman" panose="02020603050405020304" pitchFamily="18" charset="0"/>
                </a:rPr>
                <a:t>　</a:t>
              </a:r>
              <a:r>
                <a:rPr kumimoji="0" lang="ja-JP" altLang="en-US" sz="700" dirty="0" smtClean="0">
                  <a:latin typeface="+mn-ea"/>
                  <a:cs typeface="Times New Roman" panose="02020603050405020304" pitchFamily="18" charset="0"/>
                </a:rPr>
                <a:t>➝</a:t>
              </a:r>
              <a:r>
                <a:rPr kumimoji="0" lang="en-US" altLang="ja-JP" sz="700" dirty="0" smtClean="0">
                  <a:latin typeface="+mn-ea"/>
                  <a:cs typeface="Times New Roman" panose="02020603050405020304" pitchFamily="18" charset="0"/>
                </a:rPr>
                <a:t>e-Learning</a:t>
              </a:r>
              <a:r>
                <a:rPr kumimoji="0" lang="ja-JP" altLang="en-US" sz="700" dirty="0" smtClean="0">
                  <a:latin typeface="+mn-ea"/>
                  <a:cs typeface="Times New Roman" panose="02020603050405020304" pitchFamily="18" charset="0"/>
                </a:rPr>
                <a:t>コンテンツの開発スキルの開発</a:t>
              </a: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700" b="0" i="0" u="none" strike="noStrike" cap="none" normalizeH="0" baseline="0" dirty="0" smtClean="0">
                  <a:ln>
                    <a:noFill/>
                  </a:ln>
                  <a:solidFill>
                    <a:schemeClr val="tx1"/>
                  </a:solidFill>
                  <a:effectLst/>
                  <a:latin typeface="+mn-ea"/>
                  <a:cs typeface="Times New Roman" panose="02020603050405020304" pitchFamily="18" charset="0"/>
                </a:rPr>
                <a:t>・</a:t>
              </a:r>
              <a:r>
                <a:rPr kumimoji="0" lang="ja-JP" altLang="en-US" sz="700" b="0" i="0" u="none" strike="noStrike" cap="none" normalizeH="0" baseline="0" dirty="0" smtClean="0">
                  <a:ln>
                    <a:noFill/>
                  </a:ln>
                  <a:solidFill>
                    <a:srgbClr val="000000"/>
                  </a:solidFill>
                  <a:effectLst/>
                  <a:latin typeface="+mn-ea"/>
                  <a:cs typeface="Times New Roman" panose="02020603050405020304" pitchFamily="18" charset="0"/>
                </a:rPr>
                <a:t>全国一斉試験・共通化した学習履歴（ポートフォリオ）</a:t>
              </a:r>
              <a:endParaRPr kumimoji="0" lang="ja-JP" altLang="en-US" sz="1800" b="0" i="0" u="none" strike="noStrike" cap="none" normalizeH="0" baseline="0" dirty="0" smtClean="0">
                <a:ln>
                  <a:noFill/>
                </a:ln>
                <a:solidFill>
                  <a:schemeClr val="tx1"/>
                </a:solidFill>
                <a:effectLst/>
                <a:latin typeface="+mn-ea"/>
              </a:endParaRPr>
            </a:p>
          </p:txBody>
        </p:sp>
        <p:sp>
          <p:nvSpPr>
            <p:cNvPr id="20" name="Text Box 25"/>
            <p:cNvSpPr txBox="1">
              <a:spLocks noChangeArrowheads="1"/>
            </p:cNvSpPr>
            <p:nvPr/>
          </p:nvSpPr>
          <p:spPr bwMode="auto">
            <a:xfrm>
              <a:off x="2949" y="4990"/>
              <a:ext cx="1911" cy="1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　</a:t>
              </a:r>
              <a:endParaRPr kumimoji="0" lang="ja-JP" altLang="en-US" sz="1800" b="0" i="0" u="none" strike="noStrike" cap="none" normalizeH="0" baseline="0" dirty="0" smtClean="0">
                <a:ln>
                  <a:noFill/>
                </a:ln>
                <a:solidFill>
                  <a:schemeClr val="tx1"/>
                </a:solidFill>
                <a:effectLst/>
                <a:latin typeface="+mn-ea"/>
              </a:endParaRPr>
            </a:p>
          </p:txBody>
        </p:sp>
        <p:sp>
          <p:nvSpPr>
            <p:cNvPr id="21" name="Text Box 24"/>
            <p:cNvSpPr txBox="1">
              <a:spLocks noChangeArrowheads="1"/>
            </p:cNvSpPr>
            <p:nvPr/>
          </p:nvSpPr>
          <p:spPr bwMode="auto">
            <a:xfrm>
              <a:off x="4889" y="4990"/>
              <a:ext cx="1830" cy="1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1800" b="0" i="0" u="none" strike="noStrike" cap="none" normalizeH="0" baseline="0" dirty="0" smtClean="0">
                <a:ln>
                  <a:noFill/>
                </a:ln>
                <a:solidFill>
                  <a:schemeClr val="tx1"/>
                </a:solidFill>
                <a:effectLst/>
                <a:latin typeface="+mn-ea"/>
              </a:endParaRPr>
            </a:p>
          </p:txBody>
        </p:sp>
        <p:sp>
          <p:nvSpPr>
            <p:cNvPr id="22" name="Text Box 23"/>
            <p:cNvSpPr txBox="1">
              <a:spLocks noChangeArrowheads="1"/>
            </p:cNvSpPr>
            <p:nvPr/>
          </p:nvSpPr>
          <p:spPr bwMode="auto">
            <a:xfrm>
              <a:off x="1376" y="5205"/>
              <a:ext cx="1552" cy="1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smtClean="0">
                <a:ln>
                  <a:noFill/>
                </a:ln>
                <a:solidFill>
                  <a:schemeClr val="tx1"/>
                </a:solidFill>
                <a:effectLst/>
                <a:latin typeface="+mn-ea"/>
              </a:endParaRPr>
            </a:p>
          </p:txBody>
        </p:sp>
        <p:sp>
          <p:nvSpPr>
            <p:cNvPr id="23" name="AutoShape 22"/>
            <p:cNvSpPr>
              <a:spLocks noChangeShapeType="1"/>
            </p:cNvSpPr>
            <p:nvPr/>
          </p:nvSpPr>
          <p:spPr bwMode="auto">
            <a:xfrm>
              <a:off x="2189" y="3196"/>
              <a:ext cx="1" cy="706"/>
            </a:xfrm>
            <a:prstGeom prst="straightConnector1">
              <a:avLst/>
            </a:prstGeom>
            <a:noFill/>
            <a:ln w="19050">
              <a:solidFill>
                <a:srgbClr val="000000"/>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25" name="AutoShape 20"/>
            <p:cNvSpPr>
              <a:spLocks noChangeShapeType="1"/>
            </p:cNvSpPr>
            <p:nvPr/>
          </p:nvSpPr>
          <p:spPr bwMode="auto">
            <a:xfrm>
              <a:off x="3825" y="3196"/>
              <a:ext cx="1" cy="712"/>
            </a:xfrm>
            <a:prstGeom prst="straightConnector1">
              <a:avLst/>
            </a:prstGeom>
            <a:noFill/>
            <a:ln w="19050">
              <a:solidFill>
                <a:srgbClr val="000000"/>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26" name="AutoShape 19"/>
            <p:cNvSpPr>
              <a:spLocks noChangeShapeType="1"/>
            </p:cNvSpPr>
            <p:nvPr/>
          </p:nvSpPr>
          <p:spPr bwMode="auto">
            <a:xfrm>
              <a:off x="5750" y="3229"/>
              <a:ext cx="60" cy="673"/>
            </a:xfrm>
            <a:prstGeom prst="straightConnector1">
              <a:avLst/>
            </a:prstGeom>
            <a:noFill/>
            <a:ln w="19050">
              <a:solidFill>
                <a:srgbClr val="000000"/>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27" name="AutoShape 18"/>
            <p:cNvSpPr>
              <a:spLocks noChangeShapeType="1"/>
            </p:cNvSpPr>
            <p:nvPr/>
          </p:nvSpPr>
          <p:spPr bwMode="auto">
            <a:xfrm>
              <a:off x="9742" y="1868"/>
              <a:ext cx="517" cy="1"/>
            </a:xfrm>
            <a:prstGeom prst="straightConnector1">
              <a:avLst/>
            </a:prstGeom>
            <a:noFill/>
            <a:ln w="38100">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28" name="AutoShape 17"/>
            <p:cNvSpPr>
              <a:spLocks noChangeShapeType="1"/>
            </p:cNvSpPr>
            <p:nvPr/>
          </p:nvSpPr>
          <p:spPr bwMode="auto">
            <a:xfrm>
              <a:off x="7499" y="1869"/>
              <a:ext cx="1" cy="300"/>
            </a:xfrm>
            <a:prstGeom prst="straightConnector1">
              <a:avLst/>
            </a:prstGeom>
            <a:noFill/>
            <a:ln w="38100">
              <a:solidFill>
                <a:srgbClr val="000000"/>
              </a:solidFill>
              <a:round/>
              <a:headEnd type="triangle" w="med" len="me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29" name="AutoShape 16"/>
            <p:cNvSpPr>
              <a:spLocks noChangeArrowheads="1"/>
            </p:cNvSpPr>
            <p:nvPr/>
          </p:nvSpPr>
          <p:spPr bwMode="auto">
            <a:xfrm>
              <a:off x="6813" y="2165"/>
              <a:ext cx="1372" cy="1197"/>
            </a:xfrm>
            <a:prstGeom prst="can">
              <a:avLst>
                <a:gd name="adj" fmla="val 25000"/>
              </a:avLst>
            </a:prstGeom>
            <a:solidFill>
              <a:schemeClr val="accent1">
                <a:lumMod val="40000"/>
                <a:lumOff val="60000"/>
              </a:schemeClr>
            </a:solidFill>
            <a:ln w="9525">
              <a:solidFill>
                <a:srgbClr val="000000"/>
              </a:solidFill>
              <a:round/>
              <a:headEnd/>
              <a:tailEnd/>
            </a:ln>
          </p:spPr>
          <p:txBody>
            <a:bodyPr vert="horz" wrap="square" lIns="74295" tIns="8890" rIns="74295" bIns="8890" numCol="1" anchor="t" anchorCtr="0" compatLnSpc="1">
              <a:prstTxWarp prst="textNoShape">
                <a:avLst/>
              </a:prstTxWarp>
            </a:bodyPr>
            <a:lstStyle/>
            <a:p>
              <a:endParaRPr lang="ja-JP" altLang="en-US">
                <a:latin typeface="+mn-ea"/>
              </a:endParaRPr>
            </a:p>
          </p:txBody>
        </p:sp>
        <p:sp>
          <p:nvSpPr>
            <p:cNvPr id="30" name="Text Box 15"/>
            <p:cNvSpPr txBox="1">
              <a:spLocks noChangeArrowheads="1"/>
            </p:cNvSpPr>
            <p:nvPr/>
          </p:nvSpPr>
          <p:spPr bwMode="auto">
            <a:xfrm>
              <a:off x="6802" y="2228"/>
              <a:ext cx="1466" cy="1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smtClean="0">
                  <a:ln>
                    <a:noFill/>
                  </a:ln>
                  <a:solidFill>
                    <a:schemeClr val="tx1"/>
                  </a:solidFill>
                  <a:effectLst/>
                  <a:latin typeface="+mn-ea"/>
                  <a:cs typeface="Times New Roman" panose="02020603050405020304" pitchFamily="18" charset="0"/>
                </a:rPr>
                <a:t>管理・流通</a:t>
              </a:r>
              <a:endParaRPr kumimoji="0" lang="ja-JP" altLang="ja-JP" sz="10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dirty="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rPr>
                <a:t>e-learning</a:t>
              </a:r>
              <a:endParaRPr kumimoji="0" lang="en-US"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デジタル教科書、</a:t>
              </a:r>
              <a:endParaRPr kumimoji="0" lang="ja-JP" altLang="en-US"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素材・教材（デジタル）</a:t>
              </a:r>
              <a:endParaRPr kumimoji="0" lang="ja-JP" altLang="en-US"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評価システム</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（ポートフォリオ用管理）</a:t>
              </a:r>
              <a:endParaRPr kumimoji="0" lang="ja-JP" altLang="en-US" sz="1800" b="0" i="0" u="none" strike="noStrike" cap="none" normalizeH="0" baseline="0" dirty="0" smtClean="0">
                <a:ln>
                  <a:noFill/>
                </a:ln>
                <a:solidFill>
                  <a:schemeClr val="tx1"/>
                </a:solidFill>
                <a:effectLst/>
                <a:latin typeface="+mn-ea"/>
              </a:endParaRPr>
            </a:p>
          </p:txBody>
        </p:sp>
        <p:sp>
          <p:nvSpPr>
            <p:cNvPr id="31" name="Rectangle 14"/>
            <p:cNvSpPr>
              <a:spLocks noChangeArrowheads="1"/>
            </p:cNvSpPr>
            <p:nvPr/>
          </p:nvSpPr>
          <p:spPr bwMode="auto">
            <a:xfrm>
              <a:off x="6709" y="3690"/>
              <a:ext cx="1761" cy="2404"/>
            </a:xfrm>
            <a:prstGeom prst="rect">
              <a:avLst/>
            </a:prstGeom>
            <a:solidFill>
              <a:srgbClr val="FFFFFF"/>
            </a:solidFill>
            <a:ln w="9525">
              <a:solidFill>
                <a:srgbClr val="000000"/>
              </a:solidFill>
              <a:prstDash val="lgDash"/>
              <a:miter lim="800000"/>
              <a:headEnd/>
              <a:tailEnd/>
            </a:ln>
          </p:spPr>
          <p:txBody>
            <a:bodyPr vert="horz" wrap="square" lIns="74295" tIns="8890" rIns="74295" bIns="8890" numCol="1" anchor="t" anchorCtr="0" compatLnSpc="1">
              <a:prstTxWarp prst="textNoShape">
                <a:avLst/>
              </a:prstTxWarp>
            </a:bodyPr>
            <a:lstStyle/>
            <a:p>
              <a:endParaRPr lang="ja-JP" altLang="en-US">
                <a:latin typeface="+mn-ea"/>
              </a:endParaRPr>
            </a:p>
          </p:txBody>
        </p:sp>
        <p:sp>
          <p:nvSpPr>
            <p:cNvPr id="32" name="Text Box 13"/>
            <p:cNvSpPr txBox="1">
              <a:spLocks noChangeArrowheads="1"/>
            </p:cNvSpPr>
            <p:nvPr/>
          </p:nvSpPr>
          <p:spPr bwMode="auto">
            <a:xfrm>
              <a:off x="6802" y="3834"/>
              <a:ext cx="1601" cy="872"/>
            </a:xfrm>
            <a:prstGeom prst="rect">
              <a:avLst/>
            </a:prstGeom>
            <a:solidFill>
              <a:srgbClr val="FFFFFF"/>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教科書（印刷・デジタル）</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素材収集、教材開発</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補完教育資料作成</a:t>
              </a:r>
              <a:endParaRPr kumimoji="0" lang="ja-JP" altLang="ja-JP" sz="1800" b="0" i="0" u="none" strike="noStrike" cap="none" normalizeH="0" baseline="0" dirty="0" smtClean="0">
                <a:ln>
                  <a:noFill/>
                </a:ln>
                <a:solidFill>
                  <a:schemeClr val="tx1"/>
                </a:solidFill>
                <a:effectLst/>
                <a:latin typeface="+mn-ea"/>
              </a:endParaRPr>
            </a:p>
          </p:txBody>
        </p:sp>
        <p:sp>
          <p:nvSpPr>
            <p:cNvPr id="33" name="Text Box 12"/>
            <p:cNvSpPr txBox="1">
              <a:spLocks noChangeArrowheads="1"/>
            </p:cNvSpPr>
            <p:nvPr/>
          </p:nvSpPr>
          <p:spPr bwMode="auto">
            <a:xfrm>
              <a:off x="6813" y="4990"/>
              <a:ext cx="1600" cy="742"/>
            </a:xfrm>
            <a:prstGeom prst="rect">
              <a:avLst/>
            </a:prstGeom>
            <a:solidFill>
              <a:srgbClr val="FFFFFF"/>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カリキュラム開発</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評価資料の作成</a:t>
              </a:r>
              <a:endParaRPr kumimoji="0" lang="ja-JP" altLang="ja-JP" sz="1800" b="0" i="0" u="none" strike="noStrike" cap="none" normalizeH="0" baseline="0" dirty="0" smtClean="0">
                <a:ln>
                  <a:noFill/>
                </a:ln>
                <a:solidFill>
                  <a:schemeClr val="tx1"/>
                </a:solidFill>
                <a:effectLst/>
                <a:latin typeface="+mn-ea"/>
              </a:endParaRPr>
            </a:p>
          </p:txBody>
        </p:sp>
        <p:sp>
          <p:nvSpPr>
            <p:cNvPr id="34" name="Text Box 11"/>
            <p:cNvSpPr txBox="1">
              <a:spLocks noChangeArrowheads="1"/>
            </p:cNvSpPr>
            <p:nvPr/>
          </p:nvSpPr>
          <p:spPr bwMode="auto">
            <a:xfrm>
              <a:off x="6855" y="5803"/>
              <a:ext cx="146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smtClean="0">
                  <a:ln>
                    <a:noFill/>
                  </a:ln>
                  <a:solidFill>
                    <a:schemeClr val="tx1"/>
                  </a:solidFill>
                  <a:effectLst/>
                  <a:latin typeface="+mn-ea"/>
                  <a:cs typeface="Times New Roman" panose="02020603050405020304" pitchFamily="18" charset="0"/>
                </a:rPr>
                <a:t>連携大学共同開発</a:t>
              </a:r>
              <a:endParaRPr kumimoji="0" lang="ja-JP" altLang="ja-JP" sz="1800" b="0" i="0" u="none" strike="noStrike" cap="none" normalizeH="0" baseline="0" smtClean="0">
                <a:ln>
                  <a:noFill/>
                </a:ln>
                <a:solidFill>
                  <a:schemeClr val="tx1"/>
                </a:solidFill>
                <a:effectLst/>
                <a:latin typeface="+mn-ea"/>
              </a:endParaRPr>
            </a:p>
          </p:txBody>
        </p:sp>
        <p:sp>
          <p:nvSpPr>
            <p:cNvPr id="35" name="AutoShape 10"/>
            <p:cNvSpPr>
              <a:spLocks noChangeArrowheads="1"/>
            </p:cNvSpPr>
            <p:nvPr/>
          </p:nvSpPr>
          <p:spPr bwMode="auto">
            <a:xfrm>
              <a:off x="7432" y="3362"/>
              <a:ext cx="242" cy="328"/>
            </a:xfrm>
            <a:prstGeom prst="upArrow">
              <a:avLst>
                <a:gd name="adj1" fmla="val 50000"/>
                <a:gd name="adj2" fmla="val 33884"/>
              </a:avLst>
            </a:prstGeom>
            <a:solidFill>
              <a:srgbClr val="FFFFFF"/>
            </a:solidFill>
            <a:ln w="9525">
              <a:solidFill>
                <a:srgbClr val="000000"/>
              </a:solidFill>
              <a:miter lim="800000"/>
              <a:headEnd/>
              <a:tailEnd/>
            </a:ln>
          </p:spPr>
          <p:txBody>
            <a:bodyPr vert="eaVert" wrap="square" lIns="74295" tIns="8890" rIns="74295" bIns="8890" numCol="1" anchor="t" anchorCtr="0" compatLnSpc="1">
              <a:prstTxWarp prst="textNoShape">
                <a:avLst/>
              </a:prstTxWarp>
            </a:bodyPr>
            <a:lstStyle/>
            <a:p>
              <a:endParaRPr lang="ja-JP" altLang="en-US">
                <a:latin typeface="+mn-ea"/>
              </a:endParaRPr>
            </a:p>
          </p:txBody>
        </p:sp>
        <p:sp>
          <p:nvSpPr>
            <p:cNvPr id="36" name="AutoShape 9"/>
            <p:cNvSpPr>
              <a:spLocks noChangeArrowheads="1"/>
            </p:cNvSpPr>
            <p:nvPr/>
          </p:nvSpPr>
          <p:spPr bwMode="auto">
            <a:xfrm>
              <a:off x="7463" y="4736"/>
              <a:ext cx="243" cy="223"/>
            </a:xfrm>
            <a:prstGeom prst="upArrow">
              <a:avLst>
                <a:gd name="adj1" fmla="val 50000"/>
                <a:gd name="adj2" fmla="val 25000"/>
              </a:avLst>
            </a:prstGeom>
            <a:solidFill>
              <a:srgbClr val="FFFFFF"/>
            </a:solidFill>
            <a:ln w="9525">
              <a:solidFill>
                <a:srgbClr val="000000"/>
              </a:solidFill>
              <a:miter lim="800000"/>
              <a:headEnd/>
              <a:tailEnd/>
            </a:ln>
          </p:spPr>
          <p:txBody>
            <a:bodyPr vert="eaVert" wrap="square" lIns="74295" tIns="8890" rIns="74295" bIns="8890" numCol="1" anchor="t" anchorCtr="0" compatLnSpc="1">
              <a:prstTxWarp prst="textNoShape">
                <a:avLst/>
              </a:prstTxWarp>
            </a:bodyPr>
            <a:lstStyle/>
            <a:p>
              <a:endParaRPr lang="ja-JP" altLang="en-US">
                <a:latin typeface="+mn-ea"/>
              </a:endParaRPr>
            </a:p>
          </p:txBody>
        </p:sp>
        <p:sp>
          <p:nvSpPr>
            <p:cNvPr id="37" name="Text Box 8"/>
            <p:cNvSpPr txBox="1">
              <a:spLocks noChangeArrowheads="1"/>
            </p:cNvSpPr>
            <p:nvPr/>
          </p:nvSpPr>
          <p:spPr bwMode="auto">
            <a:xfrm>
              <a:off x="8709" y="3908"/>
              <a:ext cx="1884" cy="993"/>
            </a:xfrm>
            <a:prstGeom prst="rect">
              <a:avLst/>
            </a:prstGeom>
            <a:solidFill>
              <a:schemeClr val="accent2">
                <a:lumMod val="40000"/>
                <a:lumOff val="60000"/>
              </a:schemeClr>
            </a:solidFill>
            <a:ln w="9525">
              <a:solidFill>
                <a:srgbClr val="000000"/>
              </a:solidFill>
              <a:miter lim="800000"/>
              <a:headEnd/>
              <a:tailEnd/>
            </a:ln>
          </p:spPr>
          <p:txBody>
            <a:bodyPr vert="horz" wrap="square" lIns="14310"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（Ａ）大学連携運営委員会</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（Ｂ）カリキュラム検討委員会</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（Ｃ）評価検討委員会</a:t>
              </a:r>
              <a:endParaRPr kumimoji="0" lang="ja-JP" altLang="ja-JP" sz="1800" b="0" i="0" u="none" strike="noStrike" cap="none" normalizeH="0" baseline="0" dirty="0" smtClean="0">
                <a:ln>
                  <a:noFill/>
                </a:ln>
                <a:solidFill>
                  <a:schemeClr val="tx1"/>
                </a:solidFill>
                <a:effectLst/>
                <a:latin typeface="+mn-ea"/>
              </a:endParaRPr>
            </a:p>
          </p:txBody>
        </p:sp>
        <p:sp>
          <p:nvSpPr>
            <p:cNvPr id="38" name="Text Box 7"/>
            <p:cNvSpPr txBox="1">
              <a:spLocks noChangeArrowheads="1"/>
            </p:cNvSpPr>
            <p:nvPr/>
          </p:nvSpPr>
          <p:spPr bwMode="auto">
            <a:xfrm>
              <a:off x="8709" y="4990"/>
              <a:ext cx="1884" cy="1104"/>
            </a:xfrm>
            <a:prstGeom prst="rect">
              <a:avLst/>
            </a:prstGeom>
            <a:solidFill>
              <a:srgbClr val="FFFFFF"/>
            </a:solidFill>
            <a:ln w="9525">
              <a:solidFill>
                <a:srgbClr val="000000"/>
              </a:solidFill>
              <a:miter lim="800000"/>
              <a:headEnd/>
              <a:tailEnd/>
            </a:ln>
          </p:spPr>
          <p:txBody>
            <a:bodyPr vert="horz" wrap="square" lIns="14310" tIns="6310" rIns="52735" bIns="6310" numCol="1" anchor="t" anchorCtr="0" compatLnSpc="1">
              <a:prstTxWarp prst="textNoShape">
                <a:avLst/>
              </a:prstTxWarp>
            </a:bodyPr>
            <a:lstStyle/>
            <a:p>
              <a:pPr marL="0" marR="0" lvl="0" indent="41275"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41275"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協力機関</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41275"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a:t>
              </a: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岐阜県</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dirty="0" smtClean="0">
                  <a:latin typeface="+mn-ea"/>
                  <a:cs typeface="Times New Roman" panose="02020603050405020304" pitchFamily="18" charset="0"/>
                </a:rPr>
                <a:t>・高等学校</a:t>
              </a:r>
              <a:endParaRPr kumimoji="0" lang="en-US" altLang="ja-JP" sz="600" dirty="0" smtClean="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dirty="0" smtClean="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・文部科学省</a:t>
              </a:r>
              <a:endParaRPr kumimoji="0" lang="ja-JP" altLang="en-US" sz="1800" b="0" i="0" u="none" strike="noStrike" cap="none" normalizeH="0" baseline="0" dirty="0" smtClean="0">
                <a:ln>
                  <a:noFill/>
                </a:ln>
                <a:solidFill>
                  <a:schemeClr val="tx1"/>
                </a:solidFill>
                <a:effectLst/>
                <a:latin typeface="+mn-ea"/>
              </a:endParaRPr>
            </a:p>
          </p:txBody>
        </p:sp>
        <p:sp>
          <p:nvSpPr>
            <p:cNvPr id="39" name="AutoShape 6"/>
            <p:cNvSpPr>
              <a:spLocks noChangeArrowheads="1"/>
            </p:cNvSpPr>
            <p:nvPr/>
          </p:nvSpPr>
          <p:spPr bwMode="auto">
            <a:xfrm>
              <a:off x="8403" y="4193"/>
              <a:ext cx="306" cy="246"/>
            </a:xfrm>
            <a:prstGeom prst="leftArrow">
              <a:avLst>
                <a:gd name="adj1" fmla="val 50000"/>
                <a:gd name="adj2" fmla="val 31098"/>
              </a:avLst>
            </a:pr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endParaRPr lang="ja-JP" altLang="en-US">
                <a:latin typeface="+mn-ea"/>
              </a:endParaRPr>
            </a:p>
          </p:txBody>
        </p:sp>
        <p:sp>
          <p:nvSpPr>
            <p:cNvPr id="40" name="Text Box 5"/>
            <p:cNvSpPr txBox="1">
              <a:spLocks noChangeArrowheads="1"/>
            </p:cNvSpPr>
            <p:nvPr/>
          </p:nvSpPr>
          <p:spPr bwMode="auto">
            <a:xfrm>
              <a:off x="2048" y="1181"/>
              <a:ext cx="8047"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eaLnBrk="0" fontAlgn="base" hangingPunct="0">
                <a:spcBef>
                  <a:spcPct val="0"/>
                </a:spcBef>
                <a:spcAft>
                  <a:spcPct val="0"/>
                </a:spcAft>
              </a:pPr>
              <a:r>
                <a:rPr kumimoji="0" lang="ja-JP" altLang="en-US" sz="1600" dirty="0" smtClean="0">
                  <a:latin typeface="+mn-ea"/>
                  <a:cs typeface="Times New Roman" panose="02020603050405020304" pitchFamily="18" charset="0"/>
                </a:rPr>
                <a:t>次世代ネットワーク</a:t>
              </a:r>
              <a:r>
                <a:rPr kumimoji="0" lang="ja-JP" altLang="en-US" sz="1600" dirty="0">
                  <a:latin typeface="+mn-ea"/>
                  <a:cs typeface="Times New Roman" panose="02020603050405020304" pitchFamily="18" charset="0"/>
                </a:rPr>
                <a:t>大学コンソーシアム</a:t>
              </a:r>
              <a:r>
                <a:rPr kumimoji="0" lang="ja-JP" altLang="en-US" sz="1600" dirty="0" smtClean="0">
                  <a:latin typeface="+mn-ea"/>
                  <a:cs typeface="Times New Roman" panose="02020603050405020304" pitchFamily="18" charset="0"/>
                </a:rPr>
                <a:t>岐阜（</a:t>
              </a:r>
              <a:r>
                <a:rPr kumimoji="0" lang="en-US" altLang="ja-JP" sz="1600" b="0" i="0" u="none" strike="noStrike" cap="none" normalizeH="0" baseline="0" dirty="0" smtClean="0">
                  <a:ln>
                    <a:noFill/>
                  </a:ln>
                  <a:solidFill>
                    <a:schemeClr val="tx1"/>
                  </a:solidFill>
                  <a:effectLst/>
                  <a:latin typeface="+mn-ea"/>
                  <a:cs typeface="Times New Roman" panose="02020603050405020304" pitchFamily="18" charset="0"/>
                </a:rPr>
                <a:t>e-learning</a:t>
              </a:r>
              <a:r>
                <a:rPr kumimoji="0" lang="ja-JP" altLang="en-US" sz="1600" b="0" i="0" u="none" strike="noStrike" cap="none" normalizeH="0" baseline="0" dirty="0" smtClean="0">
                  <a:ln>
                    <a:noFill/>
                  </a:ln>
                  <a:solidFill>
                    <a:schemeClr val="tx1"/>
                  </a:solidFill>
                  <a:effectLst/>
                  <a:latin typeface="+mn-ea"/>
                  <a:cs typeface="Times New Roman" panose="02020603050405020304" pitchFamily="18" charset="0"/>
                </a:rPr>
                <a:t>）構想</a:t>
              </a:r>
              <a:endParaRPr kumimoji="0" lang="ja-JP" altLang="en-US" sz="4000" b="0" i="0" u="none" strike="noStrike" cap="none" normalizeH="0" baseline="0" dirty="0" smtClean="0">
                <a:ln>
                  <a:noFill/>
                </a:ln>
                <a:solidFill>
                  <a:schemeClr val="tx1"/>
                </a:solidFill>
                <a:effectLst/>
                <a:latin typeface="+mn-ea"/>
              </a:endParaRPr>
            </a:p>
          </p:txBody>
        </p:sp>
        <p:sp>
          <p:nvSpPr>
            <p:cNvPr id="41" name="Text Box 4"/>
            <p:cNvSpPr txBox="1">
              <a:spLocks noChangeArrowheads="1"/>
            </p:cNvSpPr>
            <p:nvPr/>
          </p:nvSpPr>
          <p:spPr bwMode="auto">
            <a:xfrm>
              <a:off x="9060" y="1519"/>
              <a:ext cx="1533" cy="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smtClean="0">
                  <a:ln>
                    <a:noFill/>
                  </a:ln>
                  <a:solidFill>
                    <a:schemeClr val="tx1"/>
                  </a:solidFill>
                  <a:effectLst/>
                  <a:latin typeface="+mn-ea"/>
                  <a:cs typeface="Times New Roman" panose="02020603050405020304" pitchFamily="18" charset="0"/>
                </a:rPr>
                <a:t>（各大学に開放）</a:t>
              </a:r>
              <a:endParaRPr kumimoji="0" lang="ja-JP" altLang="ja-JP" sz="300" b="0" i="0" u="none" strike="noStrike" cap="none" normalizeH="0" baseline="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smtClean="0">
                <a:ln>
                  <a:noFill/>
                </a:ln>
                <a:solidFill>
                  <a:schemeClr val="tx1"/>
                </a:solidFill>
                <a:effectLst/>
                <a:latin typeface="+mn-ea"/>
              </a:endParaRPr>
            </a:p>
          </p:txBody>
        </p:sp>
        <p:sp>
          <p:nvSpPr>
            <p:cNvPr id="42" name="Text Box 3"/>
            <p:cNvSpPr txBox="1">
              <a:spLocks noChangeArrowheads="1"/>
            </p:cNvSpPr>
            <p:nvPr/>
          </p:nvSpPr>
          <p:spPr bwMode="auto">
            <a:xfrm>
              <a:off x="3410" y="6579"/>
              <a:ext cx="5084"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735" tIns="6310" rIns="52735" bIns="6310" numCol="1" anchor="t" anchorCtr="0" compatLnSpc="1">
              <a:prstTxWarp prst="textNoShape">
                <a:avLst/>
              </a:prstTxWarp>
            </a:bodyPr>
            <a:lstStyle/>
            <a:p>
              <a:pPr lvl="0" algn="ctr" eaLnBrk="0" fontAlgn="base" hangingPunct="0">
                <a:spcBef>
                  <a:spcPct val="0"/>
                </a:spcBef>
                <a:spcAft>
                  <a:spcPct val="0"/>
                </a:spcAft>
              </a:pPr>
              <a:endParaRPr kumimoji="0" lang="ja-JP" altLang="en-US" sz="900" dirty="0">
                <a:latin typeface="+mn-ea"/>
                <a:cs typeface="Times New Roman" panose="02020603050405020304" pitchFamily="18" charset="0"/>
              </a:endParaRPr>
            </a:p>
          </p:txBody>
        </p:sp>
        <p:sp>
          <p:nvSpPr>
            <p:cNvPr id="43" name="Text Box 2"/>
            <p:cNvSpPr txBox="1">
              <a:spLocks noChangeArrowheads="1"/>
            </p:cNvSpPr>
            <p:nvPr/>
          </p:nvSpPr>
          <p:spPr bwMode="auto">
            <a:xfrm>
              <a:off x="8470" y="6134"/>
              <a:ext cx="234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rPr>
                <a:t>(</a:t>
              </a:r>
              <a:r>
                <a:rPr kumimoji="0" lang="ja-JP" altLang="en-US" sz="700" b="0" i="0" u="none" strike="noStrike" cap="none" normalizeH="0" baseline="0" dirty="0" smtClean="0">
                  <a:ln>
                    <a:noFill/>
                  </a:ln>
                  <a:solidFill>
                    <a:schemeClr val="tx1"/>
                  </a:solidFill>
                  <a:effectLst/>
                  <a:latin typeface="+mn-ea"/>
                  <a:cs typeface="Times New Roman" panose="02020603050405020304" pitchFamily="18" charset="0"/>
                </a:rPr>
                <a:t>実践用の専門別技術者の派遣</a:t>
              </a:r>
              <a:r>
                <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rPr>
                <a:t>)</a:t>
              </a:r>
              <a:endParaRPr kumimoji="0" lang="en-US" altLang="ja-JP" sz="1800" b="0" i="0" u="none" strike="noStrike" cap="none" normalizeH="0" baseline="0" dirty="0" smtClean="0">
                <a:ln>
                  <a:noFill/>
                </a:ln>
                <a:solidFill>
                  <a:schemeClr val="tx1"/>
                </a:solidFill>
                <a:effectLst/>
                <a:latin typeface="+mn-ea"/>
              </a:endParaRPr>
            </a:p>
          </p:txBody>
        </p:sp>
      </p:grpSp>
      <p:sp>
        <p:nvSpPr>
          <p:cNvPr id="44" name="テキスト ボックス 43"/>
          <p:cNvSpPr txBox="1"/>
          <p:nvPr/>
        </p:nvSpPr>
        <p:spPr>
          <a:xfrm>
            <a:off x="3611627" y="1416857"/>
            <a:ext cx="2291801" cy="230832"/>
          </a:xfrm>
          <a:prstGeom prst="rect">
            <a:avLst/>
          </a:prstGeom>
          <a:solidFill>
            <a:schemeClr val="accent5">
              <a:lumMod val="50000"/>
            </a:schemeClr>
          </a:solidFill>
        </p:spPr>
        <p:txBody>
          <a:bodyPr wrap="square" rtlCol="0">
            <a:spAutoFit/>
          </a:bodyPr>
          <a:lstStyle/>
          <a:p>
            <a:r>
              <a:rPr lang="ja-JP" altLang="en-US" sz="900">
                <a:solidFill>
                  <a:schemeClr val="bg1"/>
                </a:solidFill>
              </a:rPr>
              <a:t>ネットワーク大学コンソーシアム岐阜</a:t>
            </a:r>
            <a:endParaRPr lang="ja-JP" altLang="en-US" sz="900" dirty="0">
              <a:solidFill>
                <a:schemeClr val="bg1"/>
              </a:solidFill>
            </a:endParaRPr>
          </a:p>
        </p:txBody>
      </p:sp>
      <p:sp>
        <p:nvSpPr>
          <p:cNvPr id="45" name="タイトル 1"/>
          <p:cNvSpPr txBox="1">
            <a:spLocks/>
          </p:cNvSpPr>
          <p:nvPr/>
        </p:nvSpPr>
        <p:spPr>
          <a:xfrm>
            <a:off x="-7032" y="8058"/>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600" b="1" dirty="0">
                <a:solidFill>
                  <a:schemeClr val="accent2">
                    <a:lumMod val="60000"/>
                    <a:lumOff val="40000"/>
                  </a:schemeClr>
                </a:solidFill>
                <a:latin typeface="+mj-ea"/>
              </a:rPr>
              <a:t>M</a:t>
            </a:r>
            <a:r>
              <a:rPr lang="en-US" altLang="ja-JP" sz="2800" dirty="0">
                <a:solidFill>
                  <a:schemeClr val="bg1"/>
                </a:solidFill>
                <a:latin typeface="+mj-ea"/>
              </a:rPr>
              <a:t>ulti </a:t>
            </a:r>
            <a:r>
              <a:rPr lang="en-US" altLang="ja-JP" sz="3600" b="1" dirty="0">
                <a:solidFill>
                  <a:srgbClr val="92D050"/>
                </a:solidFill>
                <a:latin typeface="+mj-ea"/>
              </a:rPr>
              <a:t>C</a:t>
            </a:r>
            <a:r>
              <a:rPr lang="en-US" altLang="ja-JP" sz="2800" dirty="0">
                <a:solidFill>
                  <a:schemeClr val="bg1"/>
                </a:solidFill>
                <a:latin typeface="+mj-ea"/>
              </a:rPr>
              <a:t>ampus </a:t>
            </a:r>
            <a:r>
              <a:rPr lang="en-US" altLang="ja-JP" sz="3600" b="1" dirty="0">
                <a:solidFill>
                  <a:schemeClr val="accent4">
                    <a:lumMod val="60000"/>
                    <a:lumOff val="40000"/>
                  </a:schemeClr>
                </a:solidFill>
                <a:latin typeface="+mj-ea"/>
              </a:rPr>
              <a:t>O</a:t>
            </a:r>
            <a:r>
              <a:rPr lang="en-US" altLang="ja-JP" sz="2800" dirty="0">
                <a:solidFill>
                  <a:schemeClr val="bg1"/>
                </a:solidFill>
                <a:latin typeface="+mj-ea"/>
              </a:rPr>
              <a:t>ne </a:t>
            </a:r>
            <a:r>
              <a:rPr lang="en-US" altLang="ja-JP" sz="3600" b="1" dirty="0">
                <a:solidFill>
                  <a:schemeClr val="accent2">
                    <a:lumMod val="75000"/>
                  </a:schemeClr>
                </a:solidFill>
                <a:latin typeface="+mj-ea"/>
              </a:rPr>
              <a:t>D</a:t>
            </a:r>
            <a:r>
              <a:rPr lang="en-US" altLang="ja-JP" sz="2800" dirty="0">
                <a:solidFill>
                  <a:schemeClr val="bg1"/>
                </a:solidFill>
                <a:latin typeface="+mj-ea"/>
              </a:rPr>
              <a:t>igital </a:t>
            </a:r>
            <a:r>
              <a:rPr lang="en-US" altLang="ja-JP" sz="3600" b="1" dirty="0">
                <a:latin typeface="+mj-ea"/>
              </a:rPr>
              <a:t>U</a:t>
            </a:r>
            <a:r>
              <a:rPr lang="en-US" altLang="ja-JP" sz="2800" dirty="0">
                <a:solidFill>
                  <a:schemeClr val="bg1"/>
                </a:solidFill>
                <a:latin typeface="+mj-ea"/>
              </a:rPr>
              <a:t>niversity</a:t>
            </a:r>
            <a:r>
              <a:rPr lang="ja-JP" altLang="en-US" sz="2800" dirty="0">
                <a:solidFill>
                  <a:schemeClr val="bg1"/>
                </a:solidFill>
                <a:latin typeface="+mj-ea"/>
              </a:rPr>
              <a:t>構想</a:t>
            </a:r>
            <a:endParaRPr lang="ja-JP" altLang="en-US" sz="2800" dirty="0">
              <a:solidFill>
                <a:schemeClr val="bg1"/>
              </a:solidFill>
              <a:latin typeface="メイリオ" panose="020B0604030504040204" pitchFamily="50" charset="-128"/>
              <a:ea typeface="メイリオ" panose="020B0604030504040204" pitchFamily="50" charset="-128"/>
            </a:endParaRPr>
          </a:p>
        </p:txBody>
      </p:sp>
      <p:pic>
        <p:nvPicPr>
          <p:cNvPr id="46" name="図 45"/>
          <p:cNvPicPr>
            <a:picLocks noChangeAspect="1"/>
          </p:cNvPicPr>
          <p:nvPr/>
        </p:nvPicPr>
        <p:blipFill>
          <a:blip r:embed="rId2"/>
          <a:stretch>
            <a:fillRect/>
          </a:stretch>
        </p:blipFill>
        <p:spPr>
          <a:xfrm>
            <a:off x="907542" y="4685678"/>
            <a:ext cx="1332201" cy="844110"/>
          </a:xfrm>
          <a:prstGeom prst="rect">
            <a:avLst/>
          </a:prstGeom>
        </p:spPr>
      </p:pic>
      <p:pic>
        <p:nvPicPr>
          <p:cNvPr id="47" name="図 46">
            <a:extLst>
              <a:ext uri="{FF2B5EF4-FFF2-40B4-BE49-F238E27FC236}">
                <a16:creationId xmlns:a16="http://schemas.microsoft.com/office/drawing/2014/main" id="{59F755A9-9046-47AD-BDDF-BAFC669CF848}"/>
              </a:ext>
            </a:extLst>
          </p:cNvPr>
          <p:cNvPicPr>
            <a:picLocks noChangeAspect="1"/>
          </p:cNvPicPr>
          <p:nvPr/>
        </p:nvPicPr>
        <p:blipFill>
          <a:blip r:embed="rId3"/>
          <a:stretch>
            <a:fillRect/>
          </a:stretch>
        </p:blipFill>
        <p:spPr>
          <a:xfrm>
            <a:off x="2283432" y="4690809"/>
            <a:ext cx="1231051" cy="838979"/>
          </a:xfrm>
          <a:prstGeom prst="rect">
            <a:avLst/>
          </a:prstGeom>
        </p:spPr>
      </p:pic>
      <p:pic>
        <p:nvPicPr>
          <p:cNvPr id="48" name="図 47"/>
          <p:cNvPicPr>
            <a:picLocks noChangeAspect="1"/>
          </p:cNvPicPr>
          <p:nvPr/>
        </p:nvPicPr>
        <p:blipFill>
          <a:blip r:embed="rId4"/>
          <a:stretch>
            <a:fillRect/>
          </a:stretch>
        </p:blipFill>
        <p:spPr>
          <a:xfrm>
            <a:off x="3535456" y="3405024"/>
            <a:ext cx="1308609" cy="1660429"/>
          </a:xfrm>
          <a:prstGeom prst="rect">
            <a:avLst/>
          </a:prstGeom>
        </p:spPr>
      </p:pic>
      <p:sp>
        <p:nvSpPr>
          <p:cNvPr id="2" name="テキスト ボックス 1"/>
          <p:cNvSpPr txBox="1"/>
          <p:nvPr/>
        </p:nvSpPr>
        <p:spPr>
          <a:xfrm>
            <a:off x="990919" y="5549916"/>
            <a:ext cx="1209069" cy="307777"/>
          </a:xfrm>
          <a:prstGeom prst="rect">
            <a:avLst/>
          </a:prstGeom>
          <a:noFill/>
        </p:spPr>
        <p:txBody>
          <a:bodyPr wrap="square" rtlCol="0">
            <a:spAutoFit/>
          </a:bodyPr>
          <a:lstStyle/>
          <a:p>
            <a:r>
              <a:rPr lang="ja-JP" altLang="en-US" sz="700" dirty="0"/>
              <a:t>動画教材</a:t>
            </a:r>
            <a:r>
              <a:rPr kumimoji="1" lang="ja-JP" altLang="en-US" sz="700" dirty="0" smtClean="0"/>
              <a:t>作成</a:t>
            </a:r>
            <a:r>
              <a:rPr kumimoji="1" lang="en-US" altLang="ja-JP" sz="700" dirty="0" smtClean="0"/>
              <a:t>(20</a:t>
            </a:r>
            <a:r>
              <a:rPr kumimoji="1" lang="ja-JP" altLang="en-US" sz="700" dirty="0" smtClean="0"/>
              <a:t>分</a:t>
            </a:r>
            <a:r>
              <a:rPr kumimoji="1" lang="en-US" altLang="ja-JP" sz="700" dirty="0" smtClean="0"/>
              <a:t> )</a:t>
            </a:r>
          </a:p>
          <a:p>
            <a:endParaRPr kumimoji="1" lang="ja-JP" altLang="en-US" sz="700" dirty="0"/>
          </a:p>
        </p:txBody>
      </p:sp>
      <p:sp>
        <p:nvSpPr>
          <p:cNvPr id="49" name="テキスト ボックス 48"/>
          <p:cNvSpPr txBox="1"/>
          <p:nvPr/>
        </p:nvSpPr>
        <p:spPr>
          <a:xfrm>
            <a:off x="2298574" y="5570829"/>
            <a:ext cx="1247617" cy="200055"/>
          </a:xfrm>
          <a:prstGeom prst="rect">
            <a:avLst/>
          </a:prstGeom>
          <a:noFill/>
        </p:spPr>
        <p:txBody>
          <a:bodyPr wrap="square" rtlCol="0">
            <a:spAutoFit/>
          </a:bodyPr>
          <a:lstStyle/>
          <a:p>
            <a:r>
              <a:rPr kumimoji="1" lang="ja-JP" altLang="en-US" sz="700" dirty="0" smtClean="0"/>
              <a:t>テキスト作成</a:t>
            </a:r>
            <a:r>
              <a:rPr kumimoji="1" lang="en-US" altLang="ja-JP" sz="700" dirty="0" smtClean="0"/>
              <a:t>(</a:t>
            </a:r>
            <a:r>
              <a:rPr kumimoji="1" lang="ja-JP" altLang="en-US" sz="700" dirty="0" smtClean="0"/>
              <a:t>各講６</a:t>
            </a:r>
            <a:r>
              <a:rPr kumimoji="1" lang="en-US" altLang="ja-JP" sz="700" dirty="0" smtClean="0"/>
              <a:t>P</a:t>
            </a:r>
            <a:r>
              <a:rPr kumimoji="1" lang="ja-JP" altLang="en-US" sz="700" dirty="0" smtClean="0"/>
              <a:t>）</a:t>
            </a:r>
            <a:endParaRPr kumimoji="1" lang="ja-JP" altLang="en-US" sz="700" dirty="0"/>
          </a:p>
        </p:txBody>
      </p:sp>
      <p:sp>
        <p:nvSpPr>
          <p:cNvPr id="50" name="テキスト ボックス 49"/>
          <p:cNvSpPr txBox="1"/>
          <p:nvPr/>
        </p:nvSpPr>
        <p:spPr>
          <a:xfrm>
            <a:off x="3643826" y="5165878"/>
            <a:ext cx="1070479" cy="200055"/>
          </a:xfrm>
          <a:prstGeom prst="rect">
            <a:avLst/>
          </a:prstGeom>
          <a:noFill/>
        </p:spPr>
        <p:txBody>
          <a:bodyPr wrap="square" rtlCol="0">
            <a:spAutoFit/>
          </a:bodyPr>
          <a:lstStyle/>
          <a:p>
            <a:r>
              <a:rPr kumimoji="1" lang="en-US" altLang="ja-JP" sz="700" dirty="0" smtClean="0"/>
              <a:t>E-Learning</a:t>
            </a:r>
            <a:r>
              <a:rPr kumimoji="1" lang="ja-JP" altLang="en-US" sz="700" dirty="0" smtClean="0"/>
              <a:t>のイメージ</a:t>
            </a:r>
            <a:endParaRPr kumimoji="1" lang="ja-JP" altLang="en-US" sz="700" dirty="0"/>
          </a:p>
        </p:txBody>
      </p:sp>
      <p:sp>
        <p:nvSpPr>
          <p:cNvPr id="51" name="テキスト ボックス 50"/>
          <p:cNvSpPr txBox="1"/>
          <p:nvPr/>
        </p:nvSpPr>
        <p:spPr>
          <a:xfrm>
            <a:off x="942571" y="6089570"/>
            <a:ext cx="7177871" cy="415498"/>
          </a:xfrm>
          <a:prstGeom prst="rect">
            <a:avLst/>
          </a:prstGeom>
          <a:solidFill>
            <a:schemeClr val="accent2"/>
          </a:solidFill>
        </p:spPr>
        <p:txBody>
          <a:bodyPr wrap="square" rtlCol="0">
            <a:spAutoFit/>
          </a:bodyPr>
          <a:lstStyle/>
          <a:p>
            <a:r>
              <a:rPr lang="ja-JP" altLang="en-US" sz="1050" dirty="0" smtClean="0">
                <a:solidFill>
                  <a:schemeClr val="bg1"/>
                </a:solidFill>
              </a:rPr>
              <a:t>ネットワーク</a:t>
            </a:r>
            <a:r>
              <a:rPr lang="ja-JP" altLang="en-US" sz="1050" dirty="0">
                <a:solidFill>
                  <a:schemeClr val="bg1"/>
                </a:solidFill>
              </a:rPr>
              <a:t>大学コンソーシアム</a:t>
            </a:r>
            <a:r>
              <a:rPr lang="ja-JP" altLang="en-US" sz="1050" dirty="0" smtClean="0">
                <a:solidFill>
                  <a:schemeClr val="bg1"/>
                </a:solidFill>
              </a:rPr>
              <a:t>岐阜との連携（融合）</a:t>
            </a:r>
            <a:r>
              <a:rPr lang="ja-JP" altLang="en-US" sz="1050" dirty="0">
                <a:solidFill>
                  <a:schemeClr val="bg1"/>
                </a:solidFill>
              </a:rPr>
              <a:t>による地域における知的活動の中心拠点として、高等教育に対する多様なニーズに対応し、地域社会の発展に寄与することを目的に、大学間の単位互換制度</a:t>
            </a:r>
            <a:r>
              <a:rPr lang="ja-JP" altLang="en-US" sz="1050" dirty="0" smtClean="0">
                <a:solidFill>
                  <a:schemeClr val="bg1"/>
                </a:solidFill>
              </a:rPr>
              <a:t>を推進する。</a:t>
            </a:r>
            <a:endParaRPr kumimoji="1" lang="ja-JP" altLang="en-US" sz="1050" dirty="0">
              <a:solidFill>
                <a:schemeClr val="bg1"/>
              </a:solidFill>
            </a:endParaRPr>
          </a:p>
        </p:txBody>
      </p:sp>
      <p:sp>
        <p:nvSpPr>
          <p:cNvPr id="52" name="テキスト ボックス 51"/>
          <p:cNvSpPr txBox="1"/>
          <p:nvPr/>
        </p:nvSpPr>
        <p:spPr>
          <a:xfrm>
            <a:off x="3707316" y="5634101"/>
            <a:ext cx="3875679" cy="261610"/>
          </a:xfrm>
          <a:prstGeom prst="rect">
            <a:avLst/>
          </a:prstGeom>
          <a:noFill/>
        </p:spPr>
        <p:txBody>
          <a:bodyPr wrap="square" rtlCol="0">
            <a:spAutoFit/>
          </a:bodyPr>
          <a:lstStyle/>
          <a:p>
            <a:r>
              <a:rPr kumimoji="1" lang="ja-JP" altLang="en-US" sz="1100" dirty="0" smtClean="0"/>
              <a:t>各大学との単位互換並びに各機関や企業の研修として展開</a:t>
            </a:r>
            <a:endParaRPr kumimoji="1" lang="ja-JP" altLang="en-US" sz="1100" dirty="0"/>
          </a:p>
        </p:txBody>
      </p:sp>
      <p:sp>
        <p:nvSpPr>
          <p:cNvPr id="53" name="テキスト ボックス 52"/>
          <p:cNvSpPr txBox="1"/>
          <p:nvPr/>
        </p:nvSpPr>
        <p:spPr>
          <a:xfrm>
            <a:off x="3484098" y="2955417"/>
            <a:ext cx="1411324" cy="415498"/>
          </a:xfrm>
          <a:prstGeom prst="rect">
            <a:avLst/>
          </a:prstGeom>
          <a:solidFill>
            <a:schemeClr val="accent2"/>
          </a:solidFill>
        </p:spPr>
        <p:txBody>
          <a:bodyPr wrap="square" rtlCol="0">
            <a:spAutoFit/>
          </a:bodyPr>
          <a:lstStyle/>
          <a:p>
            <a:pPr algn="ctr"/>
            <a:r>
              <a:rPr lang="en-US" altLang="ja-JP" sz="1400" dirty="0" smtClean="0">
                <a:solidFill>
                  <a:schemeClr val="bg1"/>
                </a:solidFill>
              </a:rPr>
              <a:t>MOOC</a:t>
            </a:r>
          </a:p>
          <a:p>
            <a:pPr algn="ctr"/>
            <a:r>
              <a:rPr lang="ja-JP" altLang="en-US" sz="700" dirty="0" smtClean="0">
                <a:solidFill>
                  <a:schemeClr val="bg1"/>
                </a:solidFill>
              </a:rPr>
              <a:t>（</a:t>
            </a:r>
            <a:r>
              <a:rPr lang="en-US" altLang="ja-JP" sz="700" dirty="0">
                <a:solidFill>
                  <a:schemeClr val="bg1"/>
                </a:solidFill>
              </a:rPr>
              <a:t>Massive open online course</a:t>
            </a:r>
            <a:r>
              <a:rPr lang="ja-JP" altLang="en-US" sz="700" dirty="0">
                <a:solidFill>
                  <a:schemeClr val="bg1"/>
                </a:solidFill>
              </a:rPr>
              <a:t>）</a:t>
            </a:r>
            <a:endParaRPr kumimoji="1" lang="ja-JP" altLang="en-US" sz="700" dirty="0">
              <a:solidFill>
                <a:schemeClr val="bg1"/>
              </a:solidFill>
            </a:endParaRPr>
          </a:p>
        </p:txBody>
      </p:sp>
    </p:spTree>
    <p:extLst>
      <p:ext uri="{BB962C8B-B14F-4D97-AF65-F5344CB8AC3E}">
        <p14:creationId xmlns:p14="http://schemas.microsoft.com/office/powerpoint/2010/main" val="1728693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キャンバス 1"/>
          <p:cNvGrpSpPr>
            <a:grpSpLocks/>
          </p:cNvGrpSpPr>
          <p:nvPr/>
        </p:nvGrpSpPr>
        <p:grpSpPr bwMode="auto">
          <a:xfrm>
            <a:off x="810463" y="902396"/>
            <a:ext cx="7400008" cy="5111985"/>
            <a:chOff x="1359" y="1181"/>
            <a:chExt cx="9727" cy="5717"/>
          </a:xfrm>
        </p:grpSpPr>
        <p:sp>
          <p:nvSpPr>
            <p:cNvPr id="5" name="AutoShape 40"/>
            <p:cNvSpPr>
              <a:spLocks noChangeAspect="1" noChangeArrowheads="1"/>
            </p:cNvSpPr>
            <p:nvPr/>
          </p:nvSpPr>
          <p:spPr bwMode="auto">
            <a:xfrm>
              <a:off x="1359" y="1399"/>
              <a:ext cx="9727" cy="549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6" name="Text Box 39"/>
            <p:cNvSpPr txBox="1">
              <a:spLocks noChangeArrowheads="1"/>
            </p:cNvSpPr>
            <p:nvPr/>
          </p:nvSpPr>
          <p:spPr bwMode="auto">
            <a:xfrm>
              <a:off x="1418" y="2205"/>
              <a:ext cx="1555" cy="1026"/>
            </a:xfrm>
            <a:prstGeom prst="rect">
              <a:avLst/>
            </a:prstGeom>
            <a:solidFill>
              <a:schemeClr val="accent4"/>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9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dirty="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保育士</a:t>
              </a:r>
              <a:r>
                <a:rPr kumimoji="0" lang="ja-JP" altLang="en-US" sz="600" dirty="0" smtClean="0">
                  <a:latin typeface="+mn-ea"/>
                  <a:cs typeface="Times New Roman" panose="02020603050405020304" pitchFamily="18" charset="0"/>
                </a:rPr>
                <a:t>関連科目並びにビジネス関連科目</a:t>
              </a:r>
              <a:endParaRPr kumimoji="0" lang="ja-JP" altLang="en-US" sz="1800" b="0" i="0" u="none" strike="noStrike" cap="none" normalizeH="0" baseline="0" dirty="0" smtClean="0">
                <a:ln>
                  <a:noFill/>
                </a:ln>
                <a:solidFill>
                  <a:schemeClr val="tx1"/>
                </a:solidFill>
                <a:effectLst/>
                <a:latin typeface="+mn-ea"/>
              </a:endParaRPr>
            </a:p>
          </p:txBody>
        </p:sp>
        <p:sp>
          <p:nvSpPr>
            <p:cNvPr id="7" name="Text Box 38"/>
            <p:cNvSpPr txBox="1">
              <a:spLocks noChangeArrowheads="1"/>
            </p:cNvSpPr>
            <p:nvPr/>
          </p:nvSpPr>
          <p:spPr bwMode="auto">
            <a:xfrm>
              <a:off x="3043" y="2205"/>
              <a:ext cx="1562" cy="1026"/>
            </a:xfrm>
            <a:prstGeom prst="rect">
              <a:avLst/>
            </a:prstGeom>
            <a:solidFill>
              <a:schemeClr val="accent2">
                <a:lumMod val="40000"/>
                <a:lumOff val="60000"/>
              </a:schemeClr>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9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dirty="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dirty="0" smtClean="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dirty="0" smtClean="0">
                  <a:latin typeface="+mn-ea"/>
                  <a:cs typeface="Times New Roman" panose="02020603050405020304" pitchFamily="18" charset="0"/>
                </a:rPr>
                <a:t>小学校教員科目</a:t>
              </a:r>
              <a:endParaRPr kumimoji="0" lang="en-US" altLang="ja-JP" sz="600" dirty="0" smtClean="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中学校教育</a:t>
              </a: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科目</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dirty="0" smtClean="0">
                  <a:latin typeface="+mn-ea"/>
                  <a:cs typeface="Times New Roman" panose="02020603050405020304" pitchFamily="18" charset="0"/>
                </a:rPr>
                <a:t>デジタルアーキビスト科目</a:t>
              </a:r>
              <a:endParaRPr kumimoji="0" lang="en-US" altLang="ja-JP" sz="600" dirty="0" smtClean="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図書館</a:t>
              </a:r>
              <a:r>
                <a:rPr kumimoji="0" lang="ja-JP" altLang="en-US" sz="600" dirty="0" smtClean="0">
                  <a:latin typeface="+mn-ea"/>
                  <a:cs typeface="Times New Roman" panose="02020603050405020304" pitchFamily="18" charset="0"/>
                </a:rPr>
                <a:t>司書科目</a:t>
              </a:r>
              <a:endParaRPr kumimoji="0" lang="en-US" altLang="ja-JP" sz="600" dirty="0" smtClean="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博物館</a:t>
              </a: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学芸員科目</a:t>
              </a:r>
              <a:endParaRPr kumimoji="0" lang="ja-JP" altLang="en-US" sz="1800" b="0" i="0" u="none" strike="noStrike" cap="none" normalizeH="0" baseline="0" dirty="0" smtClean="0">
                <a:ln>
                  <a:noFill/>
                </a:ln>
                <a:solidFill>
                  <a:schemeClr val="tx1"/>
                </a:solidFill>
                <a:effectLst/>
                <a:latin typeface="+mn-ea"/>
              </a:endParaRPr>
            </a:p>
          </p:txBody>
        </p:sp>
        <p:sp>
          <p:nvSpPr>
            <p:cNvPr id="8" name="Text Box 37"/>
            <p:cNvSpPr txBox="1">
              <a:spLocks noChangeArrowheads="1"/>
            </p:cNvSpPr>
            <p:nvPr/>
          </p:nvSpPr>
          <p:spPr bwMode="auto">
            <a:xfrm>
              <a:off x="4898" y="2170"/>
              <a:ext cx="1704" cy="1026"/>
            </a:xfrm>
            <a:prstGeom prst="rect">
              <a:avLst/>
            </a:prstGeom>
            <a:solidFill>
              <a:schemeClr val="accent1">
                <a:lumMod val="40000"/>
                <a:lumOff val="60000"/>
              </a:schemeClr>
            </a:solidFill>
            <a:ln w="9525">
              <a:solidFill>
                <a:srgbClr val="000000"/>
              </a:solidFill>
              <a:miter lim="800000"/>
              <a:headEnd/>
              <a:tailEnd/>
            </a:ln>
          </p:spPr>
          <p:txBody>
            <a:bodyPr vert="horz" wrap="square" lIns="19420" tIns="6310" rIns="19420" bIns="6310" numCol="1" anchor="t" anchorCtr="0" compatLnSpc="1">
              <a:prstTxWarp prst="textNoShape">
                <a:avLst/>
              </a:prstTxWarp>
            </a:bodyPr>
            <a:lstStyle/>
            <a:p>
              <a:pPr lvl="0" indent="57150" eaLnBrk="0" fontAlgn="base" hangingPunct="0">
                <a:spcBef>
                  <a:spcPct val="0"/>
                </a:spcBef>
                <a:spcAft>
                  <a:spcPct val="0"/>
                </a:spcAft>
              </a:pPr>
              <a:endParaRPr kumimoji="0" lang="en-US" altLang="ja-JP" sz="900" dirty="0" smtClean="0">
                <a:latin typeface="+mn-ea"/>
                <a:cs typeface="Times New Roman" panose="02020603050405020304" pitchFamily="18" charset="0"/>
              </a:endParaRPr>
            </a:p>
            <a:p>
              <a:pPr lvl="0" indent="57150" eaLnBrk="0" fontAlgn="base" hangingPunct="0">
                <a:spcBef>
                  <a:spcPct val="0"/>
                </a:spcBef>
                <a:spcAft>
                  <a:spcPct val="0"/>
                </a:spcAft>
              </a:pPr>
              <a:r>
                <a:rPr kumimoji="0" lang="ja-JP" altLang="en-US" sz="900" dirty="0" smtClean="0">
                  <a:latin typeface="+mn-ea"/>
                  <a:cs typeface="Times New Roman" panose="02020603050405020304" pitchFamily="18" charset="0"/>
                </a:rPr>
                <a:t>文化情報研究センター</a:t>
              </a:r>
              <a:endParaRPr kumimoji="0" lang="en-US" altLang="ja-JP" sz="900" dirty="0" smtClean="0">
                <a:latin typeface="+mn-ea"/>
                <a:cs typeface="Times New Roman" panose="02020603050405020304" pitchFamily="18" charset="0"/>
              </a:endParaRPr>
            </a:p>
            <a:p>
              <a:pPr lvl="0" indent="57150" eaLnBrk="0" fontAlgn="base" hangingPunct="0">
                <a:spcBef>
                  <a:spcPct val="0"/>
                </a:spcBef>
                <a:spcAft>
                  <a:spcPct val="0"/>
                </a:spcAft>
              </a:pPr>
              <a:endParaRPr kumimoji="0" lang="en-US" altLang="ja-JP" sz="600" dirty="0" smtClean="0">
                <a:latin typeface="+mn-ea"/>
                <a:cs typeface="Times New Roman" panose="02020603050405020304" pitchFamily="18" charset="0"/>
              </a:endParaRPr>
            </a:p>
            <a:p>
              <a:pPr lvl="0" indent="57150" eaLnBrk="0" fontAlgn="base" hangingPunct="0">
                <a:spcBef>
                  <a:spcPct val="0"/>
                </a:spcBef>
                <a:spcAft>
                  <a:spcPct val="0"/>
                </a:spcAft>
              </a:pPr>
              <a:r>
                <a:rPr kumimoji="0" lang="ja-JP" altLang="en-US" sz="600" dirty="0" smtClean="0">
                  <a:latin typeface="+mn-ea"/>
                  <a:cs typeface="Times New Roman" panose="02020603050405020304" pitchFamily="18" charset="0"/>
                </a:rPr>
                <a:t>・受講生の管理</a:t>
              </a:r>
              <a:endParaRPr kumimoji="0" lang="en-US" altLang="ja-JP" sz="600" dirty="0" smtClean="0">
                <a:latin typeface="+mn-ea"/>
                <a:cs typeface="Times New Roman" panose="02020603050405020304" pitchFamily="18" charset="0"/>
              </a:endParaRPr>
            </a:p>
            <a:p>
              <a:pPr lvl="0" indent="57150" eaLnBrk="0" fontAlgn="base" hangingPunct="0">
                <a:spcBef>
                  <a:spcPct val="0"/>
                </a:spcBef>
                <a:spcAft>
                  <a:spcPct val="0"/>
                </a:spcAft>
              </a:pPr>
              <a:endParaRPr kumimoji="0" lang="en-US" altLang="ja-JP" sz="600" dirty="0" smtClean="0">
                <a:latin typeface="+mn-ea"/>
                <a:cs typeface="Times New Roman" panose="02020603050405020304" pitchFamily="18" charset="0"/>
              </a:endParaRPr>
            </a:p>
            <a:p>
              <a:pPr lvl="0" indent="57150" eaLnBrk="0" fontAlgn="base" hangingPunct="0">
                <a:spcBef>
                  <a:spcPct val="0"/>
                </a:spcBef>
                <a:spcAft>
                  <a:spcPct val="0"/>
                </a:spcAft>
              </a:pPr>
              <a:r>
                <a:rPr kumimoji="0" lang="ja-JP" altLang="en-US" sz="600" dirty="0" smtClean="0">
                  <a:latin typeface="+mn-ea"/>
                  <a:cs typeface="Times New Roman" panose="02020603050405020304" pitchFamily="18" charset="0"/>
                </a:rPr>
                <a:t>・テキスト販売</a:t>
              </a:r>
              <a:endParaRPr kumimoji="0" lang="en-US" altLang="ja-JP" sz="600" dirty="0" smtClean="0">
                <a:latin typeface="+mn-ea"/>
                <a:cs typeface="Times New Roman" panose="02020603050405020304" pitchFamily="18" charset="0"/>
              </a:endParaRPr>
            </a:p>
            <a:p>
              <a:pPr lvl="0" indent="57150" eaLnBrk="0" fontAlgn="base" hangingPunct="0">
                <a:spcBef>
                  <a:spcPct val="0"/>
                </a:spcBef>
                <a:spcAft>
                  <a:spcPct val="0"/>
                </a:spcAft>
              </a:pPr>
              <a:endParaRPr kumimoji="0" lang="en-US" altLang="ja-JP" sz="600" dirty="0" smtClean="0">
                <a:latin typeface="+mn-ea"/>
                <a:cs typeface="Times New Roman" panose="02020603050405020304" pitchFamily="18" charset="0"/>
              </a:endParaRPr>
            </a:p>
            <a:p>
              <a:pPr lvl="0" indent="57150" eaLnBrk="0" fontAlgn="base" hangingPunct="0">
                <a:spcBef>
                  <a:spcPct val="0"/>
                </a:spcBef>
                <a:spcAft>
                  <a:spcPct val="0"/>
                </a:spcAft>
              </a:pPr>
              <a:r>
                <a:rPr kumimoji="0" lang="ja-JP" altLang="en-US" sz="600" dirty="0" smtClean="0">
                  <a:latin typeface="+mn-ea"/>
                  <a:cs typeface="Times New Roman" panose="02020603050405020304" pitchFamily="18" charset="0"/>
                </a:rPr>
                <a:t>・</a:t>
              </a:r>
              <a:r>
                <a:rPr kumimoji="0" lang="en-US" altLang="ja-JP" sz="600" dirty="0" smtClean="0">
                  <a:latin typeface="+mn-ea"/>
                  <a:cs typeface="Times New Roman" panose="02020603050405020304" pitchFamily="18" charset="0"/>
                </a:rPr>
                <a:t>LMS</a:t>
              </a:r>
              <a:r>
                <a:rPr kumimoji="0" lang="ja-JP" altLang="en-US" sz="600" dirty="0">
                  <a:latin typeface="+mn-ea"/>
                  <a:cs typeface="Times New Roman" panose="02020603050405020304" pitchFamily="18" charset="0"/>
                </a:rPr>
                <a:t>機能</a:t>
              </a:r>
              <a:endParaRPr kumimoji="0" lang="en-US" altLang="ja-JP" sz="600" dirty="0">
                <a:latin typeface="+mn-ea"/>
                <a:cs typeface="Times New Roman" panose="02020603050405020304" pitchFamily="18" charset="0"/>
              </a:endParaRPr>
            </a:p>
          </p:txBody>
        </p:sp>
        <p:sp>
          <p:nvSpPr>
            <p:cNvPr id="9" name="Text Box 36"/>
            <p:cNvSpPr txBox="1">
              <a:spLocks noChangeArrowheads="1"/>
            </p:cNvSpPr>
            <p:nvPr/>
          </p:nvSpPr>
          <p:spPr bwMode="auto">
            <a:xfrm>
              <a:off x="9125" y="2170"/>
              <a:ext cx="1563" cy="1026"/>
            </a:xfrm>
            <a:prstGeom prst="rect">
              <a:avLst/>
            </a:prstGeom>
            <a:solidFill>
              <a:schemeClr val="accent1">
                <a:lumMod val="50000"/>
              </a:schemeClr>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endParaRPr lang="ja-JP" altLang="en-US">
                <a:latin typeface="+mn-ea"/>
              </a:endParaRPr>
            </a:p>
          </p:txBody>
        </p:sp>
        <p:sp>
          <p:nvSpPr>
            <p:cNvPr id="10" name="AutoShape 35"/>
            <p:cNvSpPr>
              <a:spLocks noChangeShapeType="1"/>
            </p:cNvSpPr>
            <p:nvPr/>
          </p:nvSpPr>
          <p:spPr bwMode="auto">
            <a:xfrm>
              <a:off x="2189" y="1863"/>
              <a:ext cx="7570" cy="6"/>
            </a:xfrm>
            <a:prstGeom prst="straightConnector1">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11" name="AutoShape 34"/>
            <p:cNvSpPr>
              <a:spLocks noChangeShapeType="1"/>
            </p:cNvSpPr>
            <p:nvPr/>
          </p:nvSpPr>
          <p:spPr bwMode="auto">
            <a:xfrm>
              <a:off x="2188" y="1863"/>
              <a:ext cx="1" cy="307"/>
            </a:xfrm>
            <a:prstGeom prst="straightConnector1">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12" name="AutoShape 33"/>
            <p:cNvSpPr>
              <a:spLocks noChangeShapeType="1"/>
            </p:cNvSpPr>
            <p:nvPr/>
          </p:nvSpPr>
          <p:spPr bwMode="auto">
            <a:xfrm>
              <a:off x="3824" y="1863"/>
              <a:ext cx="1" cy="307"/>
            </a:xfrm>
            <a:prstGeom prst="straightConnector1">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13" name="AutoShape 32"/>
            <p:cNvSpPr>
              <a:spLocks noChangeShapeType="1"/>
            </p:cNvSpPr>
            <p:nvPr/>
          </p:nvSpPr>
          <p:spPr bwMode="auto">
            <a:xfrm>
              <a:off x="5749" y="1863"/>
              <a:ext cx="1" cy="307"/>
            </a:xfrm>
            <a:prstGeom prst="straightConnector1">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14" name="AutoShape 31"/>
            <p:cNvSpPr>
              <a:spLocks noChangeShapeType="1"/>
            </p:cNvSpPr>
            <p:nvPr/>
          </p:nvSpPr>
          <p:spPr bwMode="auto">
            <a:xfrm>
              <a:off x="9742" y="1869"/>
              <a:ext cx="17" cy="305"/>
            </a:xfrm>
            <a:prstGeom prst="straightConnector1">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17" name="Text Box 28"/>
            <p:cNvSpPr txBox="1">
              <a:spLocks noChangeArrowheads="1"/>
            </p:cNvSpPr>
            <p:nvPr/>
          </p:nvSpPr>
          <p:spPr bwMode="auto">
            <a:xfrm>
              <a:off x="8837" y="2259"/>
              <a:ext cx="1563" cy="1026"/>
            </a:xfrm>
            <a:prstGeom prst="rect">
              <a:avLst/>
            </a:prstGeom>
            <a:solidFill>
              <a:schemeClr val="accent1">
                <a:lumMod val="75000"/>
              </a:schemeClr>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endParaRPr lang="ja-JP" altLang="en-US">
                <a:latin typeface="+mn-ea"/>
              </a:endParaRPr>
            </a:p>
          </p:txBody>
        </p:sp>
        <p:sp>
          <p:nvSpPr>
            <p:cNvPr id="18" name="Text Box 27"/>
            <p:cNvSpPr txBox="1">
              <a:spLocks noChangeArrowheads="1"/>
            </p:cNvSpPr>
            <p:nvPr/>
          </p:nvSpPr>
          <p:spPr bwMode="auto">
            <a:xfrm>
              <a:off x="8614" y="2334"/>
              <a:ext cx="1884" cy="1459"/>
            </a:xfrm>
            <a:prstGeom prst="rect">
              <a:avLst/>
            </a:prstGeom>
            <a:solidFill>
              <a:schemeClr val="accent1">
                <a:lumMod val="40000"/>
                <a:lumOff val="60000"/>
              </a:schemeClr>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mn-ea"/>
                  <a:cs typeface="Times New Roman" panose="02020603050405020304" pitchFamily="18" charset="0"/>
                </a:rPr>
                <a:t>・各専門別カリキュラムの開発</a:t>
              </a:r>
              <a:r>
                <a:rPr kumimoji="0" lang="ja-JP" altLang="en-US" sz="700" dirty="0">
                  <a:latin typeface="+mn-ea"/>
                  <a:cs typeface="Times New Roman" panose="02020603050405020304" pitchFamily="18" charset="0"/>
                </a:rPr>
                <a:t>　</a:t>
              </a:r>
              <a:r>
                <a:rPr kumimoji="0" lang="ja-JP" altLang="en-US" sz="700" dirty="0" smtClean="0">
                  <a:latin typeface="+mn-ea"/>
                  <a:cs typeface="Times New Roman" panose="02020603050405020304" pitchFamily="18" charset="0"/>
                </a:rPr>
                <a:t>➝連携短期大学の拡充</a:t>
              </a: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mn-ea"/>
                  <a:cs typeface="Times New Roman" panose="02020603050405020304" pitchFamily="18" charset="0"/>
                </a:rPr>
                <a:t>・各大学で</a:t>
              </a:r>
              <a:r>
                <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rPr>
                <a:t>e-Learning</a:t>
              </a:r>
              <a:r>
                <a:rPr kumimoji="0" lang="ja-JP" altLang="en-US" sz="700" b="0" i="0" u="none" strike="noStrike" cap="none" normalizeH="0" baseline="0" dirty="0" smtClean="0">
                  <a:ln>
                    <a:noFill/>
                  </a:ln>
                  <a:solidFill>
                    <a:schemeClr val="tx1"/>
                  </a:solidFill>
                  <a:effectLst/>
                  <a:latin typeface="+mn-ea"/>
                  <a:cs typeface="Times New Roman" panose="02020603050405020304" pitchFamily="18" charset="0"/>
                </a:rPr>
                <a:t>カリキュラム等の共同利用へ発展</a:t>
              </a: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700" dirty="0">
                  <a:latin typeface="+mn-ea"/>
                  <a:cs typeface="Times New Roman" panose="02020603050405020304" pitchFamily="18" charset="0"/>
                </a:rPr>
                <a:t>　</a:t>
              </a:r>
              <a:r>
                <a:rPr kumimoji="0" lang="ja-JP" altLang="en-US" sz="700" dirty="0" smtClean="0">
                  <a:latin typeface="+mn-ea"/>
                  <a:cs typeface="Times New Roman" panose="02020603050405020304" pitchFamily="18" charset="0"/>
                </a:rPr>
                <a:t>➝</a:t>
              </a:r>
              <a:r>
                <a:rPr kumimoji="0" lang="en-US" altLang="ja-JP" sz="700" dirty="0" smtClean="0">
                  <a:latin typeface="+mn-ea"/>
                  <a:cs typeface="Times New Roman" panose="02020603050405020304" pitchFamily="18" charset="0"/>
                </a:rPr>
                <a:t>e-Learning</a:t>
              </a:r>
              <a:r>
                <a:rPr kumimoji="0" lang="ja-JP" altLang="en-US" sz="700" dirty="0" smtClean="0">
                  <a:latin typeface="+mn-ea"/>
                  <a:cs typeface="Times New Roman" panose="02020603050405020304" pitchFamily="18" charset="0"/>
                </a:rPr>
                <a:t>コンテンツの開発スキルの開発</a:t>
              </a: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700" b="0" i="0" u="none" strike="noStrike" cap="none" normalizeH="0" baseline="0" dirty="0" smtClean="0">
                  <a:ln>
                    <a:noFill/>
                  </a:ln>
                  <a:solidFill>
                    <a:schemeClr val="tx1"/>
                  </a:solidFill>
                  <a:effectLst/>
                  <a:latin typeface="+mn-ea"/>
                  <a:cs typeface="Times New Roman" panose="02020603050405020304" pitchFamily="18" charset="0"/>
                </a:rPr>
                <a:t>・</a:t>
              </a:r>
              <a:r>
                <a:rPr kumimoji="0" lang="ja-JP" altLang="en-US" sz="700" b="0" i="0" u="none" strike="noStrike" cap="none" normalizeH="0" baseline="0" dirty="0" smtClean="0">
                  <a:ln>
                    <a:noFill/>
                  </a:ln>
                  <a:solidFill>
                    <a:srgbClr val="000000"/>
                  </a:solidFill>
                  <a:effectLst/>
                  <a:latin typeface="+mn-ea"/>
                  <a:cs typeface="Times New Roman" panose="02020603050405020304" pitchFamily="18" charset="0"/>
                </a:rPr>
                <a:t>全国一斉試験・共通化した学習履歴（ポートフォリオ）</a:t>
              </a:r>
              <a:endParaRPr kumimoji="0" lang="ja-JP" altLang="en-US" sz="1800" b="0" i="0" u="none" strike="noStrike" cap="none" normalizeH="0" baseline="0" dirty="0" smtClean="0">
                <a:ln>
                  <a:noFill/>
                </a:ln>
                <a:solidFill>
                  <a:schemeClr val="tx1"/>
                </a:solidFill>
                <a:effectLst/>
                <a:latin typeface="+mn-ea"/>
              </a:endParaRPr>
            </a:p>
          </p:txBody>
        </p:sp>
        <p:sp>
          <p:nvSpPr>
            <p:cNvPr id="20" name="Text Box 25"/>
            <p:cNvSpPr txBox="1">
              <a:spLocks noChangeArrowheads="1"/>
            </p:cNvSpPr>
            <p:nvPr/>
          </p:nvSpPr>
          <p:spPr bwMode="auto">
            <a:xfrm>
              <a:off x="2949" y="4990"/>
              <a:ext cx="1911" cy="1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　</a:t>
              </a:r>
              <a:endParaRPr kumimoji="0" lang="ja-JP" altLang="en-US" sz="1800" b="0" i="0" u="none" strike="noStrike" cap="none" normalizeH="0" baseline="0" dirty="0" smtClean="0">
                <a:ln>
                  <a:noFill/>
                </a:ln>
                <a:solidFill>
                  <a:schemeClr val="tx1"/>
                </a:solidFill>
                <a:effectLst/>
                <a:latin typeface="+mn-ea"/>
              </a:endParaRPr>
            </a:p>
          </p:txBody>
        </p:sp>
        <p:sp>
          <p:nvSpPr>
            <p:cNvPr id="21" name="Text Box 24"/>
            <p:cNvSpPr txBox="1">
              <a:spLocks noChangeArrowheads="1"/>
            </p:cNvSpPr>
            <p:nvPr/>
          </p:nvSpPr>
          <p:spPr bwMode="auto">
            <a:xfrm>
              <a:off x="4889" y="4990"/>
              <a:ext cx="1830" cy="1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1800" b="0" i="0" u="none" strike="noStrike" cap="none" normalizeH="0" baseline="0" dirty="0" smtClean="0">
                <a:ln>
                  <a:noFill/>
                </a:ln>
                <a:solidFill>
                  <a:schemeClr val="tx1"/>
                </a:solidFill>
                <a:effectLst/>
                <a:latin typeface="+mn-ea"/>
              </a:endParaRPr>
            </a:p>
          </p:txBody>
        </p:sp>
        <p:sp>
          <p:nvSpPr>
            <p:cNvPr id="22" name="Text Box 23"/>
            <p:cNvSpPr txBox="1">
              <a:spLocks noChangeArrowheads="1"/>
            </p:cNvSpPr>
            <p:nvPr/>
          </p:nvSpPr>
          <p:spPr bwMode="auto">
            <a:xfrm>
              <a:off x="1376" y="5205"/>
              <a:ext cx="1552" cy="1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smtClean="0">
                <a:ln>
                  <a:noFill/>
                </a:ln>
                <a:solidFill>
                  <a:schemeClr val="tx1"/>
                </a:solidFill>
                <a:effectLst/>
                <a:latin typeface="+mn-ea"/>
              </a:endParaRPr>
            </a:p>
          </p:txBody>
        </p:sp>
        <p:sp>
          <p:nvSpPr>
            <p:cNvPr id="23" name="AutoShape 22"/>
            <p:cNvSpPr>
              <a:spLocks noChangeShapeType="1"/>
            </p:cNvSpPr>
            <p:nvPr/>
          </p:nvSpPr>
          <p:spPr bwMode="auto">
            <a:xfrm>
              <a:off x="2189" y="3196"/>
              <a:ext cx="344" cy="347"/>
            </a:xfrm>
            <a:prstGeom prst="straightConnector1">
              <a:avLst/>
            </a:prstGeom>
            <a:noFill/>
            <a:ln w="19050">
              <a:solidFill>
                <a:srgbClr val="000000"/>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25" name="AutoShape 20"/>
            <p:cNvSpPr>
              <a:spLocks noChangeShapeType="1"/>
            </p:cNvSpPr>
            <p:nvPr/>
          </p:nvSpPr>
          <p:spPr bwMode="auto">
            <a:xfrm flipH="1">
              <a:off x="3765" y="3196"/>
              <a:ext cx="60" cy="1035"/>
            </a:xfrm>
            <a:prstGeom prst="straightConnector1">
              <a:avLst/>
            </a:prstGeom>
            <a:noFill/>
            <a:ln w="19050">
              <a:solidFill>
                <a:srgbClr val="000000"/>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26" name="AutoShape 19"/>
            <p:cNvSpPr>
              <a:spLocks noChangeShapeType="1"/>
            </p:cNvSpPr>
            <p:nvPr/>
          </p:nvSpPr>
          <p:spPr bwMode="auto">
            <a:xfrm>
              <a:off x="5750" y="3229"/>
              <a:ext cx="60" cy="673"/>
            </a:xfrm>
            <a:prstGeom prst="straightConnector1">
              <a:avLst/>
            </a:prstGeom>
            <a:noFill/>
            <a:ln w="19050">
              <a:solidFill>
                <a:srgbClr val="000000"/>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27" name="AutoShape 18"/>
            <p:cNvSpPr>
              <a:spLocks noChangeShapeType="1"/>
            </p:cNvSpPr>
            <p:nvPr/>
          </p:nvSpPr>
          <p:spPr bwMode="auto">
            <a:xfrm>
              <a:off x="9742" y="1868"/>
              <a:ext cx="517" cy="1"/>
            </a:xfrm>
            <a:prstGeom prst="straightConnector1">
              <a:avLst/>
            </a:prstGeom>
            <a:noFill/>
            <a:ln w="38100">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28" name="AutoShape 17"/>
            <p:cNvSpPr>
              <a:spLocks noChangeShapeType="1"/>
            </p:cNvSpPr>
            <p:nvPr/>
          </p:nvSpPr>
          <p:spPr bwMode="auto">
            <a:xfrm>
              <a:off x="7499" y="1869"/>
              <a:ext cx="1" cy="300"/>
            </a:xfrm>
            <a:prstGeom prst="straightConnector1">
              <a:avLst/>
            </a:prstGeom>
            <a:noFill/>
            <a:ln w="38100">
              <a:solidFill>
                <a:srgbClr val="000000"/>
              </a:solidFill>
              <a:round/>
              <a:headEnd type="triangle" w="med" len="me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29" name="AutoShape 16"/>
            <p:cNvSpPr>
              <a:spLocks noChangeArrowheads="1"/>
            </p:cNvSpPr>
            <p:nvPr/>
          </p:nvSpPr>
          <p:spPr bwMode="auto">
            <a:xfrm>
              <a:off x="6813" y="2165"/>
              <a:ext cx="1372" cy="1197"/>
            </a:xfrm>
            <a:prstGeom prst="can">
              <a:avLst>
                <a:gd name="adj" fmla="val 25000"/>
              </a:avLst>
            </a:prstGeom>
            <a:solidFill>
              <a:schemeClr val="accent1">
                <a:lumMod val="40000"/>
                <a:lumOff val="60000"/>
              </a:schemeClr>
            </a:solidFill>
            <a:ln w="9525">
              <a:solidFill>
                <a:srgbClr val="000000"/>
              </a:solidFill>
              <a:round/>
              <a:headEnd/>
              <a:tailEnd/>
            </a:ln>
          </p:spPr>
          <p:txBody>
            <a:bodyPr vert="horz" wrap="square" lIns="74295" tIns="8890" rIns="74295" bIns="8890" numCol="1" anchor="t" anchorCtr="0" compatLnSpc="1">
              <a:prstTxWarp prst="textNoShape">
                <a:avLst/>
              </a:prstTxWarp>
            </a:bodyPr>
            <a:lstStyle/>
            <a:p>
              <a:endParaRPr lang="ja-JP" altLang="en-US">
                <a:latin typeface="+mn-ea"/>
              </a:endParaRPr>
            </a:p>
          </p:txBody>
        </p:sp>
        <p:sp>
          <p:nvSpPr>
            <p:cNvPr id="30" name="Text Box 15"/>
            <p:cNvSpPr txBox="1">
              <a:spLocks noChangeArrowheads="1"/>
            </p:cNvSpPr>
            <p:nvPr/>
          </p:nvSpPr>
          <p:spPr bwMode="auto">
            <a:xfrm>
              <a:off x="6802" y="2228"/>
              <a:ext cx="1466" cy="1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smtClean="0">
                  <a:ln>
                    <a:noFill/>
                  </a:ln>
                  <a:solidFill>
                    <a:schemeClr val="tx1"/>
                  </a:solidFill>
                  <a:effectLst/>
                  <a:latin typeface="+mn-ea"/>
                  <a:cs typeface="Times New Roman" panose="02020603050405020304" pitchFamily="18" charset="0"/>
                </a:rPr>
                <a:t>管理・流通</a:t>
              </a:r>
              <a:endParaRPr kumimoji="0" lang="ja-JP" altLang="ja-JP" sz="10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dirty="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rPr>
                <a:t>e-learning</a:t>
              </a:r>
              <a:endParaRPr kumimoji="0" lang="en-US"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デジタル教科書、</a:t>
              </a:r>
              <a:endParaRPr kumimoji="0" lang="ja-JP" altLang="en-US"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素材・教材（デジタル）</a:t>
              </a:r>
              <a:endParaRPr kumimoji="0" lang="ja-JP" altLang="en-US"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評価システム</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（ポートフォリオ用管理）</a:t>
              </a:r>
              <a:endParaRPr kumimoji="0" lang="ja-JP" altLang="en-US" sz="1800" b="0" i="0" u="none" strike="noStrike" cap="none" normalizeH="0" baseline="0" dirty="0" smtClean="0">
                <a:ln>
                  <a:noFill/>
                </a:ln>
                <a:solidFill>
                  <a:schemeClr val="tx1"/>
                </a:solidFill>
                <a:effectLst/>
                <a:latin typeface="+mn-ea"/>
              </a:endParaRPr>
            </a:p>
          </p:txBody>
        </p:sp>
        <p:sp>
          <p:nvSpPr>
            <p:cNvPr id="31" name="Rectangle 14"/>
            <p:cNvSpPr>
              <a:spLocks noChangeArrowheads="1"/>
            </p:cNvSpPr>
            <p:nvPr/>
          </p:nvSpPr>
          <p:spPr bwMode="auto">
            <a:xfrm>
              <a:off x="6709" y="3690"/>
              <a:ext cx="1761" cy="2404"/>
            </a:xfrm>
            <a:prstGeom prst="rect">
              <a:avLst/>
            </a:prstGeom>
            <a:solidFill>
              <a:srgbClr val="FFFFFF"/>
            </a:solidFill>
            <a:ln w="9525">
              <a:solidFill>
                <a:srgbClr val="000000"/>
              </a:solidFill>
              <a:prstDash val="lgDash"/>
              <a:miter lim="800000"/>
              <a:headEnd/>
              <a:tailEnd/>
            </a:ln>
          </p:spPr>
          <p:txBody>
            <a:bodyPr vert="horz" wrap="square" lIns="74295" tIns="8890" rIns="74295" bIns="8890" numCol="1" anchor="t" anchorCtr="0" compatLnSpc="1">
              <a:prstTxWarp prst="textNoShape">
                <a:avLst/>
              </a:prstTxWarp>
            </a:bodyPr>
            <a:lstStyle/>
            <a:p>
              <a:endParaRPr lang="ja-JP" altLang="en-US">
                <a:latin typeface="+mn-ea"/>
              </a:endParaRPr>
            </a:p>
          </p:txBody>
        </p:sp>
        <p:sp>
          <p:nvSpPr>
            <p:cNvPr id="32" name="Text Box 13"/>
            <p:cNvSpPr txBox="1">
              <a:spLocks noChangeArrowheads="1"/>
            </p:cNvSpPr>
            <p:nvPr/>
          </p:nvSpPr>
          <p:spPr bwMode="auto">
            <a:xfrm>
              <a:off x="6802" y="3834"/>
              <a:ext cx="1601" cy="872"/>
            </a:xfrm>
            <a:prstGeom prst="rect">
              <a:avLst/>
            </a:prstGeom>
            <a:solidFill>
              <a:srgbClr val="FFFFFF"/>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教科書（印刷・デジタル）</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素材収集、教材開発</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補完教育資料作成</a:t>
              </a:r>
              <a:endParaRPr kumimoji="0" lang="ja-JP" altLang="ja-JP" sz="1800" b="0" i="0" u="none" strike="noStrike" cap="none" normalizeH="0" baseline="0" dirty="0" smtClean="0">
                <a:ln>
                  <a:noFill/>
                </a:ln>
                <a:solidFill>
                  <a:schemeClr val="tx1"/>
                </a:solidFill>
                <a:effectLst/>
                <a:latin typeface="+mn-ea"/>
              </a:endParaRPr>
            </a:p>
          </p:txBody>
        </p:sp>
        <p:sp>
          <p:nvSpPr>
            <p:cNvPr id="33" name="Text Box 12"/>
            <p:cNvSpPr txBox="1">
              <a:spLocks noChangeArrowheads="1"/>
            </p:cNvSpPr>
            <p:nvPr/>
          </p:nvSpPr>
          <p:spPr bwMode="auto">
            <a:xfrm>
              <a:off x="6813" y="4990"/>
              <a:ext cx="1600" cy="742"/>
            </a:xfrm>
            <a:prstGeom prst="rect">
              <a:avLst/>
            </a:prstGeom>
            <a:solidFill>
              <a:srgbClr val="FFFFFF"/>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カリキュラム開発</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評価資料の作成</a:t>
              </a:r>
              <a:endParaRPr kumimoji="0" lang="ja-JP" altLang="ja-JP" sz="1800" b="0" i="0" u="none" strike="noStrike" cap="none" normalizeH="0" baseline="0" dirty="0" smtClean="0">
                <a:ln>
                  <a:noFill/>
                </a:ln>
                <a:solidFill>
                  <a:schemeClr val="tx1"/>
                </a:solidFill>
                <a:effectLst/>
                <a:latin typeface="+mn-ea"/>
              </a:endParaRPr>
            </a:p>
          </p:txBody>
        </p:sp>
        <p:sp>
          <p:nvSpPr>
            <p:cNvPr id="34" name="Text Box 11"/>
            <p:cNvSpPr txBox="1">
              <a:spLocks noChangeArrowheads="1"/>
            </p:cNvSpPr>
            <p:nvPr/>
          </p:nvSpPr>
          <p:spPr bwMode="auto">
            <a:xfrm>
              <a:off x="6855" y="5803"/>
              <a:ext cx="146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700" dirty="0">
                  <a:latin typeface="+mn-ea"/>
                  <a:cs typeface="Times New Roman" panose="02020603050405020304" pitchFamily="18" charset="0"/>
                </a:rPr>
                <a:t>融合</a:t>
              </a:r>
              <a:r>
                <a:rPr kumimoji="0" lang="ja-JP" altLang="ja-JP" sz="700" b="0" i="0" u="none" strike="noStrike" cap="none" normalizeH="0" baseline="0" dirty="0" smtClean="0">
                  <a:ln>
                    <a:noFill/>
                  </a:ln>
                  <a:solidFill>
                    <a:schemeClr val="tx1"/>
                  </a:solidFill>
                  <a:effectLst/>
                  <a:latin typeface="+mn-ea"/>
                  <a:cs typeface="Times New Roman" panose="02020603050405020304" pitchFamily="18" charset="0"/>
                </a:rPr>
                <a:t>大学共同開発</a:t>
              </a:r>
              <a:endParaRPr kumimoji="0" lang="ja-JP" altLang="ja-JP" sz="1800" b="0" i="0" u="none" strike="noStrike" cap="none" normalizeH="0" baseline="0" dirty="0" smtClean="0">
                <a:ln>
                  <a:noFill/>
                </a:ln>
                <a:solidFill>
                  <a:schemeClr val="tx1"/>
                </a:solidFill>
                <a:effectLst/>
                <a:latin typeface="+mn-ea"/>
              </a:endParaRPr>
            </a:p>
          </p:txBody>
        </p:sp>
        <p:sp>
          <p:nvSpPr>
            <p:cNvPr id="35" name="AutoShape 10"/>
            <p:cNvSpPr>
              <a:spLocks noChangeArrowheads="1"/>
            </p:cNvSpPr>
            <p:nvPr/>
          </p:nvSpPr>
          <p:spPr bwMode="auto">
            <a:xfrm>
              <a:off x="7432" y="3362"/>
              <a:ext cx="242" cy="328"/>
            </a:xfrm>
            <a:prstGeom prst="upArrow">
              <a:avLst>
                <a:gd name="adj1" fmla="val 50000"/>
                <a:gd name="adj2" fmla="val 33884"/>
              </a:avLst>
            </a:prstGeom>
            <a:solidFill>
              <a:srgbClr val="FFFFFF"/>
            </a:solidFill>
            <a:ln w="9525">
              <a:solidFill>
                <a:srgbClr val="000000"/>
              </a:solidFill>
              <a:miter lim="800000"/>
              <a:headEnd/>
              <a:tailEnd/>
            </a:ln>
          </p:spPr>
          <p:txBody>
            <a:bodyPr vert="eaVert" wrap="square" lIns="74295" tIns="8890" rIns="74295" bIns="8890" numCol="1" anchor="t" anchorCtr="0" compatLnSpc="1">
              <a:prstTxWarp prst="textNoShape">
                <a:avLst/>
              </a:prstTxWarp>
            </a:bodyPr>
            <a:lstStyle/>
            <a:p>
              <a:endParaRPr lang="ja-JP" altLang="en-US">
                <a:latin typeface="+mn-ea"/>
              </a:endParaRPr>
            </a:p>
          </p:txBody>
        </p:sp>
        <p:sp>
          <p:nvSpPr>
            <p:cNvPr id="36" name="AutoShape 9"/>
            <p:cNvSpPr>
              <a:spLocks noChangeArrowheads="1"/>
            </p:cNvSpPr>
            <p:nvPr/>
          </p:nvSpPr>
          <p:spPr bwMode="auto">
            <a:xfrm>
              <a:off x="7463" y="4736"/>
              <a:ext cx="243" cy="223"/>
            </a:xfrm>
            <a:prstGeom prst="upArrow">
              <a:avLst>
                <a:gd name="adj1" fmla="val 50000"/>
                <a:gd name="adj2" fmla="val 25000"/>
              </a:avLst>
            </a:prstGeom>
            <a:solidFill>
              <a:srgbClr val="FFFFFF"/>
            </a:solidFill>
            <a:ln w="9525">
              <a:solidFill>
                <a:srgbClr val="000000"/>
              </a:solidFill>
              <a:miter lim="800000"/>
              <a:headEnd/>
              <a:tailEnd/>
            </a:ln>
          </p:spPr>
          <p:txBody>
            <a:bodyPr vert="eaVert" wrap="square" lIns="74295" tIns="8890" rIns="74295" bIns="8890" numCol="1" anchor="t" anchorCtr="0" compatLnSpc="1">
              <a:prstTxWarp prst="textNoShape">
                <a:avLst/>
              </a:prstTxWarp>
            </a:bodyPr>
            <a:lstStyle/>
            <a:p>
              <a:endParaRPr lang="ja-JP" altLang="en-US">
                <a:latin typeface="+mn-ea"/>
              </a:endParaRPr>
            </a:p>
          </p:txBody>
        </p:sp>
        <p:sp>
          <p:nvSpPr>
            <p:cNvPr id="37" name="Text Box 8"/>
            <p:cNvSpPr txBox="1">
              <a:spLocks noChangeArrowheads="1"/>
            </p:cNvSpPr>
            <p:nvPr/>
          </p:nvSpPr>
          <p:spPr bwMode="auto">
            <a:xfrm>
              <a:off x="8709" y="3908"/>
              <a:ext cx="1884" cy="993"/>
            </a:xfrm>
            <a:prstGeom prst="rect">
              <a:avLst/>
            </a:prstGeom>
            <a:solidFill>
              <a:schemeClr val="accent2">
                <a:lumMod val="40000"/>
                <a:lumOff val="60000"/>
              </a:schemeClr>
            </a:solidFill>
            <a:ln w="9525">
              <a:solidFill>
                <a:srgbClr val="000000"/>
              </a:solidFill>
              <a:miter lim="800000"/>
              <a:headEnd/>
              <a:tailEnd/>
            </a:ln>
          </p:spPr>
          <p:txBody>
            <a:bodyPr vert="horz" wrap="square" lIns="14310"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（Ａ）大学</a:t>
              </a: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科目融合</a:t>
              </a: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運営委員会</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6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（Ｂ）カリキュラム検討委員会</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6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（Ｃ）評価検討委員会</a:t>
              </a:r>
              <a:endParaRPr kumimoji="0" lang="ja-JP" altLang="ja-JP" sz="600" b="0" i="0" u="none" strike="noStrike" cap="none" normalizeH="0" baseline="0" dirty="0" smtClean="0">
                <a:ln>
                  <a:noFill/>
                </a:ln>
                <a:solidFill>
                  <a:schemeClr val="tx1"/>
                </a:solidFill>
                <a:effectLst/>
                <a:latin typeface="+mn-ea"/>
              </a:endParaRPr>
            </a:p>
          </p:txBody>
        </p:sp>
        <p:sp>
          <p:nvSpPr>
            <p:cNvPr id="38" name="Text Box 7"/>
            <p:cNvSpPr txBox="1">
              <a:spLocks noChangeArrowheads="1"/>
            </p:cNvSpPr>
            <p:nvPr/>
          </p:nvSpPr>
          <p:spPr bwMode="auto">
            <a:xfrm>
              <a:off x="8709" y="4990"/>
              <a:ext cx="1884" cy="1104"/>
            </a:xfrm>
            <a:prstGeom prst="rect">
              <a:avLst/>
            </a:prstGeom>
            <a:solidFill>
              <a:srgbClr val="FFFFFF"/>
            </a:solidFill>
            <a:ln w="9525">
              <a:solidFill>
                <a:srgbClr val="000000"/>
              </a:solidFill>
              <a:miter lim="800000"/>
              <a:headEnd/>
              <a:tailEnd/>
            </a:ln>
          </p:spPr>
          <p:txBody>
            <a:bodyPr vert="horz" wrap="square" lIns="14310" tIns="6310" rIns="52735" bIns="6310" numCol="1" anchor="t" anchorCtr="0" compatLnSpc="1">
              <a:prstTxWarp prst="textNoShape">
                <a:avLst/>
              </a:prstTxWarp>
            </a:bodyPr>
            <a:lstStyle/>
            <a:p>
              <a:pPr marL="0" marR="0" lvl="0" indent="41275"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41275"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協力機関</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41275"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a:t>
              </a: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岐阜県・沖縄県</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dirty="0" smtClean="0">
                  <a:latin typeface="+mn-ea"/>
                  <a:cs typeface="Times New Roman" panose="02020603050405020304" pitchFamily="18" charset="0"/>
                </a:rPr>
                <a:t>・高等学校</a:t>
              </a:r>
              <a:endParaRPr kumimoji="0" lang="en-US" altLang="ja-JP" sz="600" dirty="0" smtClean="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dirty="0" smtClean="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・文部科学省</a:t>
              </a:r>
              <a:endParaRPr kumimoji="0" lang="ja-JP" altLang="en-US" sz="1800" b="0" i="0" u="none" strike="noStrike" cap="none" normalizeH="0" baseline="0" dirty="0" smtClean="0">
                <a:ln>
                  <a:noFill/>
                </a:ln>
                <a:solidFill>
                  <a:schemeClr val="tx1"/>
                </a:solidFill>
                <a:effectLst/>
                <a:latin typeface="+mn-ea"/>
              </a:endParaRPr>
            </a:p>
          </p:txBody>
        </p:sp>
        <p:sp>
          <p:nvSpPr>
            <p:cNvPr id="39" name="AutoShape 6"/>
            <p:cNvSpPr>
              <a:spLocks noChangeArrowheads="1"/>
            </p:cNvSpPr>
            <p:nvPr/>
          </p:nvSpPr>
          <p:spPr bwMode="auto">
            <a:xfrm>
              <a:off x="8403" y="4193"/>
              <a:ext cx="306" cy="246"/>
            </a:xfrm>
            <a:prstGeom prst="leftArrow">
              <a:avLst>
                <a:gd name="adj1" fmla="val 50000"/>
                <a:gd name="adj2" fmla="val 31098"/>
              </a:avLst>
            </a:pr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endParaRPr lang="ja-JP" altLang="en-US">
                <a:latin typeface="+mn-ea"/>
              </a:endParaRPr>
            </a:p>
          </p:txBody>
        </p:sp>
        <p:sp>
          <p:nvSpPr>
            <p:cNvPr id="40" name="Text Box 5"/>
            <p:cNvSpPr txBox="1">
              <a:spLocks noChangeArrowheads="1"/>
            </p:cNvSpPr>
            <p:nvPr/>
          </p:nvSpPr>
          <p:spPr bwMode="auto">
            <a:xfrm>
              <a:off x="2048" y="1181"/>
              <a:ext cx="8047"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lgn="ctr" eaLnBrk="0" fontAlgn="base" hangingPunct="0">
                <a:spcBef>
                  <a:spcPct val="0"/>
                </a:spcBef>
                <a:spcAft>
                  <a:spcPct val="0"/>
                </a:spcAft>
              </a:pPr>
              <a:r>
                <a:rPr kumimoji="0" lang="ja-JP" altLang="en-US" sz="1600" dirty="0" smtClean="0">
                  <a:latin typeface="+mn-ea"/>
                  <a:cs typeface="Times New Roman" panose="02020603050405020304" pitchFamily="18" charset="0"/>
                </a:rPr>
                <a:t>岐阜女子大学と沖縄女子短期大学との（</a:t>
              </a:r>
              <a:r>
                <a:rPr kumimoji="0" lang="en-US" altLang="ja-JP" sz="1600" b="0" i="0" u="none" strike="noStrike" cap="none" normalizeH="0" baseline="0" dirty="0" smtClean="0">
                  <a:ln>
                    <a:noFill/>
                  </a:ln>
                  <a:solidFill>
                    <a:schemeClr val="tx1"/>
                  </a:solidFill>
                  <a:effectLst/>
                  <a:latin typeface="+mn-ea"/>
                  <a:cs typeface="Times New Roman" panose="02020603050405020304" pitchFamily="18" charset="0"/>
                </a:rPr>
                <a:t>e-learning</a:t>
              </a:r>
              <a:r>
                <a:rPr kumimoji="0" lang="ja-JP" altLang="en-US" sz="1600" b="0" i="0" u="none" strike="noStrike" cap="none" normalizeH="0" baseline="0" dirty="0" smtClean="0">
                  <a:ln>
                    <a:noFill/>
                  </a:ln>
                  <a:solidFill>
                    <a:schemeClr val="tx1"/>
                  </a:solidFill>
                  <a:effectLst/>
                  <a:latin typeface="+mn-ea"/>
                  <a:cs typeface="Times New Roman" panose="02020603050405020304" pitchFamily="18" charset="0"/>
                </a:rPr>
                <a:t>）構想</a:t>
              </a:r>
              <a:endParaRPr kumimoji="0" lang="ja-JP" altLang="en-US" sz="4000" b="0" i="0" u="none" strike="noStrike" cap="none" normalizeH="0" baseline="0" dirty="0" smtClean="0">
                <a:ln>
                  <a:noFill/>
                </a:ln>
                <a:solidFill>
                  <a:schemeClr val="tx1"/>
                </a:solidFill>
                <a:effectLst/>
                <a:latin typeface="+mn-ea"/>
              </a:endParaRPr>
            </a:p>
          </p:txBody>
        </p:sp>
        <p:sp>
          <p:nvSpPr>
            <p:cNvPr id="41" name="Text Box 4"/>
            <p:cNvSpPr txBox="1">
              <a:spLocks noChangeArrowheads="1"/>
            </p:cNvSpPr>
            <p:nvPr/>
          </p:nvSpPr>
          <p:spPr bwMode="auto">
            <a:xfrm>
              <a:off x="9060" y="1519"/>
              <a:ext cx="1533" cy="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smtClean="0">
                  <a:ln>
                    <a:noFill/>
                  </a:ln>
                  <a:solidFill>
                    <a:schemeClr val="tx1"/>
                  </a:solidFill>
                  <a:effectLst/>
                  <a:latin typeface="+mn-ea"/>
                  <a:cs typeface="Times New Roman" panose="02020603050405020304" pitchFamily="18" charset="0"/>
                </a:rPr>
                <a:t>（各大学に開放）</a:t>
              </a:r>
              <a:endParaRPr kumimoji="0" lang="ja-JP" altLang="ja-JP" sz="300" b="0" i="0" u="none" strike="noStrike" cap="none" normalizeH="0" baseline="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smtClean="0">
                <a:ln>
                  <a:noFill/>
                </a:ln>
                <a:solidFill>
                  <a:schemeClr val="tx1"/>
                </a:solidFill>
                <a:effectLst/>
                <a:latin typeface="+mn-ea"/>
              </a:endParaRPr>
            </a:p>
          </p:txBody>
        </p:sp>
        <p:sp>
          <p:nvSpPr>
            <p:cNvPr id="42" name="Text Box 3"/>
            <p:cNvSpPr txBox="1">
              <a:spLocks noChangeArrowheads="1"/>
            </p:cNvSpPr>
            <p:nvPr/>
          </p:nvSpPr>
          <p:spPr bwMode="auto">
            <a:xfrm>
              <a:off x="3410" y="6579"/>
              <a:ext cx="5084"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735" tIns="6310" rIns="52735" bIns="6310" numCol="1" anchor="t" anchorCtr="0" compatLnSpc="1">
              <a:prstTxWarp prst="textNoShape">
                <a:avLst/>
              </a:prstTxWarp>
            </a:bodyPr>
            <a:lstStyle/>
            <a:p>
              <a:pPr lvl="0" algn="ctr" eaLnBrk="0" fontAlgn="base" hangingPunct="0">
                <a:spcBef>
                  <a:spcPct val="0"/>
                </a:spcBef>
                <a:spcAft>
                  <a:spcPct val="0"/>
                </a:spcAft>
              </a:pPr>
              <a:endParaRPr kumimoji="0" lang="ja-JP" altLang="en-US" sz="900" dirty="0">
                <a:latin typeface="+mn-ea"/>
                <a:cs typeface="Times New Roman" panose="02020603050405020304" pitchFamily="18" charset="0"/>
              </a:endParaRPr>
            </a:p>
          </p:txBody>
        </p:sp>
        <p:sp>
          <p:nvSpPr>
            <p:cNvPr id="43" name="Text Box 2"/>
            <p:cNvSpPr txBox="1">
              <a:spLocks noChangeArrowheads="1"/>
            </p:cNvSpPr>
            <p:nvPr/>
          </p:nvSpPr>
          <p:spPr bwMode="auto">
            <a:xfrm>
              <a:off x="8470" y="6134"/>
              <a:ext cx="234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rPr>
                <a:t>(</a:t>
              </a:r>
              <a:r>
                <a:rPr kumimoji="0" lang="ja-JP" altLang="en-US" sz="700" b="0" i="0" u="none" strike="noStrike" cap="none" normalizeH="0" baseline="0" dirty="0" smtClean="0">
                  <a:ln>
                    <a:noFill/>
                  </a:ln>
                  <a:solidFill>
                    <a:schemeClr val="tx1"/>
                  </a:solidFill>
                  <a:effectLst/>
                  <a:latin typeface="+mn-ea"/>
                  <a:cs typeface="Times New Roman" panose="02020603050405020304" pitchFamily="18" charset="0"/>
                </a:rPr>
                <a:t>実践用の専門別技術者の派遣</a:t>
              </a:r>
              <a:r>
                <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rPr>
                <a:t>)</a:t>
              </a:r>
              <a:endParaRPr kumimoji="0" lang="en-US" altLang="ja-JP" sz="1800" b="0" i="0" u="none" strike="noStrike" cap="none" normalizeH="0" baseline="0" dirty="0" smtClean="0">
                <a:ln>
                  <a:noFill/>
                </a:ln>
                <a:solidFill>
                  <a:schemeClr val="tx1"/>
                </a:solidFill>
                <a:effectLst/>
                <a:latin typeface="+mn-ea"/>
              </a:endParaRPr>
            </a:p>
          </p:txBody>
        </p:sp>
      </p:grpSp>
      <p:sp>
        <p:nvSpPr>
          <p:cNvPr id="44" name="テキスト ボックス 43"/>
          <p:cNvSpPr txBox="1"/>
          <p:nvPr/>
        </p:nvSpPr>
        <p:spPr>
          <a:xfrm>
            <a:off x="3611627" y="1416857"/>
            <a:ext cx="2291801" cy="246221"/>
          </a:xfrm>
          <a:prstGeom prst="rect">
            <a:avLst/>
          </a:prstGeom>
          <a:solidFill>
            <a:schemeClr val="accent5">
              <a:lumMod val="50000"/>
            </a:schemeClr>
          </a:solidFill>
        </p:spPr>
        <p:txBody>
          <a:bodyPr wrap="square" rtlCol="0">
            <a:spAutoFit/>
          </a:bodyPr>
          <a:lstStyle/>
          <a:p>
            <a:pPr algn="ctr"/>
            <a:r>
              <a:rPr lang="ja-JP" altLang="en-US" sz="1000" dirty="0" smtClean="0">
                <a:solidFill>
                  <a:schemeClr val="bg1"/>
                </a:solidFill>
              </a:rPr>
              <a:t>岐阜女子大学文化情報研究センター</a:t>
            </a:r>
            <a:endParaRPr lang="ja-JP" altLang="en-US" sz="1000" dirty="0">
              <a:solidFill>
                <a:schemeClr val="bg1"/>
              </a:solidFill>
            </a:endParaRPr>
          </a:p>
        </p:txBody>
      </p:sp>
      <p:sp>
        <p:nvSpPr>
          <p:cNvPr id="45" name="タイトル 1"/>
          <p:cNvSpPr txBox="1">
            <a:spLocks/>
          </p:cNvSpPr>
          <p:nvPr/>
        </p:nvSpPr>
        <p:spPr>
          <a:xfrm>
            <a:off x="-7032" y="8058"/>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600" b="1" dirty="0">
                <a:solidFill>
                  <a:schemeClr val="accent2">
                    <a:lumMod val="60000"/>
                    <a:lumOff val="40000"/>
                  </a:schemeClr>
                </a:solidFill>
                <a:latin typeface="+mj-ea"/>
              </a:rPr>
              <a:t>M</a:t>
            </a:r>
            <a:r>
              <a:rPr lang="en-US" altLang="ja-JP" sz="2800" dirty="0">
                <a:solidFill>
                  <a:schemeClr val="bg1"/>
                </a:solidFill>
                <a:latin typeface="+mj-ea"/>
              </a:rPr>
              <a:t>ulti </a:t>
            </a:r>
            <a:r>
              <a:rPr lang="en-US" altLang="ja-JP" sz="3600" b="1" dirty="0">
                <a:solidFill>
                  <a:srgbClr val="92D050"/>
                </a:solidFill>
                <a:latin typeface="+mj-ea"/>
              </a:rPr>
              <a:t>C</a:t>
            </a:r>
            <a:r>
              <a:rPr lang="en-US" altLang="ja-JP" sz="2800" dirty="0">
                <a:solidFill>
                  <a:schemeClr val="bg1"/>
                </a:solidFill>
                <a:latin typeface="+mj-ea"/>
              </a:rPr>
              <a:t>ampus </a:t>
            </a:r>
            <a:r>
              <a:rPr lang="en-US" altLang="ja-JP" sz="3600" b="1" dirty="0">
                <a:solidFill>
                  <a:schemeClr val="accent4">
                    <a:lumMod val="60000"/>
                    <a:lumOff val="40000"/>
                  </a:schemeClr>
                </a:solidFill>
                <a:latin typeface="+mj-ea"/>
              </a:rPr>
              <a:t>O</a:t>
            </a:r>
            <a:r>
              <a:rPr lang="en-US" altLang="ja-JP" sz="2800" dirty="0">
                <a:solidFill>
                  <a:schemeClr val="bg1"/>
                </a:solidFill>
                <a:latin typeface="+mj-ea"/>
              </a:rPr>
              <a:t>ne </a:t>
            </a:r>
            <a:r>
              <a:rPr lang="en-US" altLang="ja-JP" sz="3600" b="1" dirty="0">
                <a:solidFill>
                  <a:schemeClr val="accent2">
                    <a:lumMod val="75000"/>
                  </a:schemeClr>
                </a:solidFill>
                <a:latin typeface="+mj-ea"/>
              </a:rPr>
              <a:t>D</a:t>
            </a:r>
            <a:r>
              <a:rPr lang="en-US" altLang="ja-JP" sz="2800" dirty="0">
                <a:solidFill>
                  <a:schemeClr val="bg1"/>
                </a:solidFill>
                <a:latin typeface="+mj-ea"/>
              </a:rPr>
              <a:t>igital </a:t>
            </a:r>
            <a:r>
              <a:rPr lang="en-US" altLang="ja-JP" sz="3600" b="1" dirty="0">
                <a:latin typeface="+mj-ea"/>
              </a:rPr>
              <a:t>U</a:t>
            </a:r>
            <a:r>
              <a:rPr lang="en-US" altLang="ja-JP" sz="2800" dirty="0">
                <a:solidFill>
                  <a:schemeClr val="bg1"/>
                </a:solidFill>
                <a:latin typeface="+mj-ea"/>
              </a:rPr>
              <a:t>niversity</a:t>
            </a:r>
            <a:r>
              <a:rPr lang="ja-JP" altLang="en-US" sz="2800" dirty="0">
                <a:solidFill>
                  <a:schemeClr val="bg1"/>
                </a:solidFill>
                <a:latin typeface="+mj-ea"/>
              </a:rPr>
              <a:t>構想</a:t>
            </a:r>
            <a:endParaRPr lang="ja-JP" altLang="en-US" sz="2800" dirty="0">
              <a:solidFill>
                <a:schemeClr val="bg1"/>
              </a:solidFill>
              <a:latin typeface="メイリオ" panose="020B0604030504040204" pitchFamily="50" charset="-128"/>
              <a:ea typeface="メイリオ" panose="020B0604030504040204" pitchFamily="50" charset="-128"/>
            </a:endParaRPr>
          </a:p>
        </p:txBody>
      </p:sp>
      <p:pic>
        <p:nvPicPr>
          <p:cNvPr id="46" name="図 45"/>
          <p:cNvPicPr>
            <a:picLocks noChangeAspect="1"/>
          </p:cNvPicPr>
          <p:nvPr/>
        </p:nvPicPr>
        <p:blipFill>
          <a:blip r:embed="rId2"/>
          <a:stretch>
            <a:fillRect/>
          </a:stretch>
        </p:blipFill>
        <p:spPr>
          <a:xfrm>
            <a:off x="907542" y="4685678"/>
            <a:ext cx="1332201" cy="844110"/>
          </a:xfrm>
          <a:prstGeom prst="rect">
            <a:avLst/>
          </a:prstGeom>
        </p:spPr>
      </p:pic>
      <p:pic>
        <p:nvPicPr>
          <p:cNvPr id="47" name="図 46">
            <a:extLst>
              <a:ext uri="{FF2B5EF4-FFF2-40B4-BE49-F238E27FC236}">
                <a16:creationId xmlns:a16="http://schemas.microsoft.com/office/drawing/2014/main" id="{59F755A9-9046-47AD-BDDF-BAFC669CF848}"/>
              </a:ext>
            </a:extLst>
          </p:cNvPr>
          <p:cNvPicPr>
            <a:picLocks noChangeAspect="1"/>
          </p:cNvPicPr>
          <p:nvPr/>
        </p:nvPicPr>
        <p:blipFill>
          <a:blip r:embed="rId3"/>
          <a:stretch>
            <a:fillRect/>
          </a:stretch>
        </p:blipFill>
        <p:spPr>
          <a:xfrm>
            <a:off x="2283432" y="4690809"/>
            <a:ext cx="1231051" cy="838979"/>
          </a:xfrm>
          <a:prstGeom prst="rect">
            <a:avLst/>
          </a:prstGeom>
        </p:spPr>
      </p:pic>
      <p:pic>
        <p:nvPicPr>
          <p:cNvPr id="48" name="図 47"/>
          <p:cNvPicPr>
            <a:picLocks noChangeAspect="1"/>
          </p:cNvPicPr>
          <p:nvPr/>
        </p:nvPicPr>
        <p:blipFill>
          <a:blip r:embed="rId4"/>
          <a:stretch>
            <a:fillRect/>
          </a:stretch>
        </p:blipFill>
        <p:spPr>
          <a:xfrm>
            <a:off x="3535456" y="3405024"/>
            <a:ext cx="1308609" cy="1660429"/>
          </a:xfrm>
          <a:prstGeom prst="rect">
            <a:avLst/>
          </a:prstGeom>
        </p:spPr>
      </p:pic>
      <p:sp>
        <p:nvSpPr>
          <p:cNvPr id="2" name="テキスト ボックス 1"/>
          <p:cNvSpPr txBox="1"/>
          <p:nvPr/>
        </p:nvSpPr>
        <p:spPr>
          <a:xfrm>
            <a:off x="990919" y="5549916"/>
            <a:ext cx="1209069" cy="307777"/>
          </a:xfrm>
          <a:prstGeom prst="rect">
            <a:avLst/>
          </a:prstGeom>
          <a:noFill/>
        </p:spPr>
        <p:txBody>
          <a:bodyPr wrap="square" rtlCol="0">
            <a:spAutoFit/>
          </a:bodyPr>
          <a:lstStyle/>
          <a:p>
            <a:r>
              <a:rPr lang="ja-JP" altLang="en-US" sz="700" dirty="0"/>
              <a:t>動画教材</a:t>
            </a:r>
            <a:r>
              <a:rPr kumimoji="1" lang="ja-JP" altLang="en-US" sz="700" dirty="0" smtClean="0"/>
              <a:t>作成</a:t>
            </a:r>
            <a:r>
              <a:rPr kumimoji="1" lang="en-US" altLang="ja-JP" sz="700" dirty="0" smtClean="0"/>
              <a:t>(20</a:t>
            </a:r>
            <a:r>
              <a:rPr kumimoji="1" lang="ja-JP" altLang="en-US" sz="700" dirty="0" smtClean="0"/>
              <a:t>分</a:t>
            </a:r>
            <a:r>
              <a:rPr kumimoji="1" lang="en-US" altLang="ja-JP" sz="700" dirty="0" smtClean="0"/>
              <a:t> )</a:t>
            </a:r>
          </a:p>
          <a:p>
            <a:endParaRPr kumimoji="1" lang="ja-JP" altLang="en-US" sz="700" dirty="0"/>
          </a:p>
        </p:txBody>
      </p:sp>
      <p:sp>
        <p:nvSpPr>
          <p:cNvPr id="49" name="テキスト ボックス 48"/>
          <p:cNvSpPr txBox="1"/>
          <p:nvPr/>
        </p:nvSpPr>
        <p:spPr>
          <a:xfrm>
            <a:off x="2298574" y="5570829"/>
            <a:ext cx="1247617" cy="200055"/>
          </a:xfrm>
          <a:prstGeom prst="rect">
            <a:avLst/>
          </a:prstGeom>
          <a:noFill/>
        </p:spPr>
        <p:txBody>
          <a:bodyPr wrap="square" rtlCol="0">
            <a:spAutoFit/>
          </a:bodyPr>
          <a:lstStyle/>
          <a:p>
            <a:r>
              <a:rPr kumimoji="1" lang="ja-JP" altLang="en-US" sz="700" dirty="0" smtClean="0"/>
              <a:t>テキスト作成</a:t>
            </a:r>
            <a:r>
              <a:rPr kumimoji="1" lang="en-US" altLang="ja-JP" sz="700" dirty="0" smtClean="0"/>
              <a:t>(</a:t>
            </a:r>
            <a:r>
              <a:rPr kumimoji="1" lang="ja-JP" altLang="en-US" sz="700" dirty="0" smtClean="0"/>
              <a:t>各講６</a:t>
            </a:r>
            <a:r>
              <a:rPr kumimoji="1" lang="en-US" altLang="ja-JP" sz="700" dirty="0" smtClean="0"/>
              <a:t>P</a:t>
            </a:r>
            <a:r>
              <a:rPr kumimoji="1" lang="ja-JP" altLang="en-US" sz="700" dirty="0" smtClean="0"/>
              <a:t>）</a:t>
            </a:r>
            <a:endParaRPr kumimoji="1" lang="ja-JP" altLang="en-US" sz="700" dirty="0"/>
          </a:p>
        </p:txBody>
      </p:sp>
      <p:sp>
        <p:nvSpPr>
          <p:cNvPr id="50" name="テキスト ボックス 49"/>
          <p:cNvSpPr txBox="1"/>
          <p:nvPr/>
        </p:nvSpPr>
        <p:spPr>
          <a:xfrm>
            <a:off x="3643826" y="5165878"/>
            <a:ext cx="1070479" cy="200055"/>
          </a:xfrm>
          <a:prstGeom prst="rect">
            <a:avLst/>
          </a:prstGeom>
          <a:noFill/>
        </p:spPr>
        <p:txBody>
          <a:bodyPr wrap="square" rtlCol="0">
            <a:spAutoFit/>
          </a:bodyPr>
          <a:lstStyle/>
          <a:p>
            <a:r>
              <a:rPr kumimoji="1" lang="en-US" altLang="ja-JP" sz="700" dirty="0" smtClean="0"/>
              <a:t>E-Learning</a:t>
            </a:r>
            <a:r>
              <a:rPr kumimoji="1" lang="ja-JP" altLang="en-US" sz="700" dirty="0" smtClean="0"/>
              <a:t>のイメージ</a:t>
            </a:r>
            <a:endParaRPr kumimoji="1" lang="ja-JP" altLang="en-US" sz="700" dirty="0"/>
          </a:p>
        </p:txBody>
      </p:sp>
      <p:sp>
        <p:nvSpPr>
          <p:cNvPr id="51" name="テキスト ボックス 50"/>
          <p:cNvSpPr txBox="1"/>
          <p:nvPr/>
        </p:nvSpPr>
        <p:spPr>
          <a:xfrm>
            <a:off x="942571" y="6089570"/>
            <a:ext cx="7177871" cy="415498"/>
          </a:xfrm>
          <a:prstGeom prst="rect">
            <a:avLst/>
          </a:prstGeom>
          <a:solidFill>
            <a:schemeClr val="accent2"/>
          </a:solidFill>
        </p:spPr>
        <p:txBody>
          <a:bodyPr wrap="square" rtlCol="0">
            <a:spAutoFit/>
          </a:bodyPr>
          <a:lstStyle/>
          <a:p>
            <a:r>
              <a:rPr lang="ja-JP" altLang="en-US" sz="1050" dirty="0" smtClean="0">
                <a:solidFill>
                  <a:schemeClr val="bg1"/>
                </a:solidFill>
              </a:rPr>
              <a:t>沖縄女子短期大学との連携（融合）</a:t>
            </a:r>
            <a:r>
              <a:rPr lang="ja-JP" altLang="en-US" sz="1050" dirty="0">
                <a:solidFill>
                  <a:schemeClr val="bg1"/>
                </a:solidFill>
              </a:rPr>
              <a:t>による地域における知的活動の中心拠点として、高等教育に対する多様なニーズに対応し、地域社会の発展に寄与することを目的に、大学間の単位互換制度</a:t>
            </a:r>
            <a:r>
              <a:rPr lang="ja-JP" altLang="en-US" sz="1050" dirty="0" smtClean="0">
                <a:solidFill>
                  <a:schemeClr val="bg1"/>
                </a:solidFill>
              </a:rPr>
              <a:t>を推進する。</a:t>
            </a:r>
            <a:endParaRPr kumimoji="1" lang="ja-JP" altLang="en-US" sz="1050" dirty="0">
              <a:solidFill>
                <a:schemeClr val="bg1"/>
              </a:solidFill>
            </a:endParaRPr>
          </a:p>
        </p:txBody>
      </p:sp>
      <p:sp>
        <p:nvSpPr>
          <p:cNvPr id="52" name="テキスト ボックス 51"/>
          <p:cNvSpPr txBox="1"/>
          <p:nvPr/>
        </p:nvSpPr>
        <p:spPr>
          <a:xfrm>
            <a:off x="2301185" y="5791667"/>
            <a:ext cx="5819257" cy="261610"/>
          </a:xfrm>
          <a:prstGeom prst="rect">
            <a:avLst/>
          </a:prstGeom>
          <a:noFill/>
        </p:spPr>
        <p:txBody>
          <a:bodyPr wrap="square" rtlCol="0">
            <a:spAutoFit/>
          </a:bodyPr>
          <a:lstStyle/>
          <a:p>
            <a:r>
              <a:rPr kumimoji="1" lang="ja-JP" altLang="en-US" sz="1100" dirty="0" smtClean="0"/>
              <a:t>岐阜女子大学と沖縄女子短期大学との単位互換並びに教育委員会や企業の研修として展開</a:t>
            </a:r>
            <a:endParaRPr kumimoji="1" lang="ja-JP" altLang="en-US" sz="1100" dirty="0"/>
          </a:p>
        </p:txBody>
      </p:sp>
      <p:sp>
        <p:nvSpPr>
          <p:cNvPr id="53" name="テキスト ボックス 52"/>
          <p:cNvSpPr txBox="1"/>
          <p:nvPr/>
        </p:nvSpPr>
        <p:spPr>
          <a:xfrm>
            <a:off x="3484098" y="2955417"/>
            <a:ext cx="1411324" cy="415498"/>
          </a:xfrm>
          <a:prstGeom prst="rect">
            <a:avLst/>
          </a:prstGeom>
          <a:solidFill>
            <a:schemeClr val="accent2"/>
          </a:solidFill>
        </p:spPr>
        <p:txBody>
          <a:bodyPr wrap="square" rtlCol="0">
            <a:spAutoFit/>
          </a:bodyPr>
          <a:lstStyle/>
          <a:p>
            <a:pPr algn="ctr"/>
            <a:r>
              <a:rPr lang="en-US" altLang="ja-JP" sz="1400" dirty="0" smtClean="0">
                <a:solidFill>
                  <a:schemeClr val="bg1"/>
                </a:solidFill>
              </a:rPr>
              <a:t>MOOC</a:t>
            </a:r>
          </a:p>
          <a:p>
            <a:pPr algn="ctr"/>
            <a:r>
              <a:rPr lang="ja-JP" altLang="en-US" sz="700" dirty="0" smtClean="0">
                <a:solidFill>
                  <a:schemeClr val="bg1"/>
                </a:solidFill>
              </a:rPr>
              <a:t>（</a:t>
            </a:r>
            <a:r>
              <a:rPr lang="en-US" altLang="ja-JP" sz="700" dirty="0">
                <a:solidFill>
                  <a:schemeClr val="bg1"/>
                </a:solidFill>
              </a:rPr>
              <a:t>Massive open online course</a:t>
            </a:r>
            <a:r>
              <a:rPr lang="ja-JP" altLang="en-US" sz="700" dirty="0">
                <a:solidFill>
                  <a:schemeClr val="bg1"/>
                </a:solidFill>
              </a:rPr>
              <a:t>）</a:t>
            </a:r>
            <a:endParaRPr kumimoji="1" lang="ja-JP" altLang="en-US" sz="700" dirty="0">
              <a:solidFill>
                <a:schemeClr val="bg1"/>
              </a:solidFill>
            </a:endParaRPr>
          </a:p>
        </p:txBody>
      </p:sp>
      <p:graphicFrame>
        <p:nvGraphicFramePr>
          <p:cNvPr id="19" name="図表 18"/>
          <p:cNvGraphicFramePr/>
          <p:nvPr>
            <p:extLst>
              <p:ext uri="{D42A27DB-BD31-4B8C-83A1-F6EECF244321}">
                <p14:modId xmlns:p14="http://schemas.microsoft.com/office/powerpoint/2010/main" val="2538617357"/>
              </p:ext>
            </p:extLst>
          </p:nvPr>
        </p:nvGraphicFramePr>
        <p:xfrm>
          <a:off x="1115637" y="2830019"/>
          <a:ext cx="1845179" cy="18653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4" name="テキスト ボックス 23"/>
          <p:cNvSpPr txBox="1"/>
          <p:nvPr/>
        </p:nvSpPr>
        <p:spPr>
          <a:xfrm>
            <a:off x="2091599" y="1826514"/>
            <a:ext cx="1196691" cy="276999"/>
          </a:xfrm>
          <a:prstGeom prst="rect">
            <a:avLst/>
          </a:prstGeom>
          <a:solidFill>
            <a:schemeClr val="accent2">
              <a:lumMod val="75000"/>
            </a:schemeClr>
          </a:solidFill>
        </p:spPr>
        <p:txBody>
          <a:bodyPr wrap="square" rtlCol="0">
            <a:spAutoFit/>
          </a:bodyPr>
          <a:lstStyle/>
          <a:p>
            <a:r>
              <a:rPr lang="zh-CN" altLang="en-US" sz="1200" b="1" dirty="0">
                <a:solidFill>
                  <a:schemeClr val="bg1"/>
                </a:solidFill>
                <a:latin typeface="メイリオ" panose="020B0604030504040204" pitchFamily="50" charset="-128"/>
                <a:ea typeface="メイリオ" panose="020B0604030504040204" pitchFamily="50" charset="-128"/>
              </a:rPr>
              <a:t>岐阜女子大学</a:t>
            </a:r>
          </a:p>
        </p:txBody>
      </p:sp>
      <p:sp>
        <p:nvSpPr>
          <p:cNvPr id="54" name="テキスト ボックス 53"/>
          <p:cNvSpPr txBox="1"/>
          <p:nvPr/>
        </p:nvSpPr>
        <p:spPr>
          <a:xfrm>
            <a:off x="855348" y="1813937"/>
            <a:ext cx="1196691" cy="288000"/>
          </a:xfrm>
          <a:prstGeom prst="rect">
            <a:avLst/>
          </a:prstGeom>
          <a:solidFill>
            <a:schemeClr val="accent4">
              <a:lumMod val="75000"/>
            </a:schemeClr>
          </a:solidFill>
        </p:spPr>
        <p:txBody>
          <a:bodyPr wrap="square" rtlCol="0" anchor="ctr" anchorCtr="1">
            <a:spAutoFit/>
          </a:bodyPr>
          <a:lstStyle/>
          <a:p>
            <a:r>
              <a:rPr lang="ja-JP" altLang="en-US" sz="900" b="1" dirty="0" smtClean="0">
                <a:solidFill>
                  <a:schemeClr val="bg1"/>
                </a:solidFill>
                <a:latin typeface="メイリオ" panose="020B0604030504040204" pitchFamily="50" charset="-128"/>
                <a:ea typeface="メイリオ" panose="020B0604030504040204" pitchFamily="50" charset="-128"/>
              </a:rPr>
              <a:t>沖縄</a:t>
            </a:r>
            <a:r>
              <a:rPr lang="zh-CN" altLang="en-US" sz="900" b="1" dirty="0" smtClean="0">
                <a:solidFill>
                  <a:schemeClr val="bg1"/>
                </a:solidFill>
                <a:latin typeface="メイリオ" panose="020B0604030504040204" pitchFamily="50" charset="-128"/>
                <a:ea typeface="メイリオ" panose="020B0604030504040204" pitchFamily="50" charset="-128"/>
              </a:rPr>
              <a:t>女子</a:t>
            </a:r>
            <a:r>
              <a:rPr lang="ja-JP" altLang="en-US" sz="900" b="1" dirty="0" smtClean="0">
                <a:solidFill>
                  <a:schemeClr val="bg1"/>
                </a:solidFill>
                <a:latin typeface="メイリオ" panose="020B0604030504040204" pitchFamily="50" charset="-128"/>
                <a:ea typeface="メイリオ" panose="020B0604030504040204" pitchFamily="50" charset="-128"/>
              </a:rPr>
              <a:t>短期</a:t>
            </a:r>
            <a:r>
              <a:rPr lang="zh-CN" altLang="en-US" sz="900" b="1" dirty="0" smtClean="0">
                <a:solidFill>
                  <a:schemeClr val="bg1"/>
                </a:solidFill>
                <a:latin typeface="メイリオ" panose="020B0604030504040204" pitchFamily="50" charset="-128"/>
                <a:ea typeface="メイリオ" panose="020B0604030504040204" pitchFamily="50" charset="-128"/>
              </a:rPr>
              <a:t>大学</a:t>
            </a:r>
            <a:endParaRPr lang="zh-CN" altLang="en-US" sz="900" b="1" dirty="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35385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
          <p:cNvSpPr txBox="1">
            <a:spLocks/>
          </p:cNvSpPr>
          <p:nvPr/>
        </p:nvSpPr>
        <p:spPr>
          <a:xfrm>
            <a:off x="-7032" y="-14898"/>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600" b="1" dirty="0">
                <a:solidFill>
                  <a:schemeClr val="accent2">
                    <a:lumMod val="60000"/>
                    <a:lumOff val="40000"/>
                  </a:schemeClr>
                </a:solidFill>
                <a:latin typeface="+mj-ea"/>
              </a:rPr>
              <a:t>M</a:t>
            </a:r>
            <a:r>
              <a:rPr lang="en-US" altLang="ja-JP" sz="2800" dirty="0">
                <a:solidFill>
                  <a:schemeClr val="bg1"/>
                </a:solidFill>
                <a:latin typeface="+mj-ea"/>
              </a:rPr>
              <a:t>ulti </a:t>
            </a:r>
            <a:r>
              <a:rPr lang="en-US" altLang="ja-JP" sz="3600" b="1" dirty="0">
                <a:solidFill>
                  <a:srgbClr val="92D050"/>
                </a:solidFill>
                <a:latin typeface="+mj-ea"/>
              </a:rPr>
              <a:t>C</a:t>
            </a:r>
            <a:r>
              <a:rPr lang="en-US" altLang="ja-JP" sz="2800" dirty="0">
                <a:solidFill>
                  <a:schemeClr val="bg1"/>
                </a:solidFill>
                <a:latin typeface="+mj-ea"/>
              </a:rPr>
              <a:t>ampus </a:t>
            </a:r>
            <a:r>
              <a:rPr lang="en-US" altLang="ja-JP" sz="3600" b="1" dirty="0">
                <a:solidFill>
                  <a:schemeClr val="accent4">
                    <a:lumMod val="60000"/>
                    <a:lumOff val="40000"/>
                  </a:schemeClr>
                </a:solidFill>
                <a:latin typeface="+mj-ea"/>
              </a:rPr>
              <a:t>O</a:t>
            </a:r>
            <a:r>
              <a:rPr lang="en-US" altLang="ja-JP" sz="2800" dirty="0">
                <a:solidFill>
                  <a:schemeClr val="bg1"/>
                </a:solidFill>
                <a:latin typeface="+mj-ea"/>
              </a:rPr>
              <a:t>ne </a:t>
            </a:r>
            <a:r>
              <a:rPr lang="en-US" altLang="ja-JP" sz="3600" b="1" dirty="0">
                <a:solidFill>
                  <a:schemeClr val="accent2">
                    <a:lumMod val="75000"/>
                  </a:schemeClr>
                </a:solidFill>
                <a:latin typeface="+mj-ea"/>
              </a:rPr>
              <a:t>D</a:t>
            </a:r>
            <a:r>
              <a:rPr lang="en-US" altLang="ja-JP" sz="2800" dirty="0">
                <a:solidFill>
                  <a:schemeClr val="bg1"/>
                </a:solidFill>
                <a:latin typeface="+mj-ea"/>
              </a:rPr>
              <a:t>igital </a:t>
            </a:r>
            <a:r>
              <a:rPr lang="en-US" altLang="ja-JP" sz="3600" b="1" dirty="0">
                <a:latin typeface="+mj-ea"/>
              </a:rPr>
              <a:t>U</a:t>
            </a:r>
            <a:r>
              <a:rPr lang="en-US" altLang="ja-JP" sz="2800" dirty="0">
                <a:solidFill>
                  <a:schemeClr val="bg1"/>
                </a:solidFill>
                <a:latin typeface="+mj-ea"/>
              </a:rPr>
              <a:t>niversity</a:t>
            </a:r>
            <a:r>
              <a:rPr lang="ja-JP" altLang="en-US" sz="2800" dirty="0">
                <a:solidFill>
                  <a:schemeClr val="bg1"/>
                </a:solidFill>
                <a:latin typeface="+mj-ea"/>
              </a:rPr>
              <a:t>構想</a:t>
            </a:r>
            <a:endParaRPr lang="ja-JP" altLang="en-US" sz="2800" dirty="0">
              <a:solidFill>
                <a:schemeClr val="bg1"/>
              </a:solidFill>
              <a:latin typeface="メイリオ" panose="020B0604030504040204" pitchFamily="50" charset="-128"/>
              <a:ea typeface="メイリオ" panose="020B0604030504040204" pitchFamily="50" charset="-128"/>
            </a:endParaRPr>
          </a:p>
        </p:txBody>
      </p:sp>
      <p:graphicFrame>
        <p:nvGraphicFramePr>
          <p:cNvPr id="6" name="図表 5"/>
          <p:cNvGraphicFramePr/>
          <p:nvPr>
            <p:extLst>
              <p:ext uri="{D42A27DB-BD31-4B8C-83A1-F6EECF244321}">
                <p14:modId xmlns:p14="http://schemas.microsoft.com/office/powerpoint/2010/main" val="2289350438"/>
              </p:ext>
            </p:extLst>
          </p:nvPr>
        </p:nvGraphicFramePr>
        <p:xfrm>
          <a:off x="1523999" y="1086567"/>
          <a:ext cx="7057587" cy="51535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689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直線コネクタ 25"/>
          <p:cNvCxnSpPr/>
          <p:nvPr/>
        </p:nvCxnSpPr>
        <p:spPr>
          <a:xfrm>
            <a:off x="1259631" y="4102333"/>
            <a:ext cx="7080449" cy="0"/>
          </a:xfrm>
          <a:prstGeom prst="line">
            <a:avLst/>
          </a:prstGeom>
          <a:ln w="38100"/>
        </p:spPr>
        <p:style>
          <a:lnRef idx="1">
            <a:schemeClr val="accent5"/>
          </a:lnRef>
          <a:fillRef idx="0">
            <a:schemeClr val="accent5"/>
          </a:fillRef>
          <a:effectRef idx="0">
            <a:schemeClr val="accent5"/>
          </a:effectRef>
          <a:fontRef idx="minor">
            <a:schemeClr val="tx1"/>
          </a:fontRef>
        </p:style>
      </p:cxnSp>
      <p:cxnSp>
        <p:nvCxnSpPr>
          <p:cNvPr id="25" name="直線コネクタ 24"/>
          <p:cNvCxnSpPr/>
          <p:nvPr/>
        </p:nvCxnSpPr>
        <p:spPr>
          <a:xfrm>
            <a:off x="1259632" y="3321940"/>
            <a:ext cx="7080449" cy="0"/>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12" name="直線コネクタ 11"/>
          <p:cNvCxnSpPr/>
          <p:nvPr/>
        </p:nvCxnSpPr>
        <p:spPr>
          <a:xfrm>
            <a:off x="1115616" y="2434706"/>
            <a:ext cx="708044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254966" y="193543"/>
            <a:ext cx="7986112" cy="584775"/>
          </a:xfrm>
          <a:prstGeom prst="rect">
            <a:avLst/>
          </a:prstGeom>
          <a:noFill/>
        </p:spPr>
        <p:txBody>
          <a:bodyPr wrap="square" rtlCol="0">
            <a:spAutoFit/>
          </a:bodyPr>
          <a:lstStyle/>
          <a:p>
            <a:r>
              <a:rPr kumimoji="1" lang="en-US" altLang="ja-JP" sz="3200" dirty="0" smtClean="0">
                <a:latin typeface="メイリオ" panose="020B0604030504040204" pitchFamily="50" charset="-128"/>
                <a:ea typeface="メイリオ" panose="020B0604030504040204" pitchFamily="50" charset="-128"/>
              </a:rPr>
              <a:t>e-Learning</a:t>
            </a:r>
            <a:r>
              <a:rPr kumimoji="1" lang="ja-JP" altLang="en-US" sz="3200" dirty="0" smtClean="0">
                <a:latin typeface="メイリオ" panose="020B0604030504040204" pitchFamily="50" charset="-128"/>
                <a:ea typeface="メイリオ" panose="020B0604030504040204" pitchFamily="50" charset="-128"/>
              </a:rPr>
              <a:t>作成スキーム</a:t>
            </a:r>
            <a:r>
              <a:rPr kumimoji="1" lang="en-US" altLang="ja-JP" dirty="0" smtClean="0">
                <a:latin typeface="メイリオ" panose="020B0604030504040204" pitchFamily="50" charset="-128"/>
                <a:ea typeface="メイリオ" panose="020B0604030504040204" pitchFamily="50" charset="-128"/>
              </a:rPr>
              <a:t>(2023</a:t>
            </a:r>
            <a:r>
              <a:rPr kumimoji="1" lang="ja-JP" altLang="en-US" dirty="0">
                <a:latin typeface="メイリオ" panose="020B0604030504040204" pitchFamily="50" charset="-128"/>
                <a:ea typeface="メイリオ" panose="020B0604030504040204" pitchFamily="50" charset="-128"/>
              </a:rPr>
              <a:t>年度）</a:t>
            </a:r>
          </a:p>
        </p:txBody>
      </p:sp>
      <p:cxnSp>
        <p:nvCxnSpPr>
          <p:cNvPr id="4" name="直線コネクタ 3"/>
          <p:cNvCxnSpPr/>
          <p:nvPr/>
        </p:nvCxnSpPr>
        <p:spPr>
          <a:xfrm>
            <a:off x="251520" y="824323"/>
            <a:ext cx="8352928" cy="12389"/>
          </a:xfrm>
          <a:prstGeom prst="line">
            <a:avLst/>
          </a:prstGeom>
          <a:ln w="38100"/>
        </p:spPr>
        <p:style>
          <a:lnRef idx="1">
            <a:schemeClr val="accent1"/>
          </a:lnRef>
          <a:fillRef idx="0">
            <a:schemeClr val="accent1"/>
          </a:fillRef>
          <a:effectRef idx="0">
            <a:schemeClr val="accent1"/>
          </a:effectRef>
          <a:fontRef idx="minor">
            <a:schemeClr val="tx1"/>
          </a:fontRef>
        </p:style>
      </p:cxnSp>
      <p:graphicFrame>
        <p:nvGraphicFramePr>
          <p:cNvPr id="6" name="図表 5"/>
          <p:cNvGraphicFramePr/>
          <p:nvPr/>
        </p:nvGraphicFramePr>
        <p:xfrm>
          <a:off x="1259632" y="1268760"/>
          <a:ext cx="6929017" cy="7812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表 6"/>
          <p:cNvGraphicFramePr>
            <a:graphicFrameLocks noGrp="1"/>
          </p:cNvGraphicFramePr>
          <p:nvPr/>
        </p:nvGraphicFramePr>
        <p:xfrm>
          <a:off x="1259632" y="980728"/>
          <a:ext cx="6936433" cy="370840"/>
        </p:xfrm>
        <a:graphic>
          <a:graphicData uri="http://schemas.openxmlformats.org/drawingml/2006/table">
            <a:tbl>
              <a:tblPr firstRow="1" bandRow="1">
                <a:tableStyleId>{5C22544A-7EE6-4342-B048-85BDC9FD1C3A}</a:tableStyleId>
              </a:tblPr>
              <a:tblGrid>
                <a:gridCol w="990919">
                  <a:extLst>
                    <a:ext uri="{9D8B030D-6E8A-4147-A177-3AD203B41FA5}">
                      <a16:colId xmlns:a16="http://schemas.microsoft.com/office/drawing/2014/main" val="2918083234"/>
                    </a:ext>
                  </a:extLst>
                </a:gridCol>
                <a:gridCol w="990919">
                  <a:extLst>
                    <a:ext uri="{9D8B030D-6E8A-4147-A177-3AD203B41FA5}">
                      <a16:colId xmlns:a16="http://schemas.microsoft.com/office/drawing/2014/main" val="3471614890"/>
                    </a:ext>
                  </a:extLst>
                </a:gridCol>
                <a:gridCol w="990919">
                  <a:extLst>
                    <a:ext uri="{9D8B030D-6E8A-4147-A177-3AD203B41FA5}">
                      <a16:colId xmlns:a16="http://schemas.microsoft.com/office/drawing/2014/main" val="1188717769"/>
                    </a:ext>
                  </a:extLst>
                </a:gridCol>
                <a:gridCol w="990919">
                  <a:extLst>
                    <a:ext uri="{9D8B030D-6E8A-4147-A177-3AD203B41FA5}">
                      <a16:colId xmlns:a16="http://schemas.microsoft.com/office/drawing/2014/main" val="2948627652"/>
                    </a:ext>
                  </a:extLst>
                </a:gridCol>
                <a:gridCol w="990919">
                  <a:extLst>
                    <a:ext uri="{9D8B030D-6E8A-4147-A177-3AD203B41FA5}">
                      <a16:colId xmlns:a16="http://schemas.microsoft.com/office/drawing/2014/main" val="1495997557"/>
                    </a:ext>
                  </a:extLst>
                </a:gridCol>
                <a:gridCol w="990919">
                  <a:extLst>
                    <a:ext uri="{9D8B030D-6E8A-4147-A177-3AD203B41FA5}">
                      <a16:colId xmlns:a16="http://schemas.microsoft.com/office/drawing/2014/main" val="3299440172"/>
                    </a:ext>
                  </a:extLst>
                </a:gridCol>
                <a:gridCol w="990919">
                  <a:extLst>
                    <a:ext uri="{9D8B030D-6E8A-4147-A177-3AD203B41FA5}">
                      <a16:colId xmlns:a16="http://schemas.microsoft.com/office/drawing/2014/main" val="308156166"/>
                    </a:ext>
                  </a:extLst>
                </a:gridCol>
              </a:tblGrid>
              <a:tr h="370840">
                <a:tc>
                  <a:txBody>
                    <a:bodyPr/>
                    <a:lstStyle/>
                    <a:p>
                      <a:pPr algn="ctr"/>
                      <a:r>
                        <a:rPr kumimoji="1" lang="en-US" altLang="ja-JP" sz="1050" dirty="0">
                          <a:latin typeface="+mj-ea"/>
                          <a:ea typeface="+mj-ea"/>
                        </a:rPr>
                        <a:t>9</a:t>
                      </a:r>
                      <a:r>
                        <a:rPr kumimoji="1" lang="ja-JP" altLang="en-US" sz="1050" dirty="0">
                          <a:latin typeface="+mj-ea"/>
                          <a:ea typeface="+mj-ea"/>
                        </a:rPr>
                        <a:t>月</a:t>
                      </a:r>
                    </a:p>
                  </a:txBody>
                  <a:tcPr anchor="ctr" anchorCtr="1"/>
                </a:tc>
                <a:tc>
                  <a:txBody>
                    <a:bodyPr/>
                    <a:lstStyle/>
                    <a:p>
                      <a:pPr algn="ctr"/>
                      <a:r>
                        <a:rPr kumimoji="1" lang="en-US" altLang="ja-JP" sz="1050" dirty="0">
                          <a:latin typeface="+mj-ea"/>
                          <a:ea typeface="+mj-ea"/>
                        </a:rPr>
                        <a:t>10</a:t>
                      </a:r>
                      <a:r>
                        <a:rPr kumimoji="1" lang="ja-JP" altLang="en-US" sz="1050" dirty="0">
                          <a:latin typeface="+mj-ea"/>
                          <a:ea typeface="+mj-ea"/>
                        </a:rPr>
                        <a:t>月</a:t>
                      </a:r>
                    </a:p>
                  </a:txBody>
                  <a:tcPr anchor="ctr" anchorCtr="1"/>
                </a:tc>
                <a:tc>
                  <a:txBody>
                    <a:bodyPr/>
                    <a:lstStyle/>
                    <a:p>
                      <a:pPr algn="ctr"/>
                      <a:r>
                        <a:rPr kumimoji="1" lang="en-US" altLang="ja-JP" sz="1050" dirty="0">
                          <a:latin typeface="+mj-ea"/>
                          <a:ea typeface="+mj-ea"/>
                        </a:rPr>
                        <a:t>11</a:t>
                      </a:r>
                      <a:r>
                        <a:rPr kumimoji="1" lang="ja-JP" altLang="en-US" sz="1050" dirty="0">
                          <a:latin typeface="+mj-ea"/>
                          <a:ea typeface="+mj-ea"/>
                        </a:rPr>
                        <a:t>月</a:t>
                      </a:r>
                    </a:p>
                  </a:txBody>
                  <a:tcPr anchor="ctr" anchorCtr="1"/>
                </a:tc>
                <a:tc>
                  <a:txBody>
                    <a:bodyPr/>
                    <a:lstStyle/>
                    <a:p>
                      <a:pPr algn="ctr"/>
                      <a:r>
                        <a:rPr kumimoji="1" lang="en-US" altLang="ja-JP" sz="1050" dirty="0">
                          <a:latin typeface="+mj-ea"/>
                          <a:ea typeface="+mj-ea"/>
                        </a:rPr>
                        <a:t>12</a:t>
                      </a:r>
                      <a:r>
                        <a:rPr kumimoji="1" lang="ja-JP" altLang="en-US" sz="1050" dirty="0">
                          <a:latin typeface="+mj-ea"/>
                          <a:ea typeface="+mj-ea"/>
                        </a:rPr>
                        <a:t>月</a:t>
                      </a:r>
                    </a:p>
                  </a:txBody>
                  <a:tcPr anchor="ctr" anchorCtr="1"/>
                </a:tc>
                <a:tc>
                  <a:txBody>
                    <a:bodyPr/>
                    <a:lstStyle/>
                    <a:p>
                      <a:pPr algn="ctr"/>
                      <a:r>
                        <a:rPr kumimoji="1" lang="en-US" altLang="ja-JP" sz="1050" dirty="0">
                          <a:latin typeface="+mj-ea"/>
                          <a:ea typeface="+mj-ea"/>
                        </a:rPr>
                        <a:t>1</a:t>
                      </a:r>
                      <a:r>
                        <a:rPr kumimoji="1" lang="ja-JP" altLang="en-US" sz="1050" dirty="0">
                          <a:latin typeface="+mj-ea"/>
                          <a:ea typeface="+mj-ea"/>
                        </a:rPr>
                        <a:t>月</a:t>
                      </a:r>
                    </a:p>
                  </a:txBody>
                  <a:tcPr anchor="ctr" anchorCtr="1"/>
                </a:tc>
                <a:tc>
                  <a:txBody>
                    <a:bodyPr/>
                    <a:lstStyle/>
                    <a:p>
                      <a:pPr algn="ctr"/>
                      <a:r>
                        <a:rPr kumimoji="1" lang="en-US" altLang="ja-JP" sz="1050" dirty="0">
                          <a:latin typeface="+mj-ea"/>
                          <a:ea typeface="+mj-ea"/>
                        </a:rPr>
                        <a:t>2</a:t>
                      </a:r>
                      <a:r>
                        <a:rPr kumimoji="1" lang="ja-JP" altLang="en-US" sz="1050" dirty="0">
                          <a:latin typeface="+mj-ea"/>
                          <a:ea typeface="+mj-ea"/>
                        </a:rPr>
                        <a:t>月</a:t>
                      </a:r>
                    </a:p>
                  </a:txBody>
                  <a:tcPr anchor="ctr" anchorCtr="1"/>
                </a:tc>
                <a:tc>
                  <a:txBody>
                    <a:bodyPr/>
                    <a:lstStyle/>
                    <a:p>
                      <a:pPr algn="ctr"/>
                      <a:r>
                        <a:rPr kumimoji="1" lang="en-US" altLang="ja-JP" sz="1050" dirty="0">
                          <a:latin typeface="+mj-ea"/>
                          <a:ea typeface="+mj-ea"/>
                        </a:rPr>
                        <a:t>3</a:t>
                      </a:r>
                      <a:r>
                        <a:rPr kumimoji="1" lang="ja-JP" altLang="en-US" sz="1050" dirty="0">
                          <a:latin typeface="+mj-ea"/>
                          <a:ea typeface="+mj-ea"/>
                        </a:rPr>
                        <a:t>月</a:t>
                      </a:r>
                    </a:p>
                  </a:txBody>
                  <a:tcPr anchor="ctr" anchorCtr="1"/>
                </a:tc>
                <a:extLst>
                  <a:ext uri="{0D108BD9-81ED-4DB2-BD59-A6C34878D82A}">
                    <a16:rowId xmlns:a16="http://schemas.microsoft.com/office/drawing/2014/main" val="3175345240"/>
                  </a:ext>
                </a:extLst>
              </a:tr>
            </a:tbl>
          </a:graphicData>
        </a:graphic>
      </p:graphicFrame>
      <p:sp>
        <p:nvSpPr>
          <p:cNvPr id="8" name="テキスト ボックス 7"/>
          <p:cNvSpPr txBox="1"/>
          <p:nvPr/>
        </p:nvSpPr>
        <p:spPr>
          <a:xfrm>
            <a:off x="467544" y="1556792"/>
            <a:ext cx="792088" cy="215444"/>
          </a:xfrm>
          <a:prstGeom prst="rect">
            <a:avLst/>
          </a:prstGeom>
          <a:solidFill>
            <a:schemeClr val="accent2"/>
          </a:solidFill>
        </p:spPr>
        <p:txBody>
          <a:bodyPr wrap="square" rtlCol="0">
            <a:spAutoFit/>
          </a:bodyPr>
          <a:lstStyle/>
          <a:p>
            <a:pPr algn="ctr"/>
            <a:r>
              <a:rPr kumimoji="1" lang="ja-JP" altLang="en-US" sz="800" dirty="0">
                <a:solidFill>
                  <a:schemeClr val="bg1"/>
                </a:solidFill>
              </a:rPr>
              <a:t>全体</a:t>
            </a:r>
          </a:p>
        </p:txBody>
      </p:sp>
      <p:sp>
        <p:nvSpPr>
          <p:cNvPr id="9" name="テキスト ボックス 8"/>
          <p:cNvSpPr txBox="1"/>
          <p:nvPr/>
        </p:nvSpPr>
        <p:spPr>
          <a:xfrm>
            <a:off x="467542" y="2297574"/>
            <a:ext cx="894489" cy="215444"/>
          </a:xfrm>
          <a:prstGeom prst="rect">
            <a:avLst/>
          </a:prstGeom>
          <a:solidFill>
            <a:schemeClr val="accent5">
              <a:lumMod val="50000"/>
            </a:schemeClr>
          </a:solidFill>
        </p:spPr>
        <p:txBody>
          <a:bodyPr wrap="square" rtlCol="0">
            <a:spAutoFit/>
          </a:bodyPr>
          <a:lstStyle/>
          <a:p>
            <a:pPr algn="ctr"/>
            <a:r>
              <a:rPr kumimoji="1" lang="ja-JP" altLang="en-US" sz="800" dirty="0">
                <a:solidFill>
                  <a:schemeClr val="bg1"/>
                </a:solidFill>
              </a:rPr>
              <a:t>教育</a:t>
            </a:r>
            <a:r>
              <a:rPr kumimoji="1" lang="en-US" altLang="ja-JP" sz="800" dirty="0">
                <a:solidFill>
                  <a:schemeClr val="bg1"/>
                </a:solidFill>
              </a:rPr>
              <a:t>DX</a:t>
            </a:r>
            <a:r>
              <a:rPr kumimoji="1" lang="ja-JP" altLang="en-US" sz="800" dirty="0">
                <a:solidFill>
                  <a:schemeClr val="bg1"/>
                </a:solidFill>
              </a:rPr>
              <a:t>委員会</a:t>
            </a:r>
          </a:p>
        </p:txBody>
      </p:sp>
      <p:sp>
        <p:nvSpPr>
          <p:cNvPr id="10" name="テキスト ボックス 9"/>
          <p:cNvSpPr txBox="1"/>
          <p:nvPr/>
        </p:nvSpPr>
        <p:spPr>
          <a:xfrm>
            <a:off x="1468518" y="2289062"/>
            <a:ext cx="987735" cy="215444"/>
          </a:xfrm>
          <a:prstGeom prst="rect">
            <a:avLst/>
          </a:prstGeom>
          <a:solidFill>
            <a:schemeClr val="accent3"/>
          </a:solidFill>
        </p:spPr>
        <p:txBody>
          <a:bodyPr wrap="square" rtlCol="0">
            <a:spAutoFit/>
          </a:bodyPr>
          <a:lstStyle/>
          <a:p>
            <a:pPr algn="ctr"/>
            <a:r>
              <a:rPr kumimoji="1" lang="en-US" altLang="ja-JP" sz="800" dirty="0" smtClean="0">
                <a:solidFill>
                  <a:schemeClr val="bg1"/>
                </a:solidFill>
              </a:rPr>
              <a:t>E-Learning</a:t>
            </a:r>
            <a:r>
              <a:rPr kumimoji="1" lang="ja-JP" altLang="en-US" sz="800" dirty="0" smtClean="0">
                <a:solidFill>
                  <a:schemeClr val="bg1"/>
                </a:solidFill>
              </a:rPr>
              <a:t>部会</a:t>
            </a:r>
            <a:endParaRPr kumimoji="1" lang="ja-JP" altLang="en-US" sz="800" dirty="0">
              <a:solidFill>
                <a:schemeClr val="bg1"/>
              </a:solidFill>
            </a:endParaRPr>
          </a:p>
        </p:txBody>
      </p:sp>
      <p:sp>
        <p:nvSpPr>
          <p:cNvPr id="11" name="テキスト ボックス 10"/>
          <p:cNvSpPr txBox="1"/>
          <p:nvPr/>
        </p:nvSpPr>
        <p:spPr>
          <a:xfrm>
            <a:off x="6840783" y="2289062"/>
            <a:ext cx="827561" cy="215444"/>
          </a:xfrm>
          <a:prstGeom prst="rect">
            <a:avLst/>
          </a:prstGeom>
          <a:solidFill>
            <a:schemeClr val="accent3"/>
          </a:solidFill>
        </p:spPr>
        <p:txBody>
          <a:bodyPr wrap="square" rtlCol="0">
            <a:spAutoFit/>
          </a:bodyPr>
          <a:lstStyle/>
          <a:p>
            <a:pPr algn="ctr"/>
            <a:r>
              <a:rPr lang="en-US" altLang="ja-JP" sz="800" dirty="0">
                <a:solidFill>
                  <a:schemeClr val="bg1"/>
                </a:solidFill>
              </a:rPr>
              <a:t>E-Learning</a:t>
            </a:r>
            <a:r>
              <a:rPr lang="ja-JP" altLang="en-US" sz="800" dirty="0">
                <a:solidFill>
                  <a:schemeClr val="bg1"/>
                </a:solidFill>
              </a:rPr>
              <a:t>部会</a:t>
            </a:r>
          </a:p>
        </p:txBody>
      </p:sp>
      <p:sp>
        <p:nvSpPr>
          <p:cNvPr id="14" name="テキスト ボックス 13"/>
          <p:cNvSpPr txBox="1"/>
          <p:nvPr/>
        </p:nvSpPr>
        <p:spPr>
          <a:xfrm>
            <a:off x="467542" y="3214218"/>
            <a:ext cx="894491" cy="215444"/>
          </a:xfrm>
          <a:prstGeom prst="rect">
            <a:avLst/>
          </a:prstGeom>
          <a:solidFill>
            <a:schemeClr val="accent3">
              <a:lumMod val="50000"/>
            </a:schemeClr>
          </a:solidFill>
        </p:spPr>
        <p:txBody>
          <a:bodyPr wrap="square" rtlCol="0">
            <a:spAutoFit/>
          </a:bodyPr>
          <a:lstStyle/>
          <a:p>
            <a:pPr algn="ctr"/>
            <a:r>
              <a:rPr kumimoji="1" lang="ja-JP" altLang="en-US" sz="800" dirty="0">
                <a:solidFill>
                  <a:schemeClr val="bg1"/>
                </a:solidFill>
              </a:rPr>
              <a:t>カリキュラム</a:t>
            </a:r>
          </a:p>
        </p:txBody>
      </p:sp>
      <p:grpSp>
        <p:nvGrpSpPr>
          <p:cNvPr id="15" name="グループ化 14"/>
          <p:cNvGrpSpPr/>
          <p:nvPr/>
        </p:nvGrpSpPr>
        <p:grpSpPr>
          <a:xfrm>
            <a:off x="1450507" y="3131752"/>
            <a:ext cx="1208558" cy="374193"/>
            <a:chOff x="751602" y="203547"/>
            <a:chExt cx="935484" cy="374193"/>
          </a:xfrm>
        </p:grpSpPr>
        <p:sp>
          <p:nvSpPr>
            <p:cNvPr id="16" name="山形 15"/>
            <p:cNvSpPr/>
            <p:nvPr/>
          </p:nvSpPr>
          <p:spPr>
            <a:xfrm>
              <a:off x="751602" y="203547"/>
              <a:ext cx="935484" cy="374193"/>
            </a:xfrm>
            <a:prstGeom prst="chevron">
              <a:avLst/>
            </a:prstGeom>
          </p:spPr>
          <p:style>
            <a:lnRef idx="2">
              <a:schemeClr val="lt1">
                <a:hueOff val="0"/>
                <a:satOff val="0"/>
                <a:lumOff val="0"/>
                <a:alphaOff val="0"/>
              </a:schemeClr>
            </a:lnRef>
            <a:fillRef idx="1">
              <a:schemeClr val="accent3">
                <a:hueOff val="1406283"/>
                <a:satOff val="-2110"/>
                <a:lumOff val="-343"/>
                <a:alphaOff val="0"/>
              </a:schemeClr>
            </a:fillRef>
            <a:effectRef idx="0">
              <a:schemeClr val="accent3">
                <a:hueOff val="1406283"/>
                <a:satOff val="-2110"/>
                <a:lumOff val="-343"/>
                <a:alphaOff val="0"/>
              </a:schemeClr>
            </a:effectRef>
            <a:fontRef idx="minor">
              <a:schemeClr val="lt1"/>
            </a:fontRef>
          </p:style>
        </p:sp>
        <p:sp>
          <p:nvSpPr>
            <p:cNvPr id="17" name="山形 4"/>
            <p:cNvSpPr txBox="1"/>
            <p:nvPr/>
          </p:nvSpPr>
          <p:spPr>
            <a:xfrm>
              <a:off x="938699" y="203547"/>
              <a:ext cx="561291" cy="3741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ja-JP" altLang="en-US" sz="600" b="1" kern="1200" dirty="0"/>
                <a:t>カリキュラムの検討</a:t>
              </a:r>
            </a:p>
          </p:txBody>
        </p:sp>
      </p:grpSp>
      <p:grpSp>
        <p:nvGrpSpPr>
          <p:cNvPr id="18" name="グループ化 17"/>
          <p:cNvGrpSpPr/>
          <p:nvPr/>
        </p:nvGrpSpPr>
        <p:grpSpPr>
          <a:xfrm>
            <a:off x="2587973" y="3160079"/>
            <a:ext cx="1413114" cy="374193"/>
            <a:chOff x="2996766" y="203547"/>
            <a:chExt cx="935484" cy="374193"/>
          </a:xfrm>
        </p:grpSpPr>
        <p:sp>
          <p:nvSpPr>
            <p:cNvPr id="19" name="山形 18"/>
            <p:cNvSpPr/>
            <p:nvPr/>
          </p:nvSpPr>
          <p:spPr>
            <a:xfrm>
              <a:off x="2996766" y="203547"/>
              <a:ext cx="935484" cy="374193"/>
            </a:xfrm>
            <a:prstGeom prst="chevron">
              <a:avLst/>
            </a:prstGeom>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0" name="山形 4"/>
            <p:cNvSpPr txBox="1"/>
            <p:nvPr/>
          </p:nvSpPr>
          <p:spPr>
            <a:xfrm>
              <a:off x="3183863" y="203547"/>
              <a:ext cx="561291" cy="3741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ja-JP" altLang="en-US" sz="600" b="1" kern="1200" dirty="0">
                  <a:latin typeface="+mj-ea"/>
                  <a:ea typeface="+mj-ea"/>
                </a:rPr>
                <a:t>カリキュラムの構造化</a:t>
              </a:r>
              <a:endParaRPr kumimoji="1" lang="en-US" altLang="ja-JP" sz="600" b="1" kern="1200" dirty="0">
                <a:latin typeface="+mj-ea"/>
                <a:ea typeface="+mj-ea"/>
              </a:endParaRPr>
            </a:p>
          </p:txBody>
        </p:sp>
      </p:grpSp>
      <p:sp>
        <p:nvSpPr>
          <p:cNvPr id="21" name="テキスト ボックス 20"/>
          <p:cNvSpPr txBox="1"/>
          <p:nvPr/>
        </p:nvSpPr>
        <p:spPr>
          <a:xfrm>
            <a:off x="467541" y="3977681"/>
            <a:ext cx="894489" cy="215444"/>
          </a:xfrm>
          <a:prstGeom prst="rect">
            <a:avLst/>
          </a:prstGeom>
          <a:solidFill>
            <a:schemeClr val="accent1">
              <a:lumMod val="50000"/>
            </a:schemeClr>
          </a:solidFill>
        </p:spPr>
        <p:txBody>
          <a:bodyPr wrap="square" rtlCol="0">
            <a:spAutoFit/>
          </a:bodyPr>
          <a:lstStyle/>
          <a:p>
            <a:pPr algn="ctr"/>
            <a:r>
              <a:rPr lang="ja-JP" altLang="en-US" sz="800" dirty="0">
                <a:solidFill>
                  <a:schemeClr val="bg1"/>
                </a:solidFill>
              </a:rPr>
              <a:t>教育リソース</a:t>
            </a:r>
          </a:p>
        </p:txBody>
      </p:sp>
      <p:grpSp>
        <p:nvGrpSpPr>
          <p:cNvPr id="22" name="グループ化 21"/>
          <p:cNvGrpSpPr/>
          <p:nvPr/>
        </p:nvGrpSpPr>
        <p:grpSpPr>
          <a:xfrm>
            <a:off x="3481615" y="3911270"/>
            <a:ext cx="2291282" cy="374193"/>
            <a:chOff x="3745153" y="203547"/>
            <a:chExt cx="935484" cy="374193"/>
          </a:xfrm>
        </p:grpSpPr>
        <p:sp>
          <p:nvSpPr>
            <p:cNvPr id="23" name="山形 22"/>
            <p:cNvSpPr/>
            <p:nvPr/>
          </p:nvSpPr>
          <p:spPr>
            <a:xfrm>
              <a:off x="3745153" y="203547"/>
              <a:ext cx="935484" cy="374193"/>
            </a:xfrm>
            <a:prstGeom prst="chevron">
              <a:avLst/>
            </a:prstGeom>
          </p:spPr>
          <p:style>
            <a:lnRef idx="2">
              <a:schemeClr val="lt1">
                <a:hueOff val="0"/>
                <a:satOff val="0"/>
                <a:lumOff val="0"/>
                <a:alphaOff val="0"/>
              </a:schemeClr>
            </a:lnRef>
            <a:fillRef idx="1">
              <a:schemeClr val="accent3">
                <a:hueOff val="7031415"/>
                <a:satOff val="-10550"/>
                <a:lumOff val="-1716"/>
                <a:alphaOff val="0"/>
              </a:schemeClr>
            </a:fillRef>
            <a:effectRef idx="0">
              <a:schemeClr val="accent3">
                <a:hueOff val="7031415"/>
                <a:satOff val="-10550"/>
                <a:lumOff val="-1716"/>
                <a:alphaOff val="0"/>
              </a:schemeClr>
            </a:effectRef>
            <a:fontRef idx="minor">
              <a:schemeClr val="lt1"/>
            </a:fontRef>
          </p:style>
        </p:sp>
        <p:sp>
          <p:nvSpPr>
            <p:cNvPr id="24" name="山形 4"/>
            <p:cNvSpPr txBox="1"/>
            <p:nvPr/>
          </p:nvSpPr>
          <p:spPr>
            <a:xfrm>
              <a:off x="3932250" y="203547"/>
              <a:ext cx="561291" cy="3741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lang="ja-JP" altLang="en-US" sz="600" b="1" dirty="0">
                  <a:latin typeface="+mj-ea"/>
                  <a:ea typeface="+mj-ea"/>
                </a:rPr>
                <a:t>教材のデジタルアーカイブ</a:t>
              </a:r>
            </a:p>
          </p:txBody>
        </p:sp>
      </p:grpSp>
      <p:cxnSp>
        <p:nvCxnSpPr>
          <p:cNvPr id="28" name="直線コネクタ 27"/>
          <p:cNvCxnSpPr/>
          <p:nvPr/>
        </p:nvCxnSpPr>
        <p:spPr>
          <a:xfrm>
            <a:off x="1259630" y="4901089"/>
            <a:ext cx="7080449" cy="0"/>
          </a:xfrm>
          <a:prstGeom prst="line">
            <a:avLst/>
          </a:prstGeom>
          <a:ln w="38100"/>
        </p:spPr>
        <p:style>
          <a:lnRef idx="1">
            <a:schemeClr val="accent6"/>
          </a:lnRef>
          <a:fillRef idx="0">
            <a:schemeClr val="accent6"/>
          </a:fillRef>
          <a:effectRef idx="0">
            <a:schemeClr val="accent6"/>
          </a:effectRef>
          <a:fontRef idx="minor">
            <a:schemeClr val="tx1"/>
          </a:fontRef>
        </p:style>
      </p:cxnSp>
      <p:grpSp>
        <p:nvGrpSpPr>
          <p:cNvPr id="29" name="グループ化 28"/>
          <p:cNvGrpSpPr/>
          <p:nvPr/>
        </p:nvGrpSpPr>
        <p:grpSpPr>
          <a:xfrm>
            <a:off x="5292390" y="4694090"/>
            <a:ext cx="1871588" cy="374193"/>
            <a:chOff x="4493541" y="203547"/>
            <a:chExt cx="935484" cy="374193"/>
          </a:xfrm>
        </p:grpSpPr>
        <p:sp>
          <p:nvSpPr>
            <p:cNvPr id="30" name="山形 29"/>
            <p:cNvSpPr/>
            <p:nvPr/>
          </p:nvSpPr>
          <p:spPr>
            <a:xfrm>
              <a:off x="4493541" y="203547"/>
              <a:ext cx="935484" cy="374193"/>
            </a:xfrm>
            <a:prstGeom prst="chevron">
              <a:avLst/>
            </a:prstGeom>
          </p:spPr>
          <p:style>
            <a:lnRef idx="2">
              <a:schemeClr val="lt1">
                <a:hueOff val="0"/>
                <a:satOff val="0"/>
                <a:lumOff val="0"/>
                <a:alphaOff val="0"/>
              </a:schemeClr>
            </a:lnRef>
            <a:fillRef idx="1">
              <a:schemeClr val="accent3">
                <a:hueOff val="8437698"/>
                <a:satOff val="-12660"/>
                <a:lumOff val="-2059"/>
                <a:alphaOff val="0"/>
              </a:schemeClr>
            </a:fillRef>
            <a:effectRef idx="0">
              <a:schemeClr val="accent3">
                <a:hueOff val="8437698"/>
                <a:satOff val="-12660"/>
                <a:lumOff val="-2059"/>
                <a:alphaOff val="0"/>
              </a:schemeClr>
            </a:effectRef>
            <a:fontRef idx="minor">
              <a:schemeClr val="lt1"/>
            </a:fontRef>
          </p:style>
        </p:sp>
        <p:sp>
          <p:nvSpPr>
            <p:cNvPr id="31" name="山形 4"/>
            <p:cNvSpPr txBox="1"/>
            <p:nvPr/>
          </p:nvSpPr>
          <p:spPr>
            <a:xfrm>
              <a:off x="4680638" y="203547"/>
              <a:ext cx="561291" cy="3741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ja-JP" altLang="en-US" sz="600" b="1" kern="1200" dirty="0">
                  <a:latin typeface="+mj-ea"/>
                  <a:ea typeface="+mj-ea"/>
                </a:rPr>
                <a:t>テキストの作成</a:t>
              </a:r>
              <a:endParaRPr kumimoji="1" lang="en-US" altLang="ja-JP" sz="600" b="1" kern="1200" dirty="0">
                <a:latin typeface="+mj-ea"/>
                <a:ea typeface="+mj-ea"/>
              </a:endParaRPr>
            </a:p>
          </p:txBody>
        </p:sp>
      </p:grpSp>
      <p:cxnSp>
        <p:nvCxnSpPr>
          <p:cNvPr id="33" name="直線コネクタ 32"/>
          <p:cNvCxnSpPr/>
          <p:nvPr/>
        </p:nvCxnSpPr>
        <p:spPr>
          <a:xfrm>
            <a:off x="1282583" y="5645308"/>
            <a:ext cx="7080449" cy="0"/>
          </a:xfrm>
          <a:prstGeom prst="line">
            <a:avLst/>
          </a:prstGeom>
          <a:ln w="381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nvGrpSpPr>
          <p:cNvPr id="34" name="グループ化 33"/>
          <p:cNvGrpSpPr/>
          <p:nvPr/>
        </p:nvGrpSpPr>
        <p:grpSpPr>
          <a:xfrm>
            <a:off x="6143615" y="5440392"/>
            <a:ext cx="1944216" cy="374193"/>
            <a:chOff x="5241929" y="203547"/>
            <a:chExt cx="935484" cy="374193"/>
          </a:xfrm>
        </p:grpSpPr>
        <p:sp>
          <p:nvSpPr>
            <p:cNvPr id="35" name="山形 34"/>
            <p:cNvSpPr/>
            <p:nvPr/>
          </p:nvSpPr>
          <p:spPr>
            <a:xfrm>
              <a:off x="5241929" y="203547"/>
              <a:ext cx="935484" cy="374193"/>
            </a:xfrm>
            <a:prstGeom prst="chevron">
              <a:avLst/>
            </a:prstGeom>
          </p:spPr>
          <p:style>
            <a:lnRef idx="2">
              <a:schemeClr val="lt1">
                <a:hueOff val="0"/>
                <a:satOff val="0"/>
                <a:lumOff val="0"/>
                <a:alphaOff val="0"/>
              </a:schemeClr>
            </a:lnRef>
            <a:fillRef idx="1">
              <a:schemeClr val="accent3">
                <a:hueOff val="9843981"/>
                <a:satOff val="-14770"/>
                <a:lumOff val="-2402"/>
                <a:alphaOff val="0"/>
              </a:schemeClr>
            </a:fillRef>
            <a:effectRef idx="0">
              <a:schemeClr val="accent3">
                <a:hueOff val="9843981"/>
                <a:satOff val="-14770"/>
                <a:lumOff val="-2402"/>
                <a:alphaOff val="0"/>
              </a:schemeClr>
            </a:effectRef>
            <a:fontRef idx="minor">
              <a:schemeClr val="lt1"/>
            </a:fontRef>
          </p:style>
        </p:sp>
        <p:sp>
          <p:nvSpPr>
            <p:cNvPr id="36" name="山形 4"/>
            <p:cNvSpPr txBox="1"/>
            <p:nvPr/>
          </p:nvSpPr>
          <p:spPr>
            <a:xfrm>
              <a:off x="5429026" y="203547"/>
              <a:ext cx="561291" cy="3741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en-US" altLang="ja-JP" sz="600" b="1" kern="1200" dirty="0">
                  <a:latin typeface="+mj-ea"/>
                  <a:ea typeface="+mj-ea"/>
                </a:rPr>
                <a:t>E-Learning</a:t>
              </a:r>
              <a:r>
                <a:rPr kumimoji="1" lang="ja-JP" altLang="en-US" sz="600" b="1" kern="1200" dirty="0">
                  <a:latin typeface="+mj-ea"/>
                  <a:ea typeface="+mj-ea"/>
                </a:rPr>
                <a:t>教材の作成</a:t>
              </a:r>
              <a:endParaRPr kumimoji="1" lang="en-US" altLang="ja-JP" sz="600" b="1" kern="1200" dirty="0">
                <a:latin typeface="+mj-ea"/>
                <a:ea typeface="+mj-ea"/>
              </a:endParaRPr>
            </a:p>
          </p:txBody>
        </p:sp>
      </p:grpSp>
      <p:sp>
        <p:nvSpPr>
          <p:cNvPr id="27" name="テキスト ボックス 26"/>
          <p:cNvSpPr txBox="1"/>
          <p:nvPr/>
        </p:nvSpPr>
        <p:spPr>
          <a:xfrm>
            <a:off x="467544" y="4779095"/>
            <a:ext cx="894486" cy="215444"/>
          </a:xfrm>
          <a:prstGeom prst="rect">
            <a:avLst/>
          </a:prstGeom>
          <a:solidFill>
            <a:schemeClr val="accent6">
              <a:lumMod val="75000"/>
            </a:schemeClr>
          </a:solidFill>
        </p:spPr>
        <p:txBody>
          <a:bodyPr wrap="square" rtlCol="0">
            <a:spAutoFit/>
          </a:bodyPr>
          <a:lstStyle/>
          <a:p>
            <a:pPr algn="ctr"/>
            <a:r>
              <a:rPr kumimoji="1" lang="ja-JP" altLang="en-US" sz="800" dirty="0">
                <a:solidFill>
                  <a:schemeClr val="bg1"/>
                </a:solidFill>
              </a:rPr>
              <a:t>テキストの作成</a:t>
            </a:r>
          </a:p>
        </p:txBody>
      </p:sp>
      <p:sp>
        <p:nvSpPr>
          <p:cNvPr id="49" name="テキスト ボックス 48"/>
          <p:cNvSpPr txBox="1"/>
          <p:nvPr/>
        </p:nvSpPr>
        <p:spPr>
          <a:xfrm>
            <a:off x="3868129" y="2306539"/>
            <a:ext cx="979339" cy="215444"/>
          </a:xfrm>
          <a:prstGeom prst="rect">
            <a:avLst/>
          </a:prstGeom>
          <a:solidFill>
            <a:schemeClr val="accent3"/>
          </a:solidFill>
        </p:spPr>
        <p:txBody>
          <a:bodyPr wrap="square" rtlCol="0">
            <a:spAutoFit/>
          </a:bodyPr>
          <a:lstStyle/>
          <a:p>
            <a:pPr algn="ctr"/>
            <a:r>
              <a:rPr lang="en-US" altLang="ja-JP" sz="800" dirty="0">
                <a:solidFill>
                  <a:schemeClr val="bg1"/>
                </a:solidFill>
              </a:rPr>
              <a:t>E-Learning</a:t>
            </a:r>
            <a:r>
              <a:rPr lang="ja-JP" altLang="en-US" sz="800" dirty="0">
                <a:solidFill>
                  <a:schemeClr val="bg1"/>
                </a:solidFill>
              </a:rPr>
              <a:t>部会</a:t>
            </a:r>
          </a:p>
        </p:txBody>
      </p:sp>
      <p:sp>
        <p:nvSpPr>
          <p:cNvPr id="32" name="テキスト ボックス 31"/>
          <p:cNvSpPr txBox="1"/>
          <p:nvPr/>
        </p:nvSpPr>
        <p:spPr>
          <a:xfrm>
            <a:off x="467542" y="5476031"/>
            <a:ext cx="894488" cy="338554"/>
          </a:xfrm>
          <a:prstGeom prst="rect">
            <a:avLst/>
          </a:prstGeom>
          <a:solidFill>
            <a:schemeClr val="bg2">
              <a:lumMod val="25000"/>
            </a:schemeClr>
          </a:solidFill>
        </p:spPr>
        <p:txBody>
          <a:bodyPr wrap="square" rtlCol="0">
            <a:spAutoFit/>
          </a:bodyPr>
          <a:lstStyle/>
          <a:p>
            <a:pPr algn="ctr"/>
            <a:r>
              <a:rPr kumimoji="1" lang="en-US" altLang="ja-JP" sz="800" dirty="0">
                <a:solidFill>
                  <a:schemeClr val="bg1"/>
                </a:solidFill>
              </a:rPr>
              <a:t>E-Learning</a:t>
            </a:r>
            <a:r>
              <a:rPr kumimoji="1" lang="ja-JP" altLang="en-US" sz="800" dirty="0">
                <a:solidFill>
                  <a:schemeClr val="bg1"/>
                </a:solidFill>
              </a:rPr>
              <a:t>教材の作成</a:t>
            </a:r>
          </a:p>
        </p:txBody>
      </p:sp>
      <p:cxnSp>
        <p:nvCxnSpPr>
          <p:cNvPr id="50" name="直線コネクタ 49"/>
          <p:cNvCxnSpPr/>
          <p:nvPr/>
        </p:nvCxnSpPr>
        <p:spPr>
          <a:xfrm>
            <a:off x="1282583" y="6219404"/>
            <a:ext cx="7080449" cy="0"/>
          </a:xfrm>
          <a:prstGeom prst="line">
            <a:avLst/>
          </a:prstGeom>
          <a:ln w="381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nvGrpSpPr>
          <p:cNvPr id="51" name="グループ化 50"/>
          <p:cNvGrpSpPr/>
          <p:nvPr/>
        </p:nvGrpSpPr>
        <p:grpSpPr>
          <a:xfrm>
            <a:off x="1490449" y="6032307"/>
            <a:ext cx="1944216" cy="374193"/>
            <a:chOff x="5241929" y="203547"/>
            <a:chExt cx="935484" cy="374193"/>
          </a:xfrm>
        </p:grpSpPr>
        <p:sp>
          <p:nvSpPr>
            <p:cNvPr id="52" name="山形 51"/>
            <p:cNvSpPr/>
            <p:nvPr/>
          </p:nvSpPr>
          <p:spPr>
            <a:xfrm>
              <a:off x="5241929" y="203547"/>
              <a:ext cx="935484" cy="374193"/>
            </a:xfrm>
            <a:prstGeom prst="chevron">
              <a:avLst/>
            </a:prstGeom>
          </p:spPr>
          <p:style>
            <a:lnRef idx="2">
              <a:schemeClr val="lt1">
                <a:hueOff val="0"/>
                <a:satOff val="0"/>
                <a:lumOff val="0"/>
                <a:alphaOff val="0"/>
              </a:schemeClr>
            </a:lnRef>
            <a:fillRef idx="1">
              <a:schemeClr val="accent3">
                <a:hueOff val="9843981"/>
                <a:satOff val="-14770"/>
                <a:lumOff val="-2402"/>
                <a:alphaOff val="0"/>
              </a:schemeClr>
            </a:fillRef>
            <a:effectRef idx="0">
              <a:schemeClr val="accent3">
                <a:hueOff val="9843981"/>
                <a:satOff val="-14770"/>
                <a:lumOff val="-2402"/>
                <a:alphaOff val="0"/>
              </a:schemeClr>
            </a:effectRef>
            <a:fontRef idx="minor">
              <a:schemeClr val="lt1"/>
            </a:fontRef>
          </p:style>
        </p:sp>
        <p:sp>
          <p:nvSpPr>
            <p:cNvPr id="62" name="山形 4"/>
            <p:cNvSpPr txBox="1"/>
            <p:nvPr/>
          </p:nvSpPr>
          <p:spPr>
            <a:xfrm>
              <a:off x="5429026" y="203547"/>
              <a:ext cx="561291" cy="3741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en-US" altLang="ja-JP" sz="600" b="1" kern="1200" dirty="0">
                  <a:latin typeface="+mj-ea"/>
                  <a:ea typeface="+mj-ea"/>
                </a:rPr>
                <a:t>E-Learning</a:t>
              </a:r>
              <a:r>
                <a:rPr kumimoji="1" lang="ja-JP" altLang="en-US" sz="600" b="1" kern="1200" dirty="0">
                  <a:latin typeface="+mj-ea"/>
                  <a:ea typeface="+mj-ea"/>
                </a:rPr>
                <a:t>構築</a:t>
              </a:r>
              <a:endParaRPr kumimoji="1" lang="en-US" altLang="ja-JP" sz="600" b="1" kern="1200" dirty="0">
                <a:latin typeface="+mj-ea"/>
                <a:ea typeface="+mj-ea"/>
              </a:endParaRPr>
            </a:p>
          </p:txBody>
        </p:sp>
      </p:grpSp>
      <p:sp>
        <p:nvSpPr>
          <p:cNvPr id="63" name="テキスト ボックス 62"/>
          <p:cNvSpPr txBox="1"/>
          <p:nvPr/>
        </p:nvSpPr>
        <p:spPr>
          <a:xfrm>
            <a:off x="467542" y="6050127"/>
            <a:ext cx="894488" cy="338554"/>
          </a:xfrm>
          <a:prstGeom prst="rect">
            <a:avLst/>
          </a:prstGeom>
          <a:solidFill>
            <a:schemeClr val="bg2">
              <a:lumMod val="25000"/>
            </a:schemeClr>
          </a:solidFill>
        </p:spPr>
        <p:txBody>
          <a:bodyPr wrap="square" rtlCol="0">
            <a:spAutoFit/>
          </a:bodyPr>
          <a:lstStyle/>
          <a:p>
            <a:pPr algn="ctr"/>
            <a:r>
              <a:rPr kumimoji="1" lang="en-US" altLang="ja-JP" sz="800" dirty="0">
                <a:solidFill>
                  <a:schemeClr val="bg1"/>
                </a:solidFill>
              </a:rPr>
              <a:t>E-Learning</a:t>
            </a:r>
            <a:r>
              <a:rPr kumimoji="1" lang="ja-JP" altLang="en-US" sz="800" dirty="0">
                <a:solidFill>
                  <a:schemeClr val="bg1"/>
                </a:solidFill>
              </a:rPr>
              <a:t>の構築</a:t>
            </a:r>
          </a:p>
        </p:txBody>
      </p:sp>
    </p:spTree>
    <p:extLst>
      <p:ext uri="{BB962C8B-B14F-4D97-AF65-F5344CB8AC3E}">
        <p14:creationId xmlns:p14="http://schemas.microsoft.com/office/powerpoint/2010/main" val="1297397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par>
                                <p:cTn id="42" presetID="10" presetClass="entr" presetSubtype="0"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par>
                                <p:cTn id="50" presetID="10" presetClass="entr" presetSubtype="0"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par>
                                <p:cTn id="53" presetID="10" presetClass="entr" presetSubtype="0"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par>
                                <p:cTn id="61" presetID="10" presetClass="entr" presetSubtype="0" fill="hold" nodeType="with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500"/>
                                        <p:tgtEl>
                                          <p:spTgt spid="33"/>
                                        </p:tgtEl>
                                      </p:cBhvr>
                                    </p:animEffect>
                                  </p:childTnLst>
                                </p:cTn>
                              </p:par>
                              <p:par>
                                <p:cTn id="64" presetID="10" presetClass="entr" presetSubtype="0" fill="hold" nodeType="with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fade">
                                      <p:cBhvr>
                                        <p:cTn id="66" dur="500"/>
                                        <p:tgtEl>
                                          <p:spTgt spid="34"/>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9"/>
                                        </p:tgtEl>
                                        <p:attrNameLst>
                                          <p:attrName>style.visibility</p:attrName>
                                        </p:attrNameLst>
                                      </p:cBhvr>
                                      <p:to>
                                        <p:strVal val="visible"/>
                                      </p:to>
                                    </p:set>
                                    <p:animEffect transition="in" filter="fade">
                                      <p:cBhvr>
                                        <p:cTn id="69" dur="500"/>
                                        <p:tgtEl>
                                          <p:spTgt spid="49"/>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63"/>
                                        </p:tgtEl>
                                        <p:attrNameLst>
                                          <p:attrName>style.visibility</p:attrName>
                                        </p:attrNameLst>
                                      </p:cBhvr>
                                      <p:to>
                                        <p:strVal val="visible"/>
                                      </p:to>
                                    </p:set>
                                    <p:animEffect transition="in" filter="fade">
                                      <p:cBhvr>
                                        <p:cTn id="74" dur="500"/>
                                        <p:tgtEl>
                                          <p:spTgt spid="63"/>
                                        </p:tgtEl>
                                      </p:cBhvr>
                                    </p:animEffect>
                                  </p:childTnLst>
                                </p:cTn>
                              </p:par>
                              <p:par>
                                <p:cTn id="75" presetID="10" presetClass="entr" presetSubtype="0" fill="hold" nodeType="with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fade">
                                      <p:cBhvr>
                                        <p:cTn id="77" dur="500"/>
                                        <p:tgtEl>
                                          <p:spTgt spid="50"/>
                                        </p:tgtEl>
                                      </p:cBhvr>
                                    </p:animEffect>
                                  </p:childTnLst>
                                </p:cTn>
                              </p:par>
                              <p:par>
                                <p:cTn id="78" presetID="10" presetClass="entr" presetSubtype="0" fill="hold" nodeType="with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fade">
                                      <p:cBhvr>
                                        <p:cTn id="8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4" grpId="0" animBg="1"/>
      <p:bldP spid="21" grpId="0" animBg="1"/>
      <p:bldP spid="27" grpId="0" animBg="1"/>
      <p:bldP spid="49" grpId="0" animBg="1"/>
      <p:bldP spid="32" grpId="0" animBg="1"/>
      <p:bldP spid="6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94323" y="1668384"/>
            <a:ext cx="4330189" cy="4154984"/>
          </a:xfrm>
          <a:prstGeom prst="rect">
            <a:avLst/>
          </a:prstGeom>
          <a:noFill/>
        </p:spPr>
        <p:txBody>
          <a:bodyPr wrap="square" rtlCol="0">
            <a:spAutoFit/>
          </a:bodyPr>
          <a:lstStyle/>
          <a:p>
            <a:r>
              <a:rPr lang="ja-JP" altLang="en-US" sz="1200" dirty="0" smtClean="0">
                <a:latin typeface="+mj-ea"/>
                <a:ea typeface="+mj-ea"/>
              </a:rPr>
              <a:t>授業</a:t>
            </a:r>
            <a:r>
              <a:rPr lang="ja-JP" altLang="en-US" sz="1200" dirty="0">
                <a:latin typeface="+mj-ea"/>
                <a:ea typeface="+mj-ea"/>
              </a:rPr>
              <a:t>目的公衆送信補償金制度は、</a:t>
            </a:r>
            <a:r>
              <a:rPr lang="en-US" altLang="ja-JP" sz="1200" dirty="0">
                <a:latin typeface="+mj-ea"/>
                <a:ea typeface="+mj-ea"/>
              </a:rPr>
              <a:t>2018</a:t>
            </a:r>
            <a:r>
              <a:rPr lang="ja-JP" altLang="en-US" sz="1200" dirty="0">
                <a:latin typeface="+mj-ea"/>
                <a:ea typeface="+mj-ea"/>
              </a:rPr>
              <a:t>年</a:t>
            </a:r>
            <a:r>
              <a:rPr lang="en-US" altLang="ja-JP" sz="1200" dirty="0">
                <a:latin typeface="+mj-ea"/>
                <a:ea typeface="+mj-ea"/>
              </a:rPr>
              <a:t>5</a:t>
            </a:r>
            <a:r>
              <a:rPr lang="ja-JP" altLang="en-US" sz="1200" dirty="0">
                <a:latin typeface="+mj-ea"/>
                <a:ea typeface="+mj-ea"/>
              </a:rPr>
              <a:t>月の法改正で創設された制度です。従来の著作権法では、学校等の教育機関における授業の過程で必要かつ適切な範囲で著作物等のコピー（複製）や遠隔合同授業における送信（公衆送信）を著作権者等の許諾を得ることなく、無償で行うことができました（いずれの場合も著作権者の利益を不当に害する利用は対象外です）</a:t>
            </a:r>
            <a:r>
              <a:rPr lang="ja-JP" altLang="en-US" sz="1200" dirty="0" smtClean="0">
                <a:latin typeface="+mj-ea"/>
                <a:ea typeface="+mj-ea"/>
              </a:rPr>
              <a:t>。</a:t>
            </a:r>
            <a:endParaRPr lang="en-US" altLang="ja-JP" sz="1200" dirty="0" smtClean="0">
              <a:latin typeface="+mj-ea"/>
              <a:ea typeface="+mj-ea"/>
            </a:endParaRPr>
          </a:p>
          <a:p>
            <a:endParaRPr lang="ja-JP" altLang="en-US" sz="1200" dirty="0">
              <a:latin typeface="+mj-ea"/>
              <a:ea typeface="+mj-ea"/>
            </a:endParaRPr>
          </a:p>
          <a:p>
            <a:r>
              <a:rPr lang="en-US" altLang="ja-JP" sz="1200" dirty="0">
                <a:latin typeface="+mj-ea"/>
                <a:ea typeface="+mj-ea"/>
              </a:rPr>
              <a:t>2018</a:t>
            </a:r>
            <a:r>
              <a:rPr lang="ja-JP" altLang="en-US" sz="1200" dirty="0">
                <a:latin typeface="+mj-ea"/>
                <a:ea typeface="+mj-ea"/>
              </a:rPr>
              <a:t>年の法改正で、</a:t>
            </a:r>
            <a:r>
              <a:rPr lang="en-US" altLang="ja-JP" sz="1200" dirty="0">
                <a:latin typeface="+mj-ea"/>
                <a:ea typeface="+mj-ea"/>
              </a:rPr>
              <a:t>ICT</a:t>
            </a:r>
            <a:r>
              <a:rPr lang="ja-JP" altLang="en-US" sz="1200" dirty="0">
                <a:latin typeface="+mj-ea"/>
                <a:ea typeface="+mj-ea"/>
              </a:rPr>
              <a:t>を活用した教育での著作物利用の円滑化を図るため、これまで認められていた遠隔合同授業以外での公衆送信についても補償金を支払うことで無許諾で行うことが可能となりました</a:t>
            </a:r>
            <a:r>
              <a:rPr lang="ja-JP" altLang="en-US" sz="1200" dirty="0" smtClean="0">
                <a:latin typeface="+mj-ea"/>
                <a:ea typeface="+mj-ea"/>
              </a:rPr>
              <a:t>。</a:t>
            </a:r>
            <a:endParaRPr lang="en-US" altLang="ja-JP" sz="1200" dirty="0" smtClean="0">
              <a:latin typeface="+mj-ea"/>
              <a:ea typeface="+mj-ea"/>
            </a:endParaRPr>
          </a:p>
          <a:p>
            <a:endParaRPr lang="ja-JP" altLang="en-US" sz="1200" dirty="0">
              <a:latin typeface="+mj-ea"/>
              <a:ea typeface="+mj-ea"/>
            </a:endParaRPr>
          </a:p>
          <a:p>
            <a:r>
              <a:rPr lang="ja-JP" altLang="en-US" sz="1200" dirty="0">
                <a:latin typeface="+mj-ea"/>
                <a:ea typeface="+mj-ea"/>
              </a:rPr>
              <a:t>具体的には、学校等の教育機関の授業で、予習・復習用に教員が他人の著作物を用いて作成した教材を生徒の端末に送信したり、サーバにアップロードしたりすることなど、</a:t>
            </a:r>
            <a:r>
              <a:rPr lang="en-US" altLang="ja-JP" sz="1200" dirty="0">
                <a:latin typeface="+mj-ea"/>
                <a:ea typeface="+mj-ea"/>
              </a:rPr>
              <a:t>ICT</a:t>
            </a:r>
            <a:r>
              <a:rPr lang="ja-JP" altLang="en-US" sz="1200" dirty="0">
                <a:latin typeface="+mj-ea"/>
                <a:ea typeface="+mj-ea"/>
              </a:rPr>
              <a:t>の活用により授業の過程で利用するために必要な公衆送信について、個別に著作権者等の許諾を得ることなく行うことができるようになります。ただ、著作権者等の正当な利益の保護とのバランスを図る観点から、利用にあたっては制度を利用する教育機関の設置者が、補償金を支払うことが必要となっています。</a:t>
            </a:r>
            <a:endParaRPr kumimoji="1" lang="ja-JP" altLang="en-US" sz="1200" dirty="0">
              <a:latin typeface="+mj-ea"/>
              <a:ea typeface="+mj-ea"/>
            </a:endParaRPr>
          </a:p>
        </p:txBody>
      </p:sp>
      <p:sp>
        <p:nvSpPr>
          <p:cNvPr id="4" name="正方形/長方形 3"/>
          <p:cNvSpPr/>
          <p:nvPr/>
        </p:nvSpPr>
        <p:spPr>
          <a:xfrm>
            <a:off x="1697567" y="1013401"/>
            <a:ext cx="5519460" cy="584775"/>
          </a:xfrm>
          <a:prstGeom prst="rect">
            <a:avLst/>
          </a:prstGeom>
        </p:spPr>
        <p:txBody>
          <a:bodyPr wrap="none">
            <a:spAutoFit/>
          </a:bodyPr>
          <a:lstStyle/>
          <a:p>
            <a:r>
              <a:rPr lang="zh-TW" altLang="en-US" sz="3200" b="1" dirty="0">
                <a:solidFill>
                  <a:srgbClr val="014099"/>
                </a:solidFill>
                <a:latin typeface="メイリオ" panose="020B0604030504040204" pitchFamily="50" charset="-128"/>
                <a:ea typeface="メイリオ" panose="020B0604030504040204" pitchFamily="50" charset="-128"/>
              </a:rPr>
              <a:t>授業目的公衆送信補償金制度</a:t>
            </a:r>
            <a:endParaRPr lang="zh-TW" altLang="en-US" sz="3200" b="0" i="0" dirty="0">
              <a:solidFill>
                <a:srgbClr val="014099"/>
              </a:solidFill>
              <a:effectLst/>
              <a:latin typeface="メイリオ" panose="020B0604030504040204" pitchFamily="50" charset="-128"/>
              <a:ea typeface="メイリオ" panose="020B0604030504040204" pitchFamily="50" charset="-128"/>
            </a:endParaRPr>
          </a:p>
        </p:txBody>
      </p:sp>
      <p:sp>
        <p:nvSpPr>
          <p:cNvPr id="5" name="タイトル 1"/>
          <p:cNvSpPr txBox="1">
            <a:spLocks/>
          </p:cNvSpPr>
          <p:nvPr/>
        </p:nvSpPr>
        <p:spPr>
          <a:xfrm>
            <a:off x="0" y="8475"/>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600" b="1" dirty="0">
                <a:solidFill>
                  <a:schemeClr val="accent2">
                    <a:lumMod val="60000"/>
                    <a:lumOff val="40000"/>
                  </a:schemeClr>
                </a:solidFill>
                <a:latin typeface="+mj-ea"/>
              </a:rPr>
              <a:t>M</a:t>
            </a:r>
            <a:r>
              <a:rPr lang="en-US" altLang="ja-JP" sz="2800" dirty="0">
                <a:solidFill>
                  <a:schemeClr val="bg1"/>
                </a:solidFill>
                <a:latin typeface="+mj-ea"/>
              </a:rPr>
              <a:t>ulti </a:t>
            </a:r>
            <a:r>
              <a:rPr lang="en-US" altLang="ja-JP" sz="3600" b="1" dirty="0">
                <a:solidFill>
                  <a:srgbClr val="92D050"/>
                </a:solidFill>
                <a:latin typeface="+mj-ea"/>
              </a:rPr>
              <a:t>C</a:t>
            </a:r>
            <a:r>
              <a:rPr lang="en-US" altLang="ja-JP" sz="2800" dirty="0">
                <a:solidFill>
                  <a:schemeClr val="bg1"/>
                </a:solidFill>
                <a:latin typeface="+mj-ea"/>
              </a:rPr>
              <a:t>ampus </a:t>
            </a:r>
            <a:r>
              <a:rPr lang="en-US" altLang="ja-JP" sz="3600" b="1" dirty="0">
                <a:solidFill>
                  <a:schemeClr val="accent4">
                    <a:lumMod val="60000"/>
                    <a:lumOff val="40000"/>
                  </a:schemeClr>
                </a:solidFill>
                <a:latin typeface="+mj-ea"/>
              </a:rPr>
              <a:t>O</a:t>
            </a:r>
            <a:r>
              <a:rPr lang="en-US" altLang="ja-JP" sz="2800" dirty="0">
                <a:solidFill>
                  <a:schemeClr val="bg1"/>
                </a:solidFill>
                <a:latin typeface="+mj-ea"/>
              </a:rPr>
              <a:t>ne </a:t>
            </a:r>
            <a:r>
              <a:rPr lang="en-US" altLang="ja-JP" sz="3600" b="1" dirty="0">
                <a:solidFill>
                  <a:schemeClr val="accent2">
                    <a:lumMod val="75000"/>
                  </a:schemeClr>
                </a:solidFill>
                <a:latin typeface="+mj-ea"/>
              </a:rPr>
              <a:t>D</a:t>
            </a:r>
            <a:r>
              <a:rPr lang="en-US" altLang="ja-JP" sz="2800" dirty="0">
                <a:solidFill>
                  <a:schemeClr val="bg1"/>
                </a:solidFill>
                <a:latin typeface="+mj-ea"/>
              </a:rPr>
              <a:t>igital </a:t>
            </a:r>
            <a:r>
              <a:rPr lang="en-US" altLang="ja-JP" sz="3600" b="1" dirty="0">
                <a:latin typeface="+mj-ea"/>
              </a:rPr>
              <a:t>U</a:t>
            </a:r>
            <a:r>
              <a:rPr lang="en-US" altLang="ja-JP" sz="2800" dirty="0">
                <a:solidFill>
                  <a:schemeClr val="bg1"/>
                </a:solidFill>
                <a:latin typeface="+mj-ea"/>
              </a:rPr>
              <a:t>niversity</a:t>
            </a:r>
            <a:r>
              <a:rPr lang="ja-JP" altLang="en-US" sz="2800" dirty="0">
                <a:solidFill>
                  <a:schemeClr val="bg1"/>
                </a:solidFill>
                <a:latin typeface="+mj-ea"/>
              </a:rPr>
              <a:t>構想</a:t>
            </a:r>
            <a:endParaRPr lang="ja-JP" altLang="en-US" sz="2800" dirty="0">
              <a:solidFill>
                <a:schemeClr val="bg1"/>
              </a:solidFill>
              <a:latin typeface="メイリオ" panose="020B0604030504040204" pitchFamily="50" charset="-128"/>
              <a:ea typeface="メイリオ" panose="020B0604030504040204" pitchFamily="50" charset="-128"/>
            </a:endParaRPr>
          </a:p>
        </p:txBody>
      </p:sp>
      <p:pic>
        <p:nvPicPr>
          <p:cNvPr id="1026" name="Picture 2" descr="授業目的公衆送信補償金制度1人あたり年60～720円 補償金額を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50240" y="1997415"/>
            <a:ext cx="3913940" cy="3115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901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p:cNvSpPr txBox="1"/>
          <p:nvPr/>
        </p:nvSpPr>
        <p:spPr>
          <a:xfrm>
            <a:off x="0" y="2300952"/>
            <a:ext cx="9136968" cy="1446550"/>
          </a:xfrm>
          <a:prstGeom prst="rect">
            <a:avLst/>
          </a:prstGeom>
          <a:solidFill>
            <a:schemeClr val="accent5">
              <a:lumMod val="75000"/>
            </a:schemeClr>
          </a:solidFill>
        </p:spPr>
        <p:txBody>
          <a:bodyPr wrap="square" rtlCol="0">
            <a:spAutoFit/>
          </a:bodyPr>
          <a:lstStyle/>
          <a:p>
            <a:pPr algn="ctr"/>
            <a:r>
              <a:rPr lang="ja-JP" altLang="en-US" sz="4400" dirty="0">
                <a:solidFill>
                  <a:schemeClr val="bg1"/>
                </a:solidFill>
              </a:rPr>
              <a:t>大学教育における主体的</a:t>
            </a:r>
            <a:r>
              <a:rPr lang="ja-JP" altLang="en-US" sz="4400">
                <a:solidFill>
                  <a:schemeClr val="bg1"/>
                </a:solidFill>
              </a:rPr>
              <a:t>・対話的</a:t>
            </a:r>
            <a:endParaRPr lang="en-US" altLang="ja-JP" sz="4400" dirty="0">
              <a:solidFill>
                <a:schemeClr val="bg1"/>
              </a:solidFill>
            </a:endParaRPr>
          </a:p>
          <a:p>
            <a:pPr algn="ctr"/>
            <a:r>
              <a:rPr lang="ja-JP" altLang="en-US" sz="4400">
                <a:solidFill>
                  <a:schemeClr val="bg1"/>
                </a:solidFill>
              </a:rPr>
              <a:t>な</a:t>
            </a:r>
            <a:r>
              <a:rPr lang="ja-JP" altLang="en-US" sz="4400" dirty="0">
                <a:solidFill>
                  <a:schemeClr val="bg1"/>
                </a:solidFill>
              </a:rPr>
              <a:t>深い学びへの転換</a:t>
            </a:r>
          </a:p>
        </p:txBody>
      </p:sp>
      <p:sp>
        <p:nvSpPr>
          <p:cNvPr id="3" name="テキスト ボックス 2"/>
          <p:cNvSpPr txBox="1"/>
          <p:nvPr/>
        </p:nvSpPr>
        <p:spPr>
          <a:xfrm>
            <a:off x="2930671" y="3792221"/>
            <a:ext cx="3741771" cy="369332"/>
          </a:xfrm>
          <a:prstGeom prst="rect">
            <a:avLst/>
          </a:prstGeom>
          <a:noFill/>
        </p:spPr>
        <p:txBody>
          <a:bodyPr wrap="square" rtlCol="0">
            <a:spAutoFit/>
          </a:bodyPr>
          <a:lstStyle/>
          <a:p>
            <a:r>
              <a:rPr lang="en-US" altLang="ja-JP" dirty="0">
                <a:solidFill>
                  <a:schemeClr val="accent5"/>
                </a:solidFill>
              </a:rPr>
              <a:t>Multi </a:t>
            </a:r>
            <a:r>
              <a:rPr lang="en-US" altLang="ja-JP" dirty="0" smtClean="0">
                <a:solidFill>
                  <a:schemeClr val="accent5"/>
                </a:solidFill>
              </a:rPr>
              <a:t>Campus</a:t>
            </a:r>
            <a:r>
              <a:rPr lang="ja-JP" altLang="en-US" dirty="0">
                <a:solidFill>
                  <a:schemeClr val="accent5"/>
                </a:solidFill>
              </a:rPr>
              <a:t> </a:t>
            </a:r>
            <a:r>
              <a:rPr lang="en-US" altLang="ja-JP" dirty="0" smtClean="0">
                <a:solidFill>
                  <a:schemeClr val="accent5"/>
                </a:solidFill>
              </a:rPr>
              <a:t>One </a:t>
            </a:r>
            <a:r>
              <a:rPr lang="en-US" altLang="ja-JP" dirty="0">
                <a:solidFill>
                  <a:schemeClr val="accent5"/>
                </a:solidFill>
              </a:rPr>
              <a:t>Digital University</a:t>
            </a:r>
          </a:p>
        </p:txBody>
      </p:sp>
    </p:spTree>
    <p:extLst>
      <p:ext uri="{BB962C8B-B14F-4D97-AF65-F5344CB8AC3E}">
        <p14:creationId xmlns:p14="http://schemas.microsoft.com/office/powerpoint/2010/main" val="15782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直線矢印コネクタ 22"/>
          <p:cNvCxnSpPr/>
          <p:nvPr/>
        </p:nvCxnSpPr>
        <p:spPr>
          <a:xfrm flipV="1">
            <a:off x="4644007" y="980728"/>
            <a:ext cx="3600401" cy="2448272"/>
          </a:xfrm>
          <a:prstGeom prst="straightConnector1">
            <a:avLst/>
          </a:prstGeom>
          <a:ln w="76200">
            <a:solidFill>
              <a:schemeClr val="accent2">
                <a:lumMod val="60000"/>
                <a:lumOff val="40000"/>
              </a:schemeClr>
            </a:solidFill>
            <a:tailEnd type="arrow"/>
          </a:ln>
        </p:spPr>
        <p:style>
          <a:lnRef idx="1">
            <a:schemeClr val="accent2"/>
          </a:lnRef>
          <a:fillRef idx="0">
            <a:schemeClr val="accent2"/>
          </a:fillRef>
          <a:effectRef idx="0">
            <a:schemeClr val="accent2"/>
          </a:effectRef>
          <a:fontRef idx="minor">
            <a:schemeClr val="tx1"/>
          </a:fontRef>
        </p:style>
      </p:cxnSp>
      <p:cxnSp>
        <p:nvCxnSpPr>
          <p:cNvPr id="8" name="直線コネクタ 7"/>
          <p:cNvCxnSpPr>
            <a:endCxn id="17" idx="1"/>
          </p:cNvCxnSpPr>
          <p:nvPr/>
        </p:nvCxnSpPr>
        <p:spPr>
          <a:xfrm>
            <a:off x="2195736" y="3429000"/>
            <a:ext cx="4896544" cy="5236"/>
          </a:xfrm>
          <a:prstGeom prst="line">
            <a:avLst/>
          </a:prstGeom>
          <a:ln w="12700">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10" name="直線コネクタ 9"/>
          <p:cNvCxnSpPr/>
          <p:nvPr/>
        </p:nvCxnSpPr>
        <p:spPr>
          <a:xfrm>
            <a:off x="4644008" y="1556792"/>
            <a:ext cx="0" cy="3960440"/>
          </a:xfrm>
          <a:prstGeom prst="line">
            <a:avLst/>
          </a:prstGeom>
          <a:ln w="12700">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11" name="テキスト ボックス 10"/>
          <p:cNvSpPr txBox="1"/>
          <p:nvPr/>
        </p:nvSpPr>
        <p:spPr>
          <a:xfrm>
            <a:off x="3887924" y="928084"/>
            <a:ext cx="1512168" cy="646331"/>
          </a:xfrm>
          <a:prstGeom prst="rect">
            <a:avLst/>
          </a:prstGeom>
          <a:noFill/>
        </p:spPr>
        <p:txBody>
          <a:bodyPr wrap="square" rtlCol="0">
            <a:spAutoFit/>
          </a:bodyPr>
          <a:lstStyle/>
          <a:p>
            <a:pPr algn="ctr"/>
            <a:r>
              <a:rPr kumimoji="1" lang="ja-JP" altLang="en-US" dirty="0">
                <a:latin typeface="メイリオ" panose="020B0604030504040204" pitchFamily="50" charset="-128"/>
                <a:ea typeface="メイリオ" panose="020B0604030504040204" pitchFamily="50" charset="-128"/>
              </a:rPr>
              <a:t>深い学習</a:t>
            </a:r>
            <a:endParaRPr kumimoji="1" lang="en-US" altLang="ja-JP" dirty="0">
              <a:latin typeface="メイリオ" panose="020B0604030504040204" pitchFamily="50" charset="-128"/>
              <a:ea typeface="メイリオ" panose="020B0604030504040204" pitchFamily="50" charset="-128"/>
            </a:endParaRPr>
          </a:p>
          <a:p>
            <a:pPr algn="ctr"/>
            <a:r>
              <a:rPr kumimoji="1" lang="ja-JP" altLang="en-US" dirty="0">
                <a:latin typeface="メイリオ" panose="020B0604030504040204" pitchFamily="50" charset="-128"/>
                <a:ea typeface="メイリオ" panose="020B0604030504040204" pitchFamily="50" charset="-128"/>
              </a:rPr>
              <a:t>（</a:t>
            </a:r>
            <a:r>
              <a:rPr kumimoji="1" lang="en-US" altLang="ja-JP" dirty="0">
                <a:latin typeface="メイリオ" panose="020B0604030504040204" pitchFamily="50" charset="-128"/>
                <a:ea typeface="メイリオ" panose="020B0604030504040204" pitchFamily="50" charset="-128"/>
              </a:rPr>
              <a:t>Deep)</a:t>
            </a:r>
            <a:endParaRPr kumimoji="1" lang="ja-JP" altLang="en-US" dirty="0">
              <a:latin typeface="メイリオ" panose="020B0604030504040204" pitchFamily="50" charset="-128"/>
              <a:ea typeface="メイリオ" panose="020B0604030504040204" pitchFamily="50" charset="-128"/>
            </a:endParaRPr>
          </a:p>
        </p:txBody>
      </p:sp>
      <p:sp>
        <p:nvSpPr>
          <p:cNvPr id="16" name="テキスト ボックス 15"/>
          <p:cNvSpPr txBox="1"/>
          <p:nvPr/>
        </p:nvSpPr>
        <p:spPr>
          <a:xfrm>
            <a:off x="425067" y="3105834"/>
            <a:ext cx="1872208" cy="646331"/>
          </a:xfrm>
          <a:prstGeom prst="rect">
            <a:avLst/>
          </a:prstGeom>
          <a:noFill/>
        </p:spPr>
        <p:txBody>
          <a:bodyPr wrap="square" rtlCol="0">
            <a:spAutoFit/>
          </a:bodyPr>
          <a:lstStyle/>
          <a:p>
            <a:pPr algn="ctr"/>
            <a:r>
              <a:rPr kumimoji="1" lang="ja-JP" altLang="en-US" dirty="0">
                <a:latin typeface="メイリオ" panose="020B0604030504040204" pitchFamily="50" charset="-128"/>
                <a:ea typeface="メイリオ" panose="020B0604030504040204" pitchFamily="50" charset="-128"/>
              </a:rPr>
              <a:t>受動的な学習</a:t>
            </a:r>
            <a:endParaRPr kumimoji="1" lang="en-US" altLang="ja-JP" dirty="0">
              <a:latin typeface="メイリオ" panose="020B0604030504040204" pitchFamily="50" charset="-128"/>
              <a:ea typeface="メイリオ" panose="020B0604030504040204" pitchFamily="50" charset="-128"/>
            </a:endParaRPr>
          </a:p>
          <a:p>
            <a:pPr algn="ctr"/>
            <a:r>
              <a:rPr kumimoji="1" lang="ja-JP" altLang="en-US" dirty="0">
                <a:latin typeface="メイリオ" panose="020B0604030504040204" pitchFamily="50" charset="-128"/>
                <a:ea typeface="メイリオ" panose="020B0604030504040204" pitchFamily="50" charset="-128"/>
              </a:rPr>
              <a:t>（</a:t>
            </a:r>
            <a:r>
              <a:rPr kumimoji="1" lang="en-US" altLang="ja-JP" dirty="0">
                <a:latin typeface="メイリオ" panose="020B0604030504040204" pitchFamily="50" charset="-128"/>
                <a:ea typeface="メイリオ" panose="020B0604030504040204" pitchFamily="50" charset="-128"/>
              </a:rPr>
              <a:t>Passive)</a:t>
            </a:r>
            <a:endParaRPr kumimoji="1" lang="ja-JP" altLang="en-US" dirty="0">
              <a:latin typeface="メイリオ" panose="020B0604030504040204" pitchFamily="50" charset="-128"/>
              <a:ea typeface="メイリオ" panose="020B0604030504040204" pitchFamily="50" charset="-128"/>
            </a:endParaRPr>
          </a:p>
        </p:txBody>
      </p:sp>
      <p:sp>
        <p:nvSpPr>
          <p:cNvPr id="17" name="テキスト ボックス 16"/>
          <p:cNvSpPr txBox="1"/>
          <p:nvPr/>
        </p:nvSpPr>
        <p:spPr>
          <a:xfrm>
            <a:off x="7092280" y="3111070"/>
            <a:ext cx="1872208" cy="646331"/>
          </a:xfrm>
          <a:prstGeom prst="rect">
            <a:avLst/>
          </a:prstGeom>
          <a:noFill/>
        </p:spPr>
        <p:txBody>
          <a:bodyPr wrap="square" rtlCol="0">
            <a:spAutoFit/>
          </a:bodyPr>
          <a:lstStyle/>
          <a:p>
            <a:pPr algn="ctr"/>
            <a:r>
              <a:rPr kumimoji="1" lang="ja-JP" altLang="en-US" dirty="0">
                <a:latin typeface="メイリオ" panose="020B0604030504040204" pitchFamily="50" charset="-128"/>
                <a:ea typeface="メイリオ" panose="020B0604030504040204" pitchFamily="50" charset="-128"/>
              </a:rPr>
              <a:t>能動的な学習</a:t>
            </a:r>
            <a:endParaRPr kumimoji="1" lang="en-US" altLang="ja-JP" dirty="0">
              <a:latin typeface="メイリオ" panose="020B0604030504040204" pitchFamily="50" charset="-128"/>
              <a:ea typeface="メイリオ" panose="020B0604030504040204" pitchFamily="50" charset="-128"/>
            </a:endParaRPr>
          </a:p>
          <a:p>
            <a:pPr algn="ctr"/>
            <a:r>
              <a:rPr kumimoji="1" lang="ja-JP" altLang="en-US" dirty="0">
                <a:latin typeface="メイリオ" panose="020B0604030504040204" pitchFamily="50" charset="-128"/>
                <a:ea typeface="メイリオ" panose="020B0604030504040204" pitchFamily="50" charset="-128"/>
              </a:rPr>
              <a:t>（</a:t>
            </a:r>
            <a:r>
              <a:rPr kumimoji="1" lang="en-US" altLang="ja-JP" dirty="0">
                <a:latin typeface="メイリオ" panose="020B0604030504040204" pitchFamily="50" charset="-128"/>
                <a:ea typeface="メイリオ" panose="020B0604030504040204" pitchFamily="50" charset="-128"/>
              </a:rPr>
              <a:t>Active)</a:t>
            </a:r>
            <a:endParaRPr kumimoji="1" lang="ja-JP" altLang="en-US" dirty="0">
              <a:latin typeface="メイリオ" panose="020B0604030504040204" pitchFamily="50" charset="-128"/>
              <a:ea typeface="メイリオ" panose="020B0604030504040204" pitchFamily="50" charset="-128"/>
            </a:endParaRPr>
          </a:p>
        </p:txBody>
      </p:sp>
      <p:sp>
        <p:nvSpPr>
          <p:cNvPr id="19" name="テキスト ボックス 18"/>
          <p:cNvSpPr txBox="1"/>
          <p:nvPr/>
        </p:nvSpPr>
        <p:spPr>
          <a:xfrm>
            <a:off x="3527884" y="5661248"/>
            <a:ext cx="2348762" cy="646331"/>
          </a:xfrm>
          <a:prstGeom prst="rect">
            <a:avLst/>
          </a:prstGeom>
          <a:noFill/>
        </p:spPr>
        <p:txBody>
          <a:bodyPr wrap="square" rtlCol="0">
            <a:spAutoFit/>
          </a:bodyPr>
          <a:lstStyle/>
          <a:p>
            <a:pPr algn="ctr"/>
            <a:r>
              <a:rPr kumimoji="1" lang="ja-JP" altLang="en-US" dirty="0">
                <a:latin typeface="メイリオ" panose="020B0604030504040204" pitchFamily="50" charset="-128"/>
                <a:ea typeface="メイリオ" panose="020B0604030504040204" pitchFamily="50" charset="-128"/>
              </a:rPr>
              <a:t>浅い学習</a:t>
            </a:r>
            <a:endParaRPr kumimoji="1" lang="en-US" altLang="ja-JP" dirty="0">
              <a:latin typeface="メイリオ" panose="020B0604030504040204" pitchFamily="50" charset="-128"/>
              <a:ea typeface="メイリオ" panose="020B0604030504040204" pitchFamily="50" charset="-128"/>
            </a:endParaRPr>
          </a:p>
          <a:p>
            <a:pPr algn="ctr"/>
            <a:r>
              <a:rPr kumimoji="1" lang="ja-JP" altLang="en-US" dirty="0">
                <a:latin typeface="メイリオ" panose="020B0604030504040204" pitchFamily="50" charset="-128"/>
                <a:ea typeface="メイリオ" panose="020B0604030504040204" pitchFamily="50" charset="-128"/>
              </a:rPr>
              <a:t>（</a:t>
            </a:r>
            <a:r>
              <a:rPr kumimoji="1" lang="en-US" altLang="ja-JP" dirty="0">
                <a:latin typeface="メイリオ" panose="020B0604030504040204" pitchFamily="50" charset="-128"/>
                <a:ea typeface="メイリオ" panose="020B0604030504040204" pitchFamily="50" charset="-128"/>
              </a:rPr>
              <a:t>Shallow/Surface)</a:t>
            </a:r>
            <a:endParaRPr kumimoji="1" lang="ja-JP" altLang="en-US" dirty="0">
              <a:latin typeface="メイリオ" panose="020B0604030504040204" pitchFamily="50" charset="-128"/>
              <a:ea typeface="メイリオ" panose="020B0604030504040204" pitchFamily="50" charset="-128"/>
            </a:endParaRPr>
          </a:p>
        </p:txBody>
      </p:sp>
      <p:sp>
        <p:nvSpPr>
          <p:cNvPr id="20" name="円/楕円 19"/>
          <p:cNvSpPr/>
          <p:nvPr/>
        </p:nvSpPr>
        <p:spPr>
          <a:xfrm>
            <a:off x="5260649" y="1275548"/>
            <a:ext cx="3096344" cy="113450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1600" b="1" dirty="0"/>
              <a:t>ディープ・アクティブ・ラーニング</a:t>
            </a:r>
            <a:endParaRPr kumimoji="1" lang="ja-JP" altLang="en-US" sz="1600" b="1" dirty="0"/>
          </a:p>
        </p:txBody>
      </p:sp>
      <p:sp>
        <p:nvSpPr>
          <p:cNvPr id="21" name="テキスト ボックス 20"/>
          <p:cNvSpPr txBox="1"/>
          <p:nvPr/>
        </p:nvSpPr>
        <p:spPr>
          <a:xfrm>
            <a:off x="5876646" y="2704873"/>
            <a:ext cx="3141405" cy="338554"/>
          </a:xfrm>
          <a:prstGeom prst="rect">
            <a:avLst/>
          </a:prstGeom>
          <a:noFill/>
        </p:spPr>
        <p:txBody>
          <a:bodyPr wrap="square" rtlCol="0">
            <a:spAutoFit/>
          </a:bodyPr>
          <a:lstStyle/>
          <a:p>
            <a:r>
              <a:rPr kumimoji="1" lang="ja-JP" altLang="en-US" sz="1600" dirty="0">
                <a:solidFill>
                  <a:schemeClr val="accent2">
                    <a:lumMod val="50000"/>
                  </a:schemeClr>
                </a:solidFill>
              </a:rPr>
              <a:t>活動を通じて学習が深まる学習</a:t>
            </a:r>
          </a:p>
        </p:txBody>
      </p:sp>
      <p:sp>
        <p:nvSpPr>
          <p:cNvPr id="26" name="テキスト ボックス 25"/>
          <p:cNvSpPr txBox="1"/>
          <p:nvPr/>
        </p:nvSpPr>
        <p:spPr>
          <a:xfrm>
            <a:off x="3419872" y="6496744"/>
            <a:ext cx="5184576" cy="230832"/>
          </a:xfrm>
          <a:prstGeom prst="rect">
            <a:avLst/>
          </a:prstGeom>
          <a:noFill/>
        </p:spPr>
        <p:txBody>
          <a:bodyPr wrap="square" rtlCol="0">
            <a:spAutoFit/>
          </a:bodyPr>
          <a:lstStyle/>
          <a:p>
            <a:r>
              <a:rPr kumimoji="1" lang="ja-JP" altLang="en-US" sz="900" dirty="0">
                <a:latin typeface="+mj-ea"/>
                <a:ea typeface="+mj-ea"/>
              </a:rPr>
              <a:t>資質・能力を育成する教育課程の在り方に関する研究報告書１：国立教育政策研究所（</a:t>
            </a:r>
            <a:r>
              <a:rPr kumimoji="1" lang="en-US" altLang="ja-JP" sz="900" dirty="0">
                <a:latin typeface="+mj-ea"/>
                <a:ea typeface="+mj-ea"/>
              </a:rPr>
              <a:t>2015.3)</a:t>
            </a:r>
            <a:endParaRPr kumimoji="1" lang="ja-JP" altLang="en-US" sz="900" dirty="0">
              <a:latin typeface="+mj-ea"/>
              <a:ea typeface="+mj-ea"/>
            </a:endParaRPr>
          </a:p>
        </p:txBody>
      </p:sp>
      <p:grpSp>
        <p:nvGrpSpPr>
          <p:cNvPr id="13" name="グループ化 12"/>
          <p:cNvGrpSpPr/>
          <p:nvPr/>
        </p:nvGrpSpPr>
        <p:grpSpPr>
          <a:xfrm>
            <a:off x="251520" y="95720"/>
            <a:ext cx="8496944" cy="584775"/>
            <a:chOff x="160300" y="357226"/>
            <a:chExt cx="8496944" cy="584775"/>
          </a:xfrm>
        </p:grpSpPr>
        <p:sp>
          <p:nvSpPr>
            <p:cNvPr id="14" name="テキスト ボックス 13"/>
            <p:cNvSpPr txBox="1"/>
            <p:nvPr/>
          </p:nvSpPr>
          <p:spPr>
            <a:xfrm>
              <a:off x="160300" y="357226"/>
              <a:ext cx="8496944" cy="584775"/>
            </a:xfrm>
            <a:prstGeom prst="rect">
              <a:avLst/>
            </a:prstGeom>
            <a:noFill/>
          </p:spPr>
          <p:txBody>
            <a:bodyPr wrap="square" rtlCol="0">
              <a:spAutoFit/>
            </a:bodyPr>
            <a:lstStyle/>
            <a:p>
              <a:r>
                <a:rPr lang="ja-JP" altLang="en-US" sz="3200" dirty="0">
                  <a:latin typeface="メイリオ" panose="020B0604030504040204" pitchFamily="50" charset="-128"/>
                  <a:ea typeface="メイリオ" panose="020B0604030504040204" pitchFamily="50" charset="-128"/>
                </a:rPr>
                <a:t>学習目標の分析とデザイン　　　　　　　　　　　　　　　　　　　　　</a:t>
              </a:r>
              <a:endParaRPr kumimoji="1" lang="ja-JP" altLang="en-US" sz="1400" dirty="0">
                <a:latin typeface="メイリオ" panose="020B0604030504040204" pitchFamily="50" charset="-128"/>
                <a:ea typeface="メイリオ" panose="020B0604030504040204" pitchFamily="50" charset="-128"/>
              </a:endParaRPr>
            </a:p>
          </p:txBody>
        </p:sp>
        <p:cxnSp>
          <p:nvCxnSpPr>
            <p:cNvPr id="15" name="直線コネクタ 14"/>
            <p:cNvCxnSpPr/>
            <p:nvPr/>
          </p:nvCxnSpPr>
          <p:spPr>
            <a:xfrm>
              <a:off x="213097" y="836712"/>
              <a:ext cx="8391351"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3" name="スライド番号プレースホルダー 2"/>
          <p:cNvSpPr>
            <a:spLocks noGrp="1"/>
          </p:cNvSpPr>
          <p:nvPr>
            <p:ph type="sldNum" sz="quarter" idx="12"/>
          </p:nvPr>
        </p:nvSpPr>
        <p:spPr/>
        <p:txBody>
          <a:bodyPr/>
          <a:lstStyle/>
          <a:p>
            <a:fld id="{CE9FE975-8D2D-47B0-BE21-F4B74D093569}" type="slidenum">
              <a:rPr kumimoji="1" lang="ja-JP" altLang="en-US" smtClean="0"/>
              <a:t>16</a:t>
            </a:fld>
            <a:endParaRPr kumimoji="1" lang="ja-JP" altLang="en-US"/>
          </a:p>
        </p:txBody>
      </p:sp>
    </p:spTree>
    <p:extLst>
      <p:ext uri="{BB962C8B-B14F-4D97-AF65-F5344CB8AC3E}">
        <p14:creationId xmlns:p14="http://schemas.microsoft.com/office/powerpoint/2010/main" val="3842599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692696"/>
            <a:ext cx="8583057" cy="590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6156176" y="6520415"/>
            <a:ext cx="2664296" cy="215444"/>
          </a:xfrm>
          <a:prstGeom prst="rect">
            <a:avLst/>
          </a:prstGeom>
          <a:noFill/>
        </p:spPr>
        <p:txBody>
          <a:bodyPr wrap="square" rtlCol="0">
            <a:spAutoFit/>
          </a:bodyPr>
          <a:lstStyle/>
          <a:p>
            <a:r>
              <a:rPr lang="zh-TW" altLang="en-US" sz="800" dirty="0"/>
              <a:t>教育課程企画特別部会 論点整理 補足資料</a:t>
            </a:r>
            <a:r>
              <a:rPr lang="ja-JP" altLang="en-US" sz="800" dirty="0"/>
              <a:t>より</a:t>
            </a:r>
            <a:endParaRPr kumimoji="1" lang="ja-JP" altLang="en-US" sz="800" dirty="0"/>
          </a:p>
        </p:txBody>
      </p:sp>
      <p:grpSp>
        <p:nvGrpSpPr>
          <p:cNvPr id="4" name="グループ化 3"/>
          <p:cNvGrpSpPr/>
          <p:nvPr/>
        </p:nvGrpSpPr>
        <p:grpSpPr>
          <a:xfrm>
            <a:off x="251520" y="75785"/>
            <a:ext cx="8496944" cy="584775"/>
            <a:chOff x="160300" y="358308"/>
            <a:chExt cx="8496944" cy="584775"/>
          </a:xfrm>
        </p:grpSpPr>
        <p:sp>
          <p:nvSpPr>
            <p:cNvPr id="5" name="テキスト ボックス 4"/>
            <p:cNvSpPr txBox="1"/>
            <p:nvPr/>
          </p:nvSpPr>
          <p:spPr>
            <a:xfrm>
              <a:off x="160300" y="358308"/>
              <a:ext cx="8496944" cy="584775"/>
            </a:xfrm>
            <a:prstGeom prst="rect">
              <a:avLst/>
            </a:prstGeom>
            <a:noFill/>
          </p:spPr>
          <p:txBody>
            <a:bodyPr wrap="square" rtlCol="0">
              <a:spAutoFit/>
            </a:bodyPr>
            <a:lstStyle/>
            <a:p>
              <a:r>
                <a:rPr lang="ja-JP" altLang="en-US" sz="3200" dirty="0">
                  <a:latin typeface="メイリオ" panose="020B0604030504040204" pitchFamily="50" charset="-128"/>
                  <a:ea typeface="メイリオ" panose="020B0604030504040204" pitchFamily="50" charset="-128"/>
                </a:rPr>
                <a:t>学習目標の分析とデザイン　　　　　　　　　　　　　　　　　　　　　</a:t>
              </a:r>
              <a:endParaRPr kumimoji="1" lang="ja-JP" altLang="en-US" sz="1400" dirty="0">
                <a:latin typeface="メイリオ" panose="020B0604030504040204" pitchFamily="50" charset="-128"/>
                <a:ea typeface="メイリオ" panose="020B0604030504040204" pitchFamily="50" charset="-128"/>
              </a:endParaRPr>
            </a:p>
          </p:txBody>
        </p:sp>
        <p:cxnSp>
          <p:nvCxnSpPr>
            <p:cNvPr id="6" name="直線コネクタ 5"/>
            <p:cNvCxnSpPr/>
            <p:nvPr/>
          </p:nvCxnSpPr>
          <p:spPr>
            <a:xfrm>
              <a:off x="213097" y="836712"/>
              <a:ext cx="8391351"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7" name="スライド番号プレースホルダー 6"/>
          <p:cNvSpPr>
            <a:spLocks noGrp="1"/>
          </p:cNvSpPr>
          <p:nvPr>
            <p:ph type="sldNum" sz="quarter" idx="12"/>
          </p:nvPr>
        </p:nvSpPr>
        <p:spPr/>
        <p:txBody>
          <a:bodyPr/>
          <a:lstStyle/>
          <a:p>
            <a:fld id="{CE9FE975-8D2D-47B0-BE21-F4B74D093569}" type="slidenum">
              <a:rPr kumimoji="1" lang="ja-JP" altLang="en-US" smtClean="0"/>
              <a:t>17</a:t>
            </a:fld>
            <a:endParaRPr kumimoji="1" lang="ja-JP" altLang="en-US"/>
          </a:p>
        </p:txBody>
      </p:sp>
    </p:spTree>
    <p:extLst>
      <p:ext uri="{BB962C8B-B14F-4D97-AF65-F5344CB8AC3E}">
        <p14:creationId xmlns:p14="http://schemas.microsoft.com/office/powerpoint/2010/main" val="81531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529274"/>
            <a:ext cx="8496944" cy="5996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6156176" y="6520415"/>
            <a:ext cx="2664296" cy="215444"/>
          </a:xfrm>
          <a:prstGeom prst="rect">
            <a:avLst/>
          </a:prstGeom>
          <a:noFill/>
        </p:spPr>
        <p:txBody>
          <a:bodyPr wrap="square" rtlCol="0">
            <a:spAutoFit/>
          </a:bodyPr>
          <a:lstStyle/>
          <a:p>
            <a:r>
              <a:rPr lang="zh-TW" altLang="en-US" sz="800" dirty="0"/>
              <a:t>教育課程企画特別部会 論点整理 補足資料</a:t>
            </a:r>
            <a:r>
              <a:rPr lang="ja-JP" altLang="en-US" sz="800" dirty="0"/>
              <a:t>より</a:t>
            </a:r>
            <a:endParaRPr kumimoji="1" lang="ja-JP" altLang="en-US" sz="800" dirty="0"/>
          </a:p>
        </p:txBody>
      </p:sp>
      <p:grpSp>
        <p:nvGrpSpPr>
          <p:cNvPr id="4" name="グループ化 3"/>
          <p:cNvGrpSpPr/>
          <p:nvPr/>
        </p:nvGrpSpPr>
        <p:grpSpPr>
          <a:xfrm>
            <a:off x="136685" y="26371"/>
            <a:ext cx="8496944" cy="584775"/>
            <a:chOff x="160300" y="377119"/>
            <a:chExt cx="8496944" cy="584775"/>
          </a:xfrm>
        </p:grpSpPr>
        <p:sp>
          <p:nvSpPr>
            <p:cNvPr id="5" name="テキスト ボックス 4"/>
            <p:cNvSpPr txBox="1"/>
            <p:nvPr/>
          </p:nvSpPr>
          <p:spPr>
            <a:xfrm>
              <a:off x="160300" y="377119"/>
              <a:ext cx="8496944" cy="584775"/>
            </a:xfrm>
            <a:prstGeom prst="rect">
              <a:avLst/>
            </a:prstGeom>
            <a:noFill/>
          </p:spPr>
          <p:txBody>
            <a:bodyPr wrap="square" rtlCol="0">
              <a:spAutoFit/>
            </a:bodyPr>
            <a:lstStyle/>
            <a:p>
              <a:r>
                <a:rPr lang="ja-JP" altLang="en-US" sz="3200" dirty="0">
                  <a:latin typeface="メイリオ" panose="020B0604030504040204" pitchFamily="50" charset="-128"/>
                  <a:ea typeface="メイリオ" panose="020B0604030504040204" pitchFamily="50" charset="-128"/>
                </a:rPr>
                <a:t>学習目標の分析とデザイン　　　　　　　　　　　　　　　　　　　　　</a:t>
              </a:r>
              <a:endParaRPr kumimoji="1" lang="ja-JP" altLang="en-US" sz="1400" dirty="0">
                <a:latin typeface="メイリオ" panose="020B0604030504040204" pitchFamily="50" charset="-128"/>
                <a:ea typeface="メイリオ" panose="020B0604030504040204" pitchFamily="50" charset="-128"/>
              </a:endParaRPr>
            </a:p>
          </p:txBody>
        </p:sp>
        <p:cxnSp>
          <p:nvCxnSpPr>
            <p:cNvPr id="6" name="直線コネクタ 5"/>
            <p:cNvCxnSpPr/>
            <p:nvPr/>
          </p:nvCxnSpPr>
          <p:spPr>
            <a:xfrm>
              <a:off x="213097" y="836712"/>
              <a:ext cx="8391351"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7" name="スライド番号プレースホルダー 6"/>
          <p:cNvSpPr>
            <a:spLocks noGrp="1"/>
          </p:cNvSpPr>
          <p:nvPr>
            <p:ph type="sldNum" sz="quarter" idx="12"/>
          </p:nvPr>
        </p:nvSpPr>
        <p:spPr/>
        <p:txBody>
          <a:bodyPr/>
          <a:lstStyle/>
          <a:p>
            <a:fld id="{CE9FE975-8D2D-47B0-BE21-F4B74D093569}" type="slidenum">
              <a:rPr kumimoji="1" lang="ja-JP" altLang="en-US" smtClean="0"/>
              <a:t>18</a:t>
            </a:fld>
            <a:endParaRPr kumimoji="1" lang="ja-JP" altLang="en-US"/>
          </a:p>
        </p:txBody>
      </p:sp>
    </p:spTree>
    <p:extLst>
      <p:ext uri="{BB962C8B-B14F-4D97-AF65-F5344CB8AC3E}">
        <p14:creationId xmlns:p14="http://schemas.microsoft.com/office/powerpoint/2010/main" val="339262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79512" y="74043"/>
            <a:ext cx="8804188" cy="692497"/>
          </a:xfrm>
          <a:prstGeom prst="rect">
            <a:avLst/>
          </a:prstGeom>
          <a:noFill/>
        </p:spPr>
        <p:txBody>
          <a:bodyPr wrap="square" rtlCol="0">
            <a:spAutoFit/>
          </a:bodyPr>
          <a:lstStyle/>
          <a:p>
            <a:r>
              <a:rPr lang="ja-JP" altLang="en-US" sz="2800" dirty="0">
                <a:latin typeface="メイリオ" panose="020B0604030504040204" pitchFamily="50" charset="-128"/>
                <a:ea typeface="メイリオ" panose="020B0604030504040204" pitchFamily="50" charset="-128"/>
              </a:rPr>
              <a:t>学習目標の分析とデザイン</a:t>
            </a:r>
            <a:r>
              <a:rPr lang="en-US" altLang="ja-JP" sz="2800" dirty="0">
                <a:latin typeface="メイリオ" panose="020B0604030504040204" pitchFamily="50" charset="-128"/>
                <a:ea typeface="メイリオ" panose="020B0604030504040204" pitchFamily="50" charset="-128"/>
              </a:rPr>
              <a:t>(</a:t>
            </a:r>
            <a:r>
              <a:rPr lang="ja-JP" altLang="en-US" sz="2800" dirty="0">
                <a:latin typeface="メイリオ" panose="020B0604030504040204" pitchFamily="50" charset="-128"/>
                <a:ea typeface="メイリオ" panose="020B0604030504040204" pitchFamily="50" charset="-128"/>
              </a:rPr>
              <a:t>例）</a:t>
            </a:r>
            <a:endParaRPr lang="en-US" altLang="ja-JP" sz="2800" dirty="0">
              <a:latin typeface="メイリオ" panose="020B0604030504040204" pitchFamily="50" charset="-128"/>
              <a:ea typeface="メイリオ" panose="020B0604030504040204" pitchFamily="50" charset="-128"/>
            </a:endParaRPr>
          </a:p>
          <a:p>
            <a:r>
              <a:rPr lang="ja-JP" altLang="en-US" sz="1100">
                <a:latin typeface="メイリオ" panose="020B0604030504040204" pitchFamily="50" charset="-128"/>
                <a:ea typeface="メイリオ" panose="020B0604030504040204" pitchFamily="50" charset="-128"/>
              </a:rPr>
              <a:t>　　　　　　　　　　　　　　　　　　　　　　　　　　　　　　　　</a:t>
            </a:r>
            <a:r>
              <a:rPr lang="ja-JP" altLang="en-US" sz="1100" dirty="0">
                <a:latin typeface="メイリオ" panose="020B0604030504040204" pitchFamily="50" charset="-128"/>
                <a:ea typeface="メイリオ" panose="020B0604030504040204" pitchFamily="50" charset="-128"/>
              </a:rPr>
              <a:t>タキソノミーテーブル（教育目標の分類体系：タキソノミ</a:t>
            </a:r>
            <a:r>
              <a:rPr lang="en-US" altLang="ja-JP" sz="1100" dirty="0">
                <a:latin typeface="メイリオ" panose="020B0604030504040204" pitchFamily="50" charset="-128"/>
                <a:ea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rPr>
              <a:t>）　　　　　　　　　　　　　　　　　　　　　</a:t>
            </a:r>
            <a:endParaRPr kumimoji="1" lang="ja-JP" altLang="en-US" sz="1200" dirty="0">
              <a:latin typeface="メイリオ" panose="020B0604030504040204" pitchFamily="50" charset="-128"/>
              <a:ea typeface="メイリオ" panose="020B0604030504040204" pitchFamily="50" charset="-128"/>
            </a:endParaRPr>
          </a:p>
        </p:txBody>
      </p:sp>
      <p:cxnSp>
        <p:nvCxnSpPr>
          <p:cNvPr id="4" name="直線コネクタ 3"/>
          <p:cNvCxnSpPr/>
          <p:nvPr/>
        </p:nvCxnSpPr>
        <p:spPr>
          <a:xfrm>
            <a:off x="179512" y="720596"/>
            <a:ext cx="8391351" cy="0"/>
          </a:xfrm>
          <a:prstGeom prst="line">
            <a:avLst/>
          </a:prstGeom>
          <a:ln w="38100"/>
        </p:spPr>
        <p:style>
          <a:lnRef idx="1">
            <a:schemeClr val="accent1"/>
          </a:lnRef>
          <a:fillRef idx="0">
            <a:schemeClr val="accent1"/>
          </a:fillRef>
          <a:effectRef idx="0">
            <a:schemeClr val="accent1"/>
          </a:effectRef>
          <a:fontRef idx="minor">
            <a:schemeClr val="tx1"/>
          </a:fontRef>
        </p:style>
      </p:cxnSp>
      <p:graphicFrame>
        <p:nvGraphicFramePr>
          <p:cNvPr id="8" name="表 7"/>
          <p:cNvGraphicFramePr>
            <a:graphicFrameLocks noGrp="1"/>
          </p:cNvGraphicFramePr>
          <p:nvPr/>
        </p:nvGraphicFramePr>
        <p:xfrm>
          <a:off x="272515" y="1000011"/>
          <a:ext cx="8444240" cy="5711224"/>
        </p:xfrm>
        <a:graphic>
          <a:graphicData uri="http://schemas.openxmlformats.org/drawingml/2006/table">
            <a:tbl>
              <a:tblPr firstRow="1" bandRow="1">
                <a:tableStyleId>{5940675A-B579-460E-94D1-54222C63F5DA}</a:tableStyleId>
              </a:tblPr>
              <a:tblGrid>
                <a:gridCol w="1199409">
                  <a:extLst>
                    <a:ext uri="{9D8B030D-6E8A-4147-A177-3AD203B41FA5}">
                      <a16:colId xmlns:a16="http://schemas.microsoft.com/office/drawing/2014/main" val="3374882550"/>
                    </a:ext>
                  </a:extLst>
                </a:gridCol>
                <a:gridCol w="1008112">
                  <a:extLst>
                    <a:ext uri="{9D8B030D-6E8A-4147-A177-3AD203B41FA5}">
                      <a16:colId xmlns:a16="http://schemas.microsoft.com/office/drawing/2014/main" val="2599041416"/>
                    </a:ext>
                  </a:extLst>
                </a:gridCol>
                <a:gridCol w="1224136">
                  <a:extLst>
                    <a:ext uri="{9D8B030D-6E8A-4147-A177-3AD203B41FA5}">
                      <a16:colId xmlns:a16="http://schemas.microsoft.com/office/drawing/2014/main" val="1881016804"/>
                    </a:ext>
                  </a:extLst>
                </a:gridCol>
                <a:gridCol w="1152128">
                  <a:extLst>
                    <a:ext uri="{9D8B030D-6E8A-4147-A177-3AD203B41FA5}">
                      <a16:colId xmlns:a16="http://schemas.microsoft.com/office/drawing/2014/main" val="2172807435"/>
                    </a:ext>
                  </a:extLst>
                </a:gridCol>
                <a:gridCol w="1296144">
                  <a:extLst>
                    <a:ext uri="{9D8B030D-6E8A-4147-A177-3AD203B41FA5}">
                      <a16:colId xmlns:a16="http://schemas.microsoft.com/office/drawing/2014/main" val="2344890838"/>
                    </a:ext>
                  </a:extLst>
                </a:gridCol>
                <a:gridCol w="1196160">
                  <a:extLst>
                    <a:ext uri="{9D8B030D-6E8A-4147-A177-3AD203B41FA5}">
                      <a16:colId xmlns:a16="http://schemas.microsoft.com/office/drawing/2014/main" val="2605290540"/>
                    </a:ext>
                  </a:extLst>
                </a:gridCol>
                <a:gridCol w="1368151">
                  <a:extLst>
                    <a:ext uri="{9D8B030D-6E8A-4147-A177-3AD203B41FA5}">
                      <a16:colId xmlns:a16="http://schemas.microsoft.com/office/drawing/2014/main" val="3330330848"/>
                    </a:ext>
                  </a:extLst>
                </a:gridCol>
              </a:tblGrid>
              <a:tr h="370840">
                <a:tc rowSpan="3">
                  <a:txBody>
                    <a:bodyPr/>
                    <a:lstStyle/>
                    <a:p>
                      <a:pPr algn="ctr"/>
                      <a:endParaRPr kumimoji="1" lang="ja-JP" altLang="en-US" sz="700" dirty="0">
                        <a:solidFill>
                          <a:schemeClr val="bg1"/>
                        </a:solidFill>
                        <a:latin typeface="+mn-ea"/>
                        <a:ea typeface="+mn-ea"/>
                      </a:endParaRPr>
                    </a:p>
                  </a:txBody>
                  <a:tcPr anchor="ctr">
                    <a:solidFill>
                      <a:schemeClr val="accent1">
                        <a:lumMod val="75000"/>
                      </a:schemeClr>
                    </a:solidFill>
                  </a:tcPr>
                </a:tc>
                <a:tc>
                  <a:txBody>
                    <a:bodyPr/>
                    <a:lstStyle/>
                    <a:p>
                      <a:pPr algn="ctr"/>
                      <a:r>
                        <a:rPr kumimoji="1" lang="ja-JP" altLang="en-US" sz="700" dirty="0">
                          <a:solidFill>
                            <a:schemeClr val="bg1"/>
                          </a:solidFill>
                          <a:latin typeface="+mn-ea"/>
                          <a:ea typeface="+mn-ea"/>
                        </a:rPr>
                        <a:t>①記憶する</a:t>
                      </a:r>
                    </a:p>
                  </a:txBody>
                  <a:tcPr anchor="ctr">
                    <a:solidFill>
                      <a:schemeClr val="accent1">
                        <a:lumMod val="75000"/>
                      </a:schemeClr>
                    </a:solidFill>
                  </a:tcPr>
                </a:tc>
                <a:tc>
                  <a:txBody>
                    <a:bodyPr/>
                    <a:lstStyle/>
                    <a:p>
                      <a:pPr algn="ctr"/>
                      <a:r>
                        <a:rPr kumimoji="1" lang="ja-JP" altLang="en-US" sz="700" dirty="0">
                          <a:solidFill>
                            <a:schemeClr val="bg1"/>
                          </a:solidFill>
                          <a:latin typeface="+mn-ea"/>
                          <a:ea typeface="+mn-ea"/>
                        </a:rPr>
                        <a:t>②理解する</a:t>
                      </a:r>
                    </a:p>
                  </a:txBody>
                  <a:tcPr anchor="ctr">
                    <a:solidFill>
                      <a:schemeClr val="accent1">
                        <a:lumMod val="75000"/>
                      </a:schemeClr>
                    </a:solidFill>
                  </a:tcPr>
                </a:tc>
                <a:tc>
                  <a:txBody>
                    <a:bodyPr/>
                    <a:lstStyle/>
                    <a:p>
                      <a:pPr algn="ctr"/>
                      <a:r>
                        <a:rPr kumimoji="1" lang="ja-JP" altLang="en-US" sz="700" dirty="0">
                          <a:solidFill>
                            <a:schemeClr val="bg1"/>
                          </a:solidFill>
                          <a:latin typeface="+mn-ea"/>
                          <a:ea typeface="+mn-ea"/>
                        </a:rPr>
                        <a:t>③応用する</a:t>
                      </a:r>
                    </a:p>
                  </a:txBody>
                  <a:tcPr anchor="ctr">
                    <a:solidFill>
                      <a:schemeClr val="accent1">
                        <a:lumMod val="75000"/>
                      </a:schemeClr>
                    </a:solidFill>
                  </a:tcPr>
                </a:tc>
                <a:tc>
                  <a:txBody>
                    <a:bodyPr/>
                    <a:lstStyle/>
                    <a:p>
                      <a:pPr algn="ctr"/>
                      <a:r>
                        <a:rPr kumimoji="1" lang="ja-JP" altLang="en-US" sz="700" dirty="0">
                          <a:solidFill>
                            <a:schemeClr val="bg1"/>
                          </a:solidFill>
                          <a:latin typeface="+mn-ea"/>
                          <a:ea typeface="+mn-ea"/>
                        </a:rPr>
                        <a:t>④分析する</a:t>
                      </a:r>
                    </a:p>
                  </a:txBody>
                  <a:tcPr anchor="ctr">
                    <a:solidFill>
                      <a:schemeClr val="accent1">
                        <a:lumMod val="75000"/>
                      </a:schemeClr>
                    </a:solidFill>
                  </a:tcPr>
                </a:tc>
                <a:tc>
                  <a:txBody>
                    <a:bodyPr/>
                    <a:lstStyle/>
                    <a:p>
                      <a:pPr algn="ctr"/>
                      <a:r>
                        <a:rPr kumimoji="1" lang="ja-JP" altLang="en-US" sz="700" dirty="0">
                          <a:solidFill>
                            <a:schemeClr val="bg1"/>
                          </a:solidFill>
                          <a:latin typeface="+mn-ea"/>
                          <a:ea typeface="+mn-ea"/>
                        </a:rPr>
                        <a:t>⑤評価する</a:t>
                      </a:r>
                    </a:p>
                  </a:txBody>
                  <a:tcPr anchor="ctr">
                    <a:solidFill>
                      <a:schemeClr val="accent1">
                        <a:lumMod val="75000"/>
                      </a:schemeClr>
                    </a:solidFill>
                  </a:tcPr>
                </a:tc>
                <a:tc>
                  <a:txBody>
                    <a:bodyPr/>
                    <a:lstStyle/>
                    <a:p>
                      <a:pPr algn="ctr"/>
                      <a:r>
                        <a:rPr kumimoji="1" lang="ja-JP" altLang="en-US" sz="700" dirty="0">
                          <a:solidFill>
                            <a:schemeClr val="bg1"/>
                          </a:solidFill>
                          <a:latin typeface="+mn-ea"/>
                          <a:ea typeface="+mn-ea"/>
                        </a:rPr>
                        <a:t>⑥創造する</a:t>
                      </a:r>
                    </a:p>
                  </a:txBody>
                  <a:tcPr anchor="ctr">
                    <a:solidFill>
                      <a:schemeClr val="accent1">
                        <a:lumMod val="75000"/>
                      </a:schemeClr>
                    </a:solidFill>
                  </a:tcPr>
                </a:tc>
                <a:extLst>
                  <a:ext uri="{0D108BD9-81ED-4DB2-BD59-A6C34878D82A}">
                    <a16:rowId xmlns:a16="http://schemas.microsoft.com/office/drawing/2014/main" val="301902340"/>
                  </a:ext>
                </a:extLst>
              </a:tr>
              <a:tr h="370840">
                <a:tc vMerge="1">
                  <a:txBody>
                    <a:bodyPr/>
                    <a:lstStyle/>
                    <a:p>
                      <a:endParaRPr kumimoji="1" lang="ja-JP" altLang="en-US" sz="700" dirty="0">
                        <a:solidFill>
                          <a:schemeClr val="bg1"/>
                        </a:solidFill>
                        <a:latin typeface="+mn-ea"/>
                        <a:ea typeface="+mn-ea"/>
                      </a:endParaRPr>
                    </a:p>
                  </a:txBody>
                  <a:tcPr anchor="ctr">
                    <a:solidFill>
                      <a:schemeClr val="accent1">
                        <a:lumMod val="50000"/>
                      </a:schemeClr>
                    </a:solidFill>
                  </a:tcPr>
                </a:tc>
                <a:tc>
                  <a:txBody>
                    <a:bodyPr/>
                    <a:lstStyle/>
                    <a:p>
                      <a:pPr algn="ctr"/>
                      <a:r>
                        <a:rPr kumimoji="1" lang="zh-TW" altLang="en-US" sz="700" dirty="0">
                          <a:solidFill>
                            <a:schemeClr val="bg1"/>
                          </a:solidFill>
                          <a:latin typeface="+mn-ea"/>
                          <a:ea typeface="+mn-ea"/>
                        </a:rPr>
                        <a:t>再認、再生</a:t>
                      </a:r>
                    </a:p>
                  </a:txBody>
                  <a:tcPr anchor="ctr">
                    <a:solidFill>
                      <a:schemeClr val="accent2">
                        <a:lumMod val="75000"/>
                      </a:schemeClr>
                    </a:solidFill>
                  </a:tcPr>
                </a:tc>
                <a:tc>
                  <a:txBody>
                    <a:bodyPr/>
                    <a:lstStyle/>
                    <a:p>
                      <a:pPr algn="ctr"/>
                      <a:r>
                        <a:rPr kumimoji="1" lang="zh-TW" altLang="en-US" sz="700" dirty="0">
                          <a:solidFill>
                            <a:schemeClr val="bg1"/>
                          </a:solidFill>
                          <a:latin typeface="+mn-ea"/>
                          <a:ea typeface="+mn-ea"/>
                        </a:rPr>
                        <a:t>解釈、例示、分類</a:t>
                      </a:r>
                    </a:p>
                    <a:p>
                      <a:pPr algn="ctr"/>
                      <a:r>
                        <a:rPr kumimoji="1" lang="zh-TW" altLang="en-US" sz="700" dirty="0">
                          <a:solidFill>
                            <a:schemeClr val="bg1"/>
                          </a:solidFill>
                          <a:latin typeface="+mn-ea"/>
                          <a:ea typeface="+mn-ea"/>
                        </a:rPr>
                        <a:t>推論、比較、説明</a:t>
                      </a:r>
                      <a:endParaRPr kumimoji="1" lang="ja-JP" altLang="en-US" sz="700" dirty="0">
                        <a:solidFill>
                          <a:schemeClr val="bg1"/>
                        </a:solidFill>
                        <a:latin typeface="+mn-ea"/>
                        <a:ea typeface="+mn-ea"/>
                      </a:endParaRPr>
                    </a:p>
                  </a:txBody>
                  <a:tcPr anchor="ctr">
                    <a:solidFill>
                      <a:schemeClr val="accent2">
                        <a:lumMod val="75000"/>
                      </a:schemeClr>
                    </a:solidFill>
                  </a:tcPr>
                </a:tc>
                <a:tc>
                  <a:txBody>
                    <a:bodyPr/>
                    <a:lstStyle/>
                    <a:p>
                      <a:pPr algn="ctr"/>
                      <a:r>
                        <a:rPr kumimoji="1" lang="ja-JP" altLang="en-US" sz="700" dirty="0">
                          <a:solidFill>
                            <a:schemeClr val="bg1"/>
                          </a:solidFill>
                          <a:latin typeface="+mn-ea"/>
                          <a:ea typeface="+mn-ea"/>
                        </a:rPr>
                        <a:t>実行、遂行</a:t>
                      </a:r>
                    </a:p>
                  </a:txBody>
                  <a:tcPr anchor="ctr">
                    <a:solidFill>
                      <a:schemeClr val="accent3">
                        <a:lumMod val="75000"/>
                      </a:schemeClr>
                    </a:solidFill>
                  </a:tcPr>
                </a:tc>
                <a:tc>
                  <a:txBody>
                    <a:bodyPr/>
                    <a:lstStyle/>
                    <a:p>
                      <a:pPr algn="ctr"/>
                      <a:r>
                        <a:rPr kumimoji="1" lang="ja-JP" altLang="en-US" sz="700" dirty="0">
                          <a:solidFill>
                            <a:schemeClr val="bg1"/>
                          </a:solidFill>
                          <a:latin typeface="+mn-ea"/>
                          <a:ea typeface="+mn-ea"/>
                        </a:rPr>
                        <a:t>比較、組織、結果と原因</a:t>
                      </a:r>
                    </a:p>
                  </a:txBody>
                  <a:tcPr anchor="ctr">
                    <a:solidFill>
                      <a:schemeClr val="accent3">
                        <a:lumMod val="75000"/>
                      </a:schemeClr>
                    </a:solidFill>
                  </a:tcPr>
                </a:tc>
                <a:tc>
                  <a:txBody>
                    <a:bodyPr/>
                    <a:lstStyle/>
                    <a:p>
                      <a:pPr algn="ctr"/>
                      <a:r>
                        <a:rPr kumimoji="1" lang="ja-JP" altLang="en-US" sz="700" dirty="0">
                          <a:solidFill>
                            <a:schemeClr val="bg1"/>
                          </a:solidFill>
                          <a:latin typeface="+mn-ea"/>
                          <a:ea typeface="+mn-ea"/>
                        </a:rPr>
                        <a:t>チェック、判断</a:t>
                      </a:r>
                    </a:p>
                  </a:txBody>
                  <a:tcPr anchor="ctr">
                    <a:solidFill>
                      <a:schemeClr val="accent3">
                        <a:lumMod val="75000"/>
                      </a:schemeClr>
                    </a:solidFill>
                  </a:tcPr>
                </a:tc>
                <a:tc>
                  <a:txBody>
                    <a:bodyPr/>
                    <a:lstStyle/>
                    <a:p>
                      <a:pPr algn="ctr"/>
                      <a:r>
                        <a:rPr kumimoji="1" lang="ja-JP" altLang="en-US" sz="700" dirty="0">
                          <a:solidFill>
                            <a:schemeClr val="bg1"/>
                          </a:solidFill>
                          <a:latin typeface="+mn-ea"/>
                          <a:ea typeface="+mn-ea"/>
                        </a:rPr>
                        <a:t>生み出す、計画できる、汎化</a:t>
                      </a:r>
                    </a:p>
                  </a:txBody>
                  <a:tcPr anchor="ctr">
                    <a:solidFill>
                      <a:schemeClr val="accent3">
                        <a:lumMod val="75000"/>
                      </a:schemeClr>
                    </a:solidFill>
                  </a:tcPr>
                </a:tc>
                <a:extLst>
                  <a:ext uri="{0D108BD9-81ED-4DB2-BD59-A6C34878D82A}">
                    <a16:rowId xmlns:a16="http://schemas.microsoft.com/office/drawing/2014/main" val="4051336827"/>
                  </a:ext>
                </a:extLst>
              </a:tr>
              <a:tr h="370840">
                <a:tc vMerge="1">
                  <a:txBody>
                    <a:bodyPr/>
                    <a:lstStyle/>
                    <a:p>
                      <a:pPr algn="ctr"/>
                      <a:endParaRPr kumimoji="1" lang="ja-JP" altLang="en-US" sz="700" dirty="0">
                        <a:solidFill>
                          <a:schemeClr val="bg1"/>
                        </a:solidFill>
                        <a:latin typeface="+mn-ea"/>
                        <a:ea typeface="+mn-ea"/>
                      </a:endParaRPr>
                    </a:p>
                  </a:txBody>
                  <a:tcPr anchor="ctr">
                    <a:solidFill>
                      <a:schemeClr val="accent1">
                        <a:lumMod val="75000"/>
                      </a:schemeClr>
                    </a:solidFill>
                  </a:tcPr>
                </a:tc>
                <a:tc>
                  <a:txBody>
                    <a:bodyPr/>
                    <a:lstStyle/>
                    <a:p>
                      <a:pPr algn="ctr"/>
                      <a:r>
                        <a:rPr kumimoji="1" lang="ja-JP" altLang="en-US" sz="700" dirty="0">
                          <a:solidFill>
                            <a:schemeClr val="bg1"/>
                          </a:solidFill>
                          <a:latin typeface="+mn-ea"/>
                          <a:ea typeface="+mn-ea"/>
                        </a:rPr>
                        <a:t>書く、暗唱する</a:t>
                      </a:r>
                      <a:endParaRPr kumimoji="1" lang="en-US" altLang="ja-JP" sz="700" dirty="0">
                        <a:solidFill>
                          <a:schemeClr val="bg1"/>
                        </a:solidFill>
                        <a:latin typeface="+mn-ea"/>
                        <a:ea typeface="+mn-ea"/>
                      </a:endParaRPr>
                    </a:p>
                    <a:p>
                      <a:pPr algn="ctr"/>
                      <a:r>
                        <a:rPr kumimoji="1" lang="ja-JP" altLang="en-US" sz="700" dirty="0">
                          <a:solidFill>
                            <a:schemeClr val="bg1"/>
                          </a:solidFill>
                          <a:latin typeface="+mn-ea"/>
                          <a:ea typeface="+mn-ea"/>
                        </a:rPr>
                        <a:t>組み合わせる</a:t>
                      </a:r>
                      <a:endParaRPr kumimoji="1" lang="en-US" altLang="ja-JP" sz="700" dirty="0">
                        <a:solidFill>
                          <a:schemeClr val="bg1"/>
                        </a:solidFill>
                        <a:latin typeface="+mn-ea"/>
                        <a:ea typeface="+mn-ea"/>
                      </a:endParaRPr>
                    </a:p>
                    <a:p>
                      <a:pPr algn="ctr"/>
                      <a:r>
                        <a:rPr kumimoji="1" lang="ja-JP" altLang="en-US" sz="700" dirty="0">
                          <a:solidFill>
                            <a:schemeClr val="bg1"/>
                          </a:solidFill>
                          <a:latin typeface="+mn-ea"/>
                          <a:ea typeface="+mn-ea"/>
                        </a:rPr>
                        <a:t>辞書・ネットで調べる</a:t>
                      </a:r>
                      <a:endParaRPr kumimoji="1" lang="zh-TW" altLang="en-US" sz="700" dirty="0">
                        <a:solidFill>
                          <a:schemeClr val="bg1"/>
                        </a:solidFill>
                        <a:latin typeface="+mn-ea"/>
                        <a:ea typeface="+mn-ea"/>
                      </a:endParaRPr>
                    </a:p>
                  </a:txBody>
                  <a:tcPr anchor="ctr">
                    <a:solidFill>
                      <a:schemeClr val="accent2">
                        <a:lumMod val="75000"/>
                      </a:schemeClr>
                    </a:solidFill>
                  </a:tcPr>
                </a:tc>
                <a:tc>
                  <a:txBody>
                    <a:bodyPr/>
                    <a:lstStyle/>
                    <a:p>
                      <a:pPr algn="ctr"/>
                      <a:r>
                        <a:rPr kumimoji="1" lang="ja-JP" altLang="en-US" sz="700" dirty="0">
                          <a:solidFill>
                            <a:schemeClr val="bg1"/>
                          </a:solidFill>
                          <a:latin typeface="+mn-ea"/>
                          <a:ea typeface="+mn-ea"/>
                        </a:rPr>
                        <a:t>説明する</a:t>
                      </a:r>
                      <a:endParaRPr kumimoji="1" lang="en-US" altLang="ja-JP" sz="700" dirty="0">
                        <a:solidFill>
                          <a:schemeClr val="bg1"/>
                        </a:solidFill>
                        <a:latin typeface="+mn-ea"/>
                        <a:ea typeface="+mn-ea"/>
                      </a:endParaRPr>
                    </a:p>
                    <a:p>
                      <a:pPr algn="ctr"/>
                      <a:r>
                        <a:rPr kumimoji="1" lang="ja-JP" altLang="en-US" sz="700" dirty="0">
                          <a:solidFill>
                            <a:schemeClr val="bg1"/>
                          </a:solidFill>
                          <a:latin typeface="+mn-ea"/>
                          <a:ea typeface="+mn-ea"/>
                        </a:rPr>
                        <a:t>他に例える</a:t>
                      </a:r>
                      <a:endParaRPr kumimoji="1" lang="en-US" altLang="ja-JP" sz="700" dirty="0">
                        <a:solidFill>
                          <a:schemeClr val="bg1"/>
                        </a:solidFill>
                        <a:latin typeface="+mn-ea"/>
                        <a:ea typeface="+mn-ea"/>
                      </a:endParaRPr>
                    </a:p>
                    <a:p>
                      <a:pPr algn="ctr"/>
                      <a:r>
                        <a:rPr kumimoji="1" lang="ja-JP" altLang="en-US" sz="700" dirty="0">
                          <a:solidFill>
                            <a:schemeClr val="bg1"/>
                          </a:solidFill>
                          <a:latin typeface="+mn-ea"/>
                          <a:ea typeface="+mn-ea"/>
                        </a:rPr>
                        <a:t>要約する</a:t>
                      </a:r>
                    </a:p>
                  </a:txBody>
                  <a:tcPr anchor="ctr">
                    <a:solidFill>
                      <a:schemeClr val="accent2">
                        <a:lumMod val="75000"/>
                      </a:schemeClr>
                    </a:solidFill>
                  </a:tcPr>
                </a:tc>
                <a:tc>
                  <a:txBody>
                    <a:bodyPr/>
                    <a:lstStyle/>
                    <a:p>
                      <a:pPr algn="ctr"/>
                      <a:r>
                        <a:rPr kumimoji="1" lang="ja-JP" altLang="en-US" sz="700" dirty="0">
                          <a:solidFill>
                            <a:schemeClr val="bg1"/>
                          </a:solidFill>
                          <a:latin typeface="+mn-ea"/>
                          <a:ea typeface="+mn-ea"/>
                        </a:rPr>
                        <a:t>道具や方法を選ぶ</a:t>
                      </a:r>
                      <a:endParaRPr kumimoji="1" lang="en-US" altLang="ja-JP" sz="700" dirty="0">
                        <a:solidFill>
                          <a:schemeClr val="bg1"/>
                        </a:solidFill>
                        <a:latin typeface="+mn-ea"/>
                        <a:ea typeface="+mn-ea"/>
                      </a:endParaRPr>
                    </a:p>
                    <a:p>
                      <a:pPr algn="ctr"/>
                      <a:r>
                        <a:rPr kumimoji="1" lang="ja-JP" altLang="en-US" sz="700" dirty="0">
                          <a:solidFill>
                            <a:schemeClr val="bg1"/>
                          </a:solidFill>
                          <a:latin typeface="+mn-ea"/>
                          <a:ea typeface="+mn-ea"/>
                        </a:rPr>
                        <a:t>実験や実演で試す</a:t>
                      </a:r>
                      <a:endParaRPr kumimoji="1" lang="en-US" altLang="ja-JP" sz="700" dirty="0">
                        <a:solidFill>
                          <a:schemeClr val="bg1"/>
                        </a:solidFill>
                        <a:latin typeface="+mn-ea"/>
                        <a:ea typeface="+mn-ea"/>
                      </a:endParaRPr>
                    </a:p>
                    <a:p>
                      <a:pPr algn="ctr"/>
                      <a:r>
                        <a:rPr kumimoji="1" lang="ja-JP" altLang="en-US" sz="700" dirty="0">
                          <a:solidFill>
                            <a:schemeClr val="bg1"/>
                          </a:solidFill>
                          <a:latin typeface="+mn-ea"/>
                          <a:ea typeface="+mn-ea"/>
                        </a:rPr>
                        <a:t>プレゼンする</a:t>
                      </a:r>
                      <a:endParaRPr kumimoji="1" lang="en-US" altLang="ja-JP" sz="700" dirty="0">
                        <a:solidFill>
                          <a:schemeClr val="bg1"/>
                        </a:solidFill>
                        <a:latin typeface="+mn-ea"/>
                        <a:ea typeface="+mn-ea"/>
                      </a:endParaRPr>
                    </a:p>
                  </a:txBody>
                  <a:tcPr anchor="ctr">
                    <a:solidFill>
                      <a:schemeClr val="accent3">
                        <a:lumMod val="75000"/>
                      </a:schemeClr>
                    </a:solidFill>
                  </a:tcPr>
                </a:tc>
                <a:tc>
                  <a:txBody>
                    <a:bodyPr/>
                    <a:lstStyle/>
                    <a:p>
                      <a:pPr algn="ctr"/>
                      <a:r>
                        <a:rPr kumimoji="1" lang="ja-JP" altLang="en-US" sz="700" dirty="0">
                          <a:solidFill>
                            <a:schemeClr val="bg1"/>
                          </a:solidFill>
                          <a:latin typeface="+mn-ea"/>
                          <a:ea typeface="+mn-ea"/>
                        </a:rPr>
                        <a:t>他の結果と比較する</a:t>
                      </a:r>
                      <a:endParaRPr kumimoji="1" lang="en-US" altLang="ja-JP" sz="700" dirty="0">
                        <a:solidFill>
                          <a:schemeClr val="bg1"/>
                        </a:solidFill>
                        <a:latin typeface="+mn-ea"/>
                        <a:ea typeface="+mn-ea"/>
                      </a:endParaRPr>
                    </a:p>
                    <a:p>
                      <a:pPr algn="ctr"/>
                      <a:r>
                        <a:rPr kumimoji="1" lang="ja-JP" altLang="en-US" sz="700" dirty="0">
                          <a:solidFill>
                            <a:schemeClr val="bg1"/>
                          </a:solidFill>
                          <a:latin typeface="+mn-ea"/>
                          <a:ea typeface="+mn-ea"/>
                        </a:rPr>
                        <a:t>基準に照らして考察する</a:t>
                      </a:r>
                      <a:endParaRPr kumimoji="1" lang="en-US" altLang="ja-JP" sz="700" dirty="0">
                        <a:solidFill>
                          <a:schemeClr val="bg1"/>
                        </a:solidFill>
                        <a:latin typeface="+mn-ea"/>
                        <a:ea typeface="+mn-ea"/>
                      </a:endParaRPr>
                    </a:p>
                    <a:p>
                      <a:pPr algn="ctr"/>
                      <a:r>
                        <a:rPr kumimoji="1" lang="ja-JP" altLang="en-US" sz="700" dirty="0">
                          <a:solidFill>
                            <a:schemeClr val="bg1"/>
                          </a:solidFill>
                          <a:latin typeface="+mn-ea"/>
                          <a:ea typeface="+mn-ea"/>
                        </a:rPr>
                        <a:t>図やグラフを組み合わせる</a:t>
                      </a:r>
                    </a:p>
                  </a:txBody>
                  <a:tcPr anchor="ctr">
                    <a:solidFill>
                      <a:schemeClr val="accent3">
                        <a:lumMod val="75000"/>
                      </a:schemeClr>
                    </a:solidFill>
                  </a:tcPr>
                </a:tc>
                <a:tc>
                  <a:txBody>
                    <a:bodyPr/>
                    <a:lstStyle/>
                    <a:p>
                      <a:pPr algn="ctr"/>
                      <a:r>
                        <a:rPr kumimoji="1" lang="ja-JP" altLang="en-US" sz="700" dirty="0">
                          <a:solidFill>
                            <a:schemeClr val="bg1"/>
                          </a:solidFill>
                          <a:latin typeface="+mn-ea"/>
                          <a:ea typeface="+mn-ea"/>
                        </a:rPr>
                        <a:t>良否を判断する</a:t>
                      </a:r>
                      <a:endParaRPr kumimoji="1" lang="en-US" altLang="ja-JP" sz="700" dirty="0">
                        <a:solidFill>
                          <a:schemeClr val="bg1"/>
                        </a:solidFill>
                        <a:latin typeface="+mn-ea"/>
                        <a:ea typeface="+mn-ea"/>
                      </a:endParaRPr>
                    </a:p>
                    <a:p>
                      <a:pPr algn="ctr"/>
                      <a:r>
                        <a:rPr kumimoji="1" lang="ja-JP" altLang="en-US" sz="700" dirty="0">
                          <a:solidFill>
                            <a:schemeClr val="bg1"/>
                          </a:solidFill>
                          <a:latin typeface="+mn-ea"/>
                          <a:ea typeface="+mn-ea"/>
                        </a:rPr>
                        <a:t>優先順位をつける</a:t>
                      </a:r>
                      <a:endParaRPr kumimoji="1" lang="en-US" altLang="ja-JP" sz="700" dirty="0">
                        <a:solidFill>
                          <a:schemeClr val="bg1"/>
                        </a:solidFill>
                        <a:latin typeface="+mn-ea"/>
                        <a:ea typeface="+mn-ea"/>
                      </a:endParaRPr>
                    </a:p>
                    <a:p>
                      <a:pPr algn="ctr"/>
                      <a:r>
                        <a:rPr kumimoji="1" lang="ja-JP" altLang="en-US" sz="700" dirty="0">
                          <a:solidFill>
                            <a:schemeClr val="bg1"/>
                          </a:solidFill>
                          <a:latin typeface="+mn-ea"/>
                          <a:ea typeface="+mn-ea"/>
                        </a:rPr>
                        <a:t>採点・審査する</a:t>
                      </a:r>
                    </a:p>
                  </a:txBody>
                  <a:tcPr anchor="ctr">
                    <a:solidFill>
                      <a:schemeClr val="accent3">
                        <a:lumMod val="75000"/>
                      </a:schemeClr>
                    </a:solidFill>
                  </a:tcPr>
                </a:tc>
                <a:tc>
                  <a:txBody>
                    <a:bodyPr/>
                    <a:lstStyle/>
                    <a:p>
                      <a:pPr algn="ctr"/>
                      <a:r>
                        <a:rPr kumimoji="1" lang="ja-JP" altLang="en-US" sz="700" dirty="0">
                          <a:solidFill>
                            <a:schemeClr val="bg1"/>
                          </a:solidFill>
                          <a:latin typeface="+mn-ea"/>
                          <a:ea typeface="+mn-ea"/>
                        </a:rPr>
                        <a:t>解決案を考案する</a:t>
                      </a:r>
                      <a:endParaRPr kumimoji="1" lang="en-US" altLang="ja-JP" sz="700" dirty="0">
                        <a:solidFill>
                          <a:schemeClr val="bg1"/>
                        </a:solidFill>
                        <a:latin typeface="+mn-ea"/>
                        <a:ea typeface="+mn-ea"/>
                      </a:endParaRPr>
                    </a:p>
                    <a:p>
                      <a:pPr algn="ctr"/>
                      <a:r>
                        <a:rPr kumimoji="1" lang="ja-JP" altLang="en-US" sz="700" dirty="0">
                          <a:solidFill>
                            <a:schemeClr val="bg1"/>
                          </a:solidFill>
                          <a:latin typeface="+mn-ea"/>
                          <a:ea typeface="+mn-ea"/>
                        </a:rPr>
                        <a:t>解決策の実行を管理する</a:t>
                      </a:r>
                      <a:endParaRPr kumimoji="1" lang="en-US" altLang="ja-JP" sz="700" dirty="0">
                        <a:solidFill>
                          <a:schemeClr val="bg1"/>
                        </a:solidFill>
                        <a:latin typeface="+mn-ea"/>
                        <a:ea typeface="+mn-ea"/>
                      </a:endParaRPr>
                    </a:p>
                    <a:p>
                      <a:pPr algn="ctr"/>
                      <a:r>
                        <a:rPr kumimoji="1" lang="ja-JP" altLang="en-US" sz="700" dirty="0">
                          <a:solidFill>
                            <a:schemeClr val="bg1"/>
                          </a:solidFill>
                          <a:latin typeface="+mn-ea"/>
                          <a:ea typeface="+mn-ea"/>
                        </a:rPr>
                        <a:t>解決システムを設計する</a:t>
                      </a:r>
                    </a:p>
                  </a:txBody>
                  <a:tcPr anchor="ctr">
                    <a:solidFill>
                      <a:schemeClr val="accent3">
                        <a:lumMod val="75000"/>
                      </a:schemeClr>
                    </a:solidFill>
                  </a:tcPr>
                </a:tc>
                <a:extLst>
                  <a:ext uri="{0D108BD9-81ED-4DB2-BD59-A6C34878D82A}">
                    <a16:rowId xmlns:a16="http://schemas.microsoft.com/office/drawing/2014/main" val="2357838684"/>
                  </a:ext>
                </a:extLst>
              </a:tr>
              <a:tr h="266432">
                <a:tc>
                  <a:txBody>
                    <a:bodyPr/>
                    <a:lstStyle/>
                    <a:p>
                      <a:r>
                        <a:rPr kumimoji="1" lang="en-US" altLang="ja-JP" sz="500" dirty="0">
                          <a:solidFill>
                            <a:schemeClr val="bg1"/>
                          </a:solidFill>
                          <a:latin typeface="+mn-ea"/>
                          <a:ea typeface="+mn-ea"/>
                        </a:rPr>
                        <a:t>1.</a:t>
                      </a:r>
                      <a:r>
                        <a:rPr kumimoji="1" lang="ja-JP" altLang="en-US" sz="500" dirty="0">
                          <a:solidFill>
                            <a:schemeClr val="bg1"/>
                          </a:solidFill>
                          <a:latin typeface="+mn-ea"/>
                          <a:ea typeface="+mn-ea"/>
                        </a:rPr>
                        <a:t>インストラクショナルデザイン</a:t>
                      </a:r>
                    </a:p>
                  </a:txBody>
                  <a:tcPr anchor="ctr">
                    <a:solidFill>
                      <a:schemeClr val="accent1">
                        <a:lumMod val="75000"/>
                      </a:schemeClr>
                    </a:solidFill>
                  </a:tcPr>
                </a:tc>
                <a:tc>
                  <a:txBody>
                    <a:bodyPr/>
                    <a:lstStyle/>
                    <a:p>
                      <a:r>
                        <a:rPr kumimoji="1" lang="ja-JP" altLang="en-US" sz="500" dirty="0">
                          <a:latin typeface="+mn-ea"/>
                          <a:ea typeface="+mn-ea"/>
                        </a:rPr>
                        <a:t>インストラクショナルデザインとは何か説明できる。</a:t>
                      </a:r>
                    </a:p>
                  </a:txBody>
                  <a:tcPr anchor="ctr" anchorCtr="1"/>
                </a:tc>
                <a:tc>
                  <a:txBody>
                    <a:bodyPr/>
                    <a:lstStyle/>
                    <a:p>
                      <a:r>
                        <a:rPr kumimoji="1" lang="ja-JP" altLang="en-US" sz="500" dirty="0">
                          <a:latin typeface="+mn-ea"/>
                          <a:ea typeface="+mn-ea"/>
                        </a:rPr>
                        <a:t>ＡＤＤＩＥモデルについて事例をあげて説明できる。</a:t>
                      </a:r>
                    </a:p>
                  </a:txBody>
                  <a:tcPr anchor="ctr" anchorCtr="1"/>
                </a:tc>
                <a:tc>
                  <a:txBody>
                    <a:bodyPr/>
                    <a:lstStyle/>
                    <a:p>
                      <a:endParaRPr kumimoji="1" lang="ja-JP" altLang="en-US" sz="500" dirty="0">
                        <a:latin typeface="+mn-ea"/>
                        <a:ea typeface="+mn-ea"/>
                      </a:endParaRPr>
                    </a:p>
                  </a:txBody>
                  <a:tcPr anchor="ctr" anchorCtr="1"/>
                </a:tc>
                <a:tc>
                  <a:txBody>
                    <a:bodyPr/>
                    <a:lstStyle/>
                    <a:p>
                      <a:endParaRPr kumimoji="1" lang="ja-JP" altLang="en-US" sz="500" dirty="0">
                        <a:latin typeface="+mn-ea"/>
                        <a:ea typeface="+mn-ea"/>
                      </a:endParaRPr>
                    </a:p>
                  </a:txBody>
                  <a:tcPr anchor="ctr" anchorCtr="1"/>
                </a:tc>
                <a:tc>
                  <a:txBody>
                    <a:bodyPr/>
                    <a:lstStyle/>
                    <a:p>
                      <a:endParaRPr kumimoji="1" lang="ja-JP" altLang="en-US" sz="500" dirty="0">
                        <a:latin typeface="+mn-ea"/>
                        <a:ea typeface="+mn-ea"/>
                      </a:endParaRPr>
                    </a:p>
                  </a:txBody>
                  <a:tcPr anchor="ctr" anchorCtr="1"/>
                </a:tc>
                <a:tc>
                  <a:txBody>
                    <a:bodyPr/>
                    <a:lstStyle/>
                    <a:p>
                      <a:r>
                        <a:rPr kumimoji="1" lang="ja-JP" altLang="en-US" sz="500" dirty="0">
                          <a:latin typeface="+mn-ea"/>
                          <a:ea typeface="+mn-ea"/>
                        </a:rPr>
                        <a:t>ＡＤＤＩＥのプロセスを検討し、折</a:t>
                      </a:r>
                    </a:p>
                    <a:p>
                      <a:r>
                        <a:rPr kumimoji="1" lang="ja-JP" altLang="en-US" sz="500" dirty="0">
                          <a:latin typeface="+mn-ea"/>
                          <a:ea typeface="+mn-ea"/>
                        </a:rPr>
                        <a:t>り紙を折れるようになる教材を作成できる 。</a:t>
                      </a:r>
                    </a:p>
                    <a:p>
                      <a:endParaRPr kumimoji="1" lang="ja-JP" altLang="en-US" sz="500" dirty="0">
                        <a:latin typeface="+mn-ea"/>
                        <a:ea typeface="+mn-ea"/>
                      </a:endParaRPr>
                    </a:p>
                  </a:txBody>
                  <a:tcPr anchor="ctr" anchorCtr="1"/>
                </a:tc>
                <a:extLst>
                  <a:ext uri="{0D108BD9-81ED-4DB2-BD59-A6C34878D82A}">
                    <a16:rowId xmlns:a16="http://schemas.microsoft.com/office/drawing/2014/main" val="1744591619"/>
                  </a:ext>
                </a:extLst>
              </a:tr>
              <a:tr h="540360">
                <a:tc>
                  <a:txBody>
                    <a:bodyPr/>
                    <a:lstStyle/>
                    <a:p>
                      <a:r>
                        <a:rPr kumimoji="1" lang="ja-JP" altLang="en-US" sz="500" dirty="0">
                          <a:solidFill>
                            <a:schemeClr val="bg1"/>
                          </a:solidFill>
                          <a:latin typeface="+mn-ea"/>
                          <a:ea typeface="+mn-ea"/>
                        </a:rPr>
                        <a:t>２．システム的なアプローチによる講座の設計</a:t>
                      </a:r>
                    </a:p>
                    <a:p>
                      <a:endParaRPr kumimoji="1" lang="ja-JP" altLang="en-US" sz="500" dirty="0">
                        <a:solidFill>
                          <a:schemeClr val="bg1"/>
                        </a:solidFill>
                        <a:latin typeface="+mn-ea"/>
                        <a:ea typeface="+mn-ea"/>
                      </a:endParaRPr>
                    </a:p>
                  </a:txBody>
                  <a:tcPr anchor="ctr">
                    <a:solidFill>
                      <a:schemeClr val="accent1">
                        <a:lumMod val="75000"/>
                      </a:schemeClr>
                    </a:solidFill>
                  </a:tcPr>
                </a:tc>
                <a:tc>
                  <a:txBody>
                    <a:bodyPr/>
                    <a:lstStyle/>
                    <a:p>
                      <a:endParaRPr kumimoji="1" lang="ja-JP" altLang="en-US" sz="500" dirty="0">
                        <a:latin typeface="+mn-ea"/>
                        <a:ea typeface="+mn-ea"/>
                      </a:endParaRPr>
                    </a:p>
                  </a:txBody>
                  <a:tcPr anchor="ctr" anchorCtr="1"/>
                </a:tc>
                <a:tc>
                  <a:txBody>
                    <a:bodyPr/>
                    <a:lstStyle/>
                    <a:p>
                      <a:r>
                        <a:rPr kumimoji="1" lang="ja-JP" altLang="en-US" sz="500" dirty="0">
                          <a:latin typeface="+mn-ea"/>
                          <a:ea typeface="+mn-ea"/>
                        </a:rPr>
                        <a:t>サイモンのデザインの考えをもとに、授業デザインを状態記述と過程記述から事例をあげて説明できる。</a:t>
                      </a:r>
                    </a:p>
                  </a:txBody>
                  <a:tcPr anchor="ctr" anchorCtr="1"/>
                </a:tc>
                <a:tc>
                  <a:txBody>
                    <a:bodyPr/>
                    <a:lstStyle/>
                    <a:p>
                      <a:endParaRPr kumimoji="1" lang="ja-JP" altLang="en-US" sz="500" dirty="0">
                        <a:latin typeface="+mn-ea"/>
                        <a:ea typeface="+mn-ea"/>
                      </a:endParaRPr>
                    </a:p>
                  </a:txBody>
                  <a:tcPr anchor="ctr" anchorCtr="1"/>
                </a:tc>
                <a:tc>
                  <a:txBody>
                    <a:bodyPr/>
                    <a:lstStyle/>
                    <a:p>
                      <a:endParaRPr kumimoji="1" lang="ja-JP" altLang="en-US" sz="500" dirty="0">
                        <a:latin typeface="+mn-ea"/>
                        <a:ea typeface="+mn-ea"/>
                      </a:endParaRPr>
                    </a:p>
                  </a:txBody>
                  <a:tcPr anchor="ctr" anchorCtr="1"/>
                </a:tc>
                <a:tc>
                  <a:txBody>
                    <a:bodyPr/>
                    <a:lstStyle/>
                    <a:p>
                      <a:endParaRPr kumimoji="1" lang="ja-JP" altLang="en-US" sz="500" dirty="0">
                        <a:latin typeface="+mn-ea"/>
                        <a:ea typeface="+mn-ea"/>
                      </a:endParaRPr>
                    </a:p>
                  </a:txBody>
                  <a:tcPr anchor="ctr" anchorCtr="1"/>
                </a:tc>
                <a:tc>
                  <a:txBody>
                    <a:bodyPr/>
                    <a:lstStyle/>
                    <a:p>
                      <a:r>
                        <a:rPr kumimoji="1" lang="ja-JP" altLang="en-US" sz="500" dirty="0">
                          <a:latin typeface="+mn-ea"/>
                          <a:ea typeface="+mn-ea"/>
                        </a:rPr>
                        <a:t>各自の授業を取り上げ、状態記述と過程記述で授業デザインを図示できる。</a:t>
                      </a:r>
                    </a:p>
                  </a:txBody>
                  <a:tcPr anchor="ctr" anchorCtr="1"/>
                </a:tc>
                <a:extLst>
                  <a:ext uri="{0D108BD9-81ED-4DB2-BD59-A6C34878D82A}">
                    <a16:rowId xmlns:a16="http://schemas.microsoft.com/office/drawing/2014/main" val="2350661808"/>
                  </a:ext>
                </a:extLst>
              </a:tr>
              <a:tr h="172824">
                <a:tc>
                  <a:txBody>
                    <a:bodyPr/>
                    <a:lstStyle/>
                    <a:p>
                      <a:r>
                        <a:rPr kumimoji="1" lang="ja-JP" altLang="en-US" sz="500" dirty="0">
                          <a:solidFill>
                            <a:schemeClr val="bg1"/>
                          </a:solidFill>
                          <a:latin typeface="+mn-ea"/>
                          <a:ea typeface="+mn-ea"/>
                        </a:rPr>
                        <a:t>３．２１世紀に求められる学力と学習環境</a:t>
                      </a:r>
                    </a:p>
                  </a:txBody>
                  <a:tcPr anchor="ctr">
                    <a:solidFill>
                      <a:schemeClr val="accent1">
                        <a:lumMod val="75000"/>
                      </a:schemeClr>
                    </a:solidFill>
                  </a:tcPr>
                </a:tc>
                <a:tc>
                  <a:txBody>
                    <a:bodyPr/>
                    <a:lstStyle/>
                    <a:p>
                      <a:pPr algn="ctr"/>
                      <a:r>
                        <a:rPr kumimoji="1" lang="zh-TW" altLang="en-US" sz="700" dirty="0">
                          <a:solidFill>
                            <a:schemeClr val="bg1"/>
                          </a:solidFill>
                          <a:latin typeface="+mn-ea"/>
                          <a:ea typeface="+mn-ea"/>
                        </a:rPr>
                        <a:t>再認、再生</a:t>
                      </a:r>
                    </a:p>
                  </a:txBody>
                  <a:tcPr anchor="ctr"/>
                </a:tc>
                <a:tc>
                  <a:txBody>
                    <a:bodyPr/>
                    <a:lstStyle/>
                    <a:p>
                      <a:pPr algn="ctr"/>
                      <a:r>
                        <a:rPr kumimoji="1" lang="zh-TW" altLang="en-US" sz="700" dirty="0">
                          <a:solidFill>
                            <a:schemeClr val="bg1"/>
                          </a:solidFill>
                          <a:latin typeface="+mn-ea"/>
                          <a:ea typeface="+mn-ea"/>
                        </a:rPr>
                        <a:t>解釈、例示、分類</a:t>
                      </a:r>
                    </a:p>
                    <a:p>
                      <a:pPr algn="ctr"/>
                      <a:r>
                        <a:rPr kumimoji="1" lang="zh-TW" altLang="en-US" sz="700" dirty="0">
                          <a:solidFill>
                            <a:schemeClr val="bg1"/>
                          </a:solidFill>
                          <a:latin typeface="+mn-ea"/>
                          <a:ea typeface="+mn-ea"/>
                        </a:rPr>
                        <a:t>推論、比較、説明</a:t>
                      </a:r>
                      <a:endParaRPr kumimoji="1" lang="ja-JP" altLang="en-US" sz="700" dirty="0">
                        <a:solidFill>
                          <a:schemeClr val="bg1"/>
                        </a:solidFill>
                        <a:latin typeface="+mn-ea"/>
                        <a:ea typeface="+mn-ea"/>
                      </a:endParaRPr>
                    </a:p>
                  </a:txBody>
                  <a:tcPr anchor="ctr"/>
                </a:tc>
                <a:tc>
                  <a:txBody>
                    <a:bodyPr/>
                    <a:lstStyle/>
                    <a:p>
                      <a:pPr algn="ctr"/>
                      <a:r>
                        <a:rPr kumimoji="1" lang="ja-JP" altLang="en-US" sz="700" dirty="0">
                          <a:solidFill>
                            <a:schemeClr val="bg1"/>
                          </a:solidFill>
                          <a:latin typeface="+mn-ea"/>
                          <a:ea typeface="+mn-ea"/>
                        </a:rPr>
                        <a:t>実行、遂行</a:t>
                      </a:r>
                    </a:p>
                  </a:txBody>
                  <a:tcPr anchor="ctr"/>
                </a:tc>
                <a:tc>
                  <a:txBody>
                    <a:bodyPr/>
                    <a:lstStyle/>
                    <a:p>
                      <a:pPr algn="ctr"/>
                      <a:r>
                        <a:rPr kumimoji="1" lang="ja-JP" altLang="en-US" sz="700" dirty="0">
                          <a:solidFill>
                            <a:schemeClr val="bg1"/>
                          </a:solidFill>
                          <a:latin typeface="+mn-ea"/>
                          <a:ea typeface="+mn-ea"/>
                        </a:rPr>
                        <a:t>比較、組織、結果と原因</a:t>
                      </a:r>
                    </a:p>
                  </a:txBody>
                  <a:tcPr anchor="ctr"/>
                </a:tc>
                <a:tc>
                  <a:txBody>
                    <a:bodyPr/>
                    <a:lstStyle/>
                    <a:p>
                      <a:pPr algn="ctr"/>
                      <a:r>
                        <a:rPr kumimoji="1" lang="ja-JP" altLang="en-US" sz="700" dirty="0">
                          <a:solidFill>
                            <a:schemeClr val="bg1"/>
                          </a:solidFill>
                          <a:latin typeface="+mn-ea"/>
                          <a:ea typeface="+mn-ea"/>
                        </a:rPr>
                        <a:t>チェック、判断</a:t>
                      </a:r>
                    </a:p>
                  </a:txBody>
                  <a:tcPr anchor="ctr"/>
                </a:tc>
                <a:tc>
                  <a:txBody>
                    <a:bodyPr/>
                    <a:lstStyle/>
                    <a:p>
                      <a:pPr algn="ctr"/>
                      <a:r>
                        <a:rPr kumimoji="1" lang="ja-JP" altLang="en-US" sz="700" dirty="0">
                          <a:solidFill>
                            <a:schemeClr val="bg1"/>
                          </a:solidFill>
                          <a:latin typeface="+mn-ea"/>
                          <a:ea typeface="+mn-ea"/>
                        </a:rPr>
                        <a:t>生み出す、計画できる、汎化</a:t>
                      </a:r>
                    </a:p>
                  </a:txBody>
                  <a:tcPr anchor="ctr"/>
                </a:tc>
                <a:extLst>
                  <a:ext uri="{0D108BD9-81ED-4DB2-BD59-A6C34878D82A}">
                    <a16:rowId xmlns:a16="http://schemas.microsoft.com/office/drawing/2014/main" val="3142972939"/>
                  </a:ext>
                </a:extLst>
              </a:tr>
              <a:tr h="234032">
                <a:tc>
                  <a:txBody>
                    <a:bodyPr/>
                    <a:lstStyle/>
                    <a:p>
                      <a:r>
                        <a:rPr kumimoji="1" lang="ja-JP" altLang="en-US" sz="500" dirty="0">
                          <a:solidFill>
                            <a:schemeClr val="bg1"/>
                          </a:solidFill>
                          <a:latin typeface="+mn-ea"/>
                          <a:ea typeface="+mn-ea"/>
                        </a:rPr>
                        <a:t>４．研修の分析と設計</a:t>
                      </a:r>
                    </a:p>
                  </a:txBody>
                  <a:tcPr anchor="ctr">
                    <a:solidFill>
                      <a:schemeClr val="accent1">
                        <a:lumMod val="75000"/>
                      </a:schemeClr>
                    </a:solidFill>
                  </a:tcPr>
                </a:tc>
                <a:tc>
                  <a:txBody>
                    <a:bodyPr/>
                    <a:lstStyle/>
                    <a:p>
                      <a:endParaRPr kumimoji="1" lang="ja-JP" altLang="en-US" sz="700" dirty="0">
                        <a:latin typeface="+mn-ea"/>
                        <a:ea typeface="+mn-ea"/>
                      </a:endParaRPr>
                    </a:p>
                  </a:txBody>
                  <a:tcPr anchor="ctr"/>
                </a:tc>
                <a:tc>
                  <a:txBody>
                    <a:bodyPr/>
                    <a:lstStyle/>
                    <a:p>
                      <a:endParaRPr kumimoji="1" lang="ja-JP" altLang="en-US" sz="700" dirty="0">
                        <a:latin typeface="+mn-ea"/>
                        <a:ea typeface="+mn-ea"/>
                      </a:endParaRPr>
                    </a:p>
                  </a:txBody>
                  <a:tcPr anchor="ctr"/>
                </a:tc>
                <a:tc>
                  <a:txBody>
                    <a:bodyPr/>
                    <a:lstStyle/>
                    <a:p>
                      <a:endParaRPr kumimoji="1" lang="ja-JP" altLang="en-US" sz="700" dirty="0">
                        <a:latin typeface="+mn-ea"/>
                        <a:ea typeface="+mn-ea"/>
                      </a:endParaRPr>
                    </a:p>
                  </a:txBody>
                  <a:tcPr anchor="ctr"/>
                </a:tc>
                <a:tc>
                  <a:txBody>
                    <a:bodyPr/>
                    <a:lstStyle/>
                    <a:p>
                      <a:endParaRPr kumimoji="1" lang="ja-JP" altLang="en-US" sz="700" dirty="0">
                        <a:latin typeface="+mn-ea"/>
                        <a:ea typeface="+mn-ea"/>
                      </a:endParaRPr>
                    </a:p>
                  </a:txBody>
                  <a:tcPr anchor="ctr"/>
                </a:tc>
                <a:tc>
                  <a:txBody>
                    <a:bodyPr/>
                    <a:lstStyle/>
                    <a:p>
                      <a:endParaRPr kumimoji="1" lang="ja-JP" altLang="en-US" sz="700" dirty="0">
                        <a:latin typeface="+mn-ea"/>
                        <a:ea typeface="+mn-ea"/>
                      </a:endParaRPr>
                    </a:p>
                  </a:txBody>
                  <a:tcPr anchor="ctr"/>
                </a:tc>
                <a:tc>
                  <a:txBody>
                    <a:bodyPr/>
                    <a:lstStyle/>
                    <a:p>
                      <a:endParaRPr kumimoji="1" lang="ja-JP" altLang="en-US" sz="700" dirty="0">
                        <a:latin typeface="+mn-ea"/>
                        <a:ea typeface="+mn-ea"/>
                      </a:endParaRPr>
                    </a:p>
                  </a:txBody>
                  <a:tcPr anchor="ctr"/>
                </a:tc>
                <a:extLst>
                  <a:ext uri="{0D108BD9-81ED-4DB2-BD59-A6C34878D82A}">
                    <a16:rowId xmlns:a16="http://schemas.microsoft.com/office/drawing/2014/main" val="148549932"/>
                  </a:ext>
                </a:extLst>
              </a:tr>
              <a:tr h="151224">
                <a:tc>
                  <a:txBody>
                    <a:bodyPr/>
                    <a:lstStyle/>
                    <a:p>
                      <a:r>
                        <a:rPr kumimoji="1" lang="ja-JP" altLang="en-US" sz="500" dirty="0">
                          <a:solidFill>
                            <a:schemeClr val="bg1"/>
                          </a:solidFill>
                          <a:latin typeface="+mn-ea"/>
                          <a:ea typeface="+mn-ea"/>
                        </a:rPr>
                        <a:t>５．学習目標のデザイン</a:t>
                      </a:r>
                    </a:p>
                  </a:txBody>
                  <a:tcPr anchor="ctr">
                    <a:solidFill>
                      <a:schemeClr val="accent1">
                        <a:lumMod val="75000"/>
                      </a:schemeClr>
                    </a:solid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extLst>
                  <a:ext uri="{0D108BD9-81ED-4DB2-BD59-A6C34878D82A}">
                    <a16:rowId xmlns:a16="http://schemas.microsoft.com/office/drawing/2014/main" val="3444357990"/>
                  </a:ext>
                </a:extLst>
              </a:tr>
              <a:tr h="212432">
                <a:tc>
                  <a:txBody>
                    <a:bodyPr/>
                    <a:lstStyle/>
                    <a:p>
                      <a:r>
                        <a:rPr kumimoji="1" lang="ja-JP" altLang="en-US" sz="500" dirty="0">
                          <a:solidFill>
                            <a:schemeClr val="bg1"/>
                          </a:solidFill>
                          <a:latin typeface="+mn-ea"/>
                          <a:ea typeface="+mn-ea"/>
                        </a:rPr>
                        <a:t>６．</a:t>
                      </a:r>
                      <a:r>
                        <a:rPr kumimoji="1" lang="en-US" altLang="ja-JP" sz="500" dirty="0">
                          <a:solidFill>
                            <a:schemeClr val="bg1"/>
                          </a:solidFill>
                          <a:latin typeface="+mn-ea"/>
                          <a:ea typeface="+mn-ea"/>
                        </a:rPr>
                        <a:t>e-Learning</a:t>
                      </a:r>
                      <a:r>
                        <a:rPr kumimoji="1" lang="ja-JP" altLang="en-US" sz="500" dirty="0">
                          <a:solidFill>
                            <a:schemeClr val="bg1"/>
                          </a:solidFill>
                          <a:latin typeface="+mn-ea"/>
                          <a:ea typeface="+mn-ea"/>
                        </a:rPr>
                        <a:t>の方法と技術</a:t>
                      </a:r>
                    </a:p>
                  </a:txBody>
                  <a:tcPr anchor="ctr">
                    <a:solidFill>
                      <a:schemeClr val="accent1">
                        <a:lumMod val="75000"/>
                      </a:schemeClr>
                    </a:solid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extLst>
                  <a:ext uri="{0D108BD9-81ED-4DB2-BD59-A6C34878D82A}">
                    <a16:rowId xmlns:a16="http://schemas.microsoft.com/office/drawing/2014/main" val="1599519355"/>
                  </a:ext>
                </a:extLst>
              </a:tr>
              <a:tr h="201632">
                <a:tc>
                  <a:txBody>
                    <a:bodyPr/>
                    <a:lstStyle/>
                    <a:p>
                      <a:r>
                        <a:rPr kumimoji="1" lang="ja-JP" altLang="en-US" sz="500" dirty="0">
                          <a:solidFill>
                            <a:schemeClr val="bg1"/>
                          </a:solidFill>
                          <a:latin typeface="+mn-ea"/>
                          <a:ea typeface="+mn-ea"/>
                        </a:rPr>
                        <a:t>７．ハイブリッド型授業の方法と技術</a:t>
                      </a:r>
                    </a:p>
                  </a:txBody>
                  <a:tcPr anchor="ctr">
                    <a:solidFill>
                      <a:schemeClr val="accent1">
                        <a:lumMod val="75000"/>
                      </a:schemeClr>
                    </a:solid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extLst>
                  <a:ext uri="{0D108BD9-81ED-4DB2-BD59-A6C34878D82A}">
                    <a16:rowId xmlns:a16="http://schemas.microsoft.com/office/drawing/2014/main" val="3344318511"/>
                  </a:ext>
                </a:extLst>
              </a:tr>
              <a:tr h="190832">
                <a:tc>
                  <a:txBody>
                    <a:bodyPr/>
                    <a:lstStyle/>
                    <a:p>
                      <a:r>
                        <a:rPr kumimoji="1" lang="ja-JP" altLang="en-US" sz="500" dirty="0">
                          <a:solidFill>
                            <a:schemeClr val="bg1"/>
                          </a:solidFill>
                          <a:latin typeface="+mn-ea"/>
                          <a:ea typeface="+mn-ea"/>
                        </a:rPr>
                        <a:t>８．魅力ある授業をつくる</a:t>
                      </a:r>
                    </a:p>
                  </a:txBody>
                  <a:tcPr anchor="ctr">
                    <a:solidFill>
                      <a:schemeClr val="accent1">
                        <a:lumMod val="75000"/>
                      </a:schemeClr>
                    </a:solid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extLst>
                  <a:ext uri="{0D108BD9-81ED-4DB2-BD59-A6C34878D82A}">
                    <a16:rowId xmlns:a16="http://schemas.microsoft.com/office/drawing/2014/main" val="1974017683"/>
                  </a:ext>
                </a:extLst>
              </a:tr>
              <a:tr h="370840">
                <a:tc>
                  <a:txBody>
                    <a:bodyPr/>
                    <a:lstStyle/>
                    <a:p>
                      <a:r>
                        <a:rPr kumimoji="1" lang="ja-JP" altLang="en-US" sz="500" dirty="0">
                          <a:solidFill>
                            <a:schemeClr val="bg1"/>
                          </a:solidFill>
                          <a:latin typeface="+mn-ea"/>
                          <a:ea typeface="+mn-ea"/>
                        </a:rPr>
                        <a:t>９．学習意欲を高める</a:t>
                      </a:r>
                    </a:p>
                  </a:txBody>
                  <a:tcPr anchor="ctr">
                    <a:solidFill>
                      <a:schemeClr val="accent1">
                        <a:lumMod val="75000"/>
                      </a:schemeClr>
                    </a:solid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extLst>
                  <a:ext uri="{0D108BD9-81ED-4DB2-BD59-A6C34878D82A}">
                    <a16:rowId xmlns:a16="http://schemas.microsoft.com/office/drawing/2014/main" val="2460040428"/>
                  </a:ext>
                </a:extLst>
              </a:tr>
              <a:tr h="370840">
                <a:tc>
                  <a:txBody>
                    <a:bodyPr/>
                    <a:lstStyle/>
                    <a:p>
                      <a:r>
                        <a:rPr kumimoji="1" lang="ja-JP" altLang="en-US" sz="500" dirty="0">
                          <a:solidFill>
                            <a:schemeClr val="bg1"/>
                          </a:solidFill>
                          <a:latin typeface="+mn-ea"/>
                          <a:ea typeface="+mn-ea"/>
                        </a:rPr>
                        <a:t>１０．協働的な学びをデザインする</a:t>
                      </a:r>
                    </a:p>
                  </a:txBody>
                  <a:tcPr anchor="ctr">
                    <a:solidFill>
                      <a:schemeClr val="accent1">
                        <a:lumMod val="75000"/>
                      </a:schemeClr>
                    </a:solid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extLst>
                  <a:ext uri="{0D108BD9-81ED-4DB2-BD59-A6C34878D82A}">
                    <a16:rowId xmlns:a16="http://schemas.microsoft.com/office/drawing/2014/main" val="1699979361"/>
                  </a:ext>
                </a:extLst>
              </a:tr>
              <a:tr h="370840">
                <a:tc>
                  <a:txBody>
                    <a:bodyPr/>
                    <a:lstStyle/>
                    <a:p>
                      <a:r>
                        <a:rPr kumimoji="1" lang="ja-JP" altLang="en-US" sz="500" dirty="0">
                          <a:solidFill>
                            <a:schemeClr val="bg1"/>
                          </a:solidFill>
                          <a:latin typeface="+mn-ea"/>
                          <a:ea typeface="+mn-ea"/>
                        </a:rPr>
                        <a:t>１１．ＩＣＴの活用とその効果</a:t>
                      </a:r>
                    </a:p>
                  </a:txBody>
                  <a:tcPr anchor="ctr">
                    <a:solidFill>
                      <a:schemeClr val="accent1">
                        <a:lumMod val="75000"/>
                      </a:schemeClr>
                    </a:solid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extLst>
                  <a:ext uri="{0D108BD9-81ED-4DB2-BD59-A6C34878D82A}">
                    <a16:rowId xmlns:a16="http://schemas.microsoft.com/office/drawing/2014/main" val="3693590052"/>
                  </a:ext>
                </a:extLst>
              </a:tr>
              <a:tr h="176312">
                <a:tc>
                  <a:txBody>
                    <a:bodyPr/>
                    <a:lstStyle/>
                    <a:p>
                      <a:r>
                        <a:rPr kumimoji="1" lang="ja-JP" altLang="en-US" sz="500" dirty="0">
                          <a:solidFill>
                            <a:schemeClr val="bg1"/>
                          </a:solidFill>
                          <a:latin typeface="+mn-ea"/>
                          <a:ea typeface="+mn-ea"/>
                        </a:rPr>
                        <a:t>１２．行動変容のモニタリング技法</a:t>
                      </a:r>
                    </a:p>
                  </a:txBody>
                  <a:tcPr anchor="ctr">
                    <a:solidFill>
                      <a:schemeClr val="accent1">
                        <a:lumMod val="75000"/>
                      </a:schemeClr>
                    </a:solid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extLst>
                  <a:ext uri="{0D108BD9-81ED-4DB2-BD59-A6C34878D82A}">
                    <a16:rowId xmlns:a16="http://schemas.microsoft.com/office/drawing/2014/main" val="1564259709"/>
                  </a:ext>
                </a:extLst>
              </a:tr>
              <a:tr h="159544">
                <a:tc>
                  <a:txBody>
                    <a:bodyPr/>
                    <a:lstStyle/>
                    <a:p>
                      <a:r>
                        <a:rPr kumimoji="1" lang="ja-JP" altLang="en-US" sz="500" dirty="0">
                          <a:solidFill>
                            <a:schemeClr val="bg1"/>
                          </a:solidFill>
                          <a:latin typeface="+mn-ea"/>
                          <a:ea typeface="+mn-ea"/>
                        </a:rPr>
                        <a:t>１３．教授・学習の理論と教育実践</a:t>
                      </a:r>
                    </a:p>
                  </a:txBody>
                  <a:tcPr anchor="ctr">
                    <a:solidFill>
                      <a:schemeClr val="accent1">
                        <a:lumMod val="75000"/>
                      </a:schemeClr>
                    </a:solid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extLst>
                  <a:ext uri="{0D108BD9-81ED-4DB2-BD59-A6C34878D82A}">
                    <a16:rowId xmlns:a16="http://schemas.microsoft.com/office/drawing/2014/main" val="429690702"/>
                  </a:ext>
                </a:extLst>
              </a:tr>
              <a:tr h="180112">
                <a:tc>
                  <a:txBody>
                    <a:bodyPr/>
                    <a:lstStyle/>
                    <a:p>
                      <a:r>
                        <a:rPr kumimoji="1" lang="ja-JP" altLang="en-US" sz="500" dirty="0">
                          <a:solidFill>
                            <a:schemeClr val="bg1"/>
                          </a:solidFill>
                          <a:latin typeface="+mn-ea"/>
                          <a:ea typeface="+mn-ea"/>
                        </a:rPr>
                        <a:t>１４．「教えないで学べる」研修企画</a:t>
                      </a:r>
                    </a:p>
                  </a:txBody>
                  <a:tcPr anchor="ctr">
                    <a:solidFill>
                      <a:schemeClr val="accent1">
                        <a:lumMod val="75000"/>
                      </a:schemeClr>
                    </a:solid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extLst>
                  <a:ext uri="{0D108BD9-81ED-4DB2-BD59-A6C34878D82A}">
                    <a16:rowId xmlns:a16="http://schemas.microsoft.com/office/drawing/2014/main" val="424328138"/>
                  </a:ext>
                </a:extLst>
              </a:tr>
              <a:tr h="370840">
                <a:tc>
                  <a:txBody>
                    <a:bodyPr/>
                    <a:lstStyle/>
                    <a:p>
                      <a:r>
                        <a:rPr kumimoji="1" lang="ja-JP" altLang="en-US" sz="500" dirty="0">
                          <a:solidFill>
                            <a:schemeClr val="bg1"/>
                          </a:solidFill>
                          <a:latin typeface="+mn-ea"/>
                          <a:ea typeface="+mn-ea"/>
                        </a:rPr>
                        <a:t>１５．ワークショップデザイン技法</a:t>
                      </a:r>
                    </a:p>
                  </a:txBody>
                  <a:tcPr anchor="ctr">
                    <a:solidFill>
                      <a:schemeClr val="accent1">
                        <a:lumMod val="75000"/>
                      </a:schemeClr>
                    </a:solid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extLst>
                  <a:ext uri="{0D108BD9-81ED-4DB2-BD59-A6C34878D82A}">
                    <a16:rowId xmlns:a16="http://schemas.microsoft.com/office/drawing/2014/main" val="2604239311"/>
                  </a:ext>
                </a:extLst>
              </a:tr>
            </a:tbl>
          </a:graphicData>
        </a:graphic>
      </p:graphicFrame>
      <p:cxnSp>
        <p:nvCxnSpPr>
          <p:cNvPr id="7" name="直線コネクタ 6"/>
          <p:cNvCxnSpPr/>
          <p:nvPr/>
        </p:nvCxnSpPr>
        <p:spPr>
          <a:xfrm>
            <a:off x="272515" y="1000011"/>
            <a:ext cx="1203141" cy="113284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611560" y="1128399"/>
            <a:ext cx="1080120" cy="200055"/>
          </a:xfrm>
          <a:prstGeom prst="rect">
            <a:avLst/>
          </a:prstGeom>
          <a:noFill/>
        </p:spPr>
        <p:txBody>
          <a:bodyPr wrap="square" rtlCol="0">
            <a:spAutoFit/>
          </a:bodyPr>
          <a:lstStyle/>
          <a:p>
            <a:r>
              <a:rPr lang="en-US" altLang="ja-JP" sz="700" dirty="0">
                <a:solidFill>
                  <a:schemeClr val="bg1"/>
                </a:solidFill>
              </a:rPr>
              <a:t>(○○</a:t>
            </a:r>
            <a:r>
              <a:rPr lang="ja-JP" altLang="en-US" sz="700" dirty="0">
                <a:solidFill>
                  <a:schemeClr val="bg1"/>
                </a:solidFill>
              </a:rPr>
              <a:t>する力がある</a:t>
            </a:r>
            <a:r>
              <a:rPr lang="en-US" altLang="ja-JP" sz="700" dirty="0">
                <a:solidFill>
                  <a:schemeClr val="bg1"/>
                </a:solidFill>
              </a:rPr>
              <a:t>)</a:t>
            </a:r>
            <a:endParaRPr kumimoji="1" lang="ja-JP" altLang="en-US" sz="700" dirty="0">
              <a:solidFill>
                <a:schemeClr val="bg1"/>
              </a:solidFill>
            </a:endParaRPr>
          </a:p>
        </p:txBody>
      </p:sp>
      <p:sp>
        <p:nvSpPr>
          <p:cNvPr id="10" name="テキスト ボックス 9"/>
          <p:cNvSpPr txBox="1"/>
          <p:nvPr/>
        </p:nvSpPr>
        <p:spPr>
          <a:xfrm>
            <a:off x="287531" y="1743135"/>
            <a:ext cx="862737" cy="307777"/>
          </a:xfrm>
          <a:prstGeom prst="rect">
            <a:avLst/>
          </a:prstGeom>
          <a:noFill/>
        </p:spPr>
        <p:txBody>
          <a:bodyPr wrap="none" rtlCol="0">
            <a:spAutoFit/>
          </a:bodyPr>
          <a:lstStyle/>
          <a:p>
            <a:r>
              <a:rPr lang="ja-JP" altLang="en-US" sz="700" dirty="0">
                <a:solidFill>
                  <a:schemeClr val="bg1"/>
                </a:solidFill>
              </a:rPr>
              <a:t>内容 事実、概念、</a:t>
            </a:r>
          </a:p>
          <a:p>
            <a:r>
              <a:rPr lang="ja-JP" altLang="en-US" sz="700" dirty="0">
                <a:solidFill>
                  <a:schemeClr val="bg1"/>
                </a:solidFill>
              </a:rPr>
              <a:t>手続き、メタ認知</a:t>
            </a:r>
            <a:endParaRPr kumimoji="1" lang="ja-JP" altLang="en-US" sz="700" dirty="0">
              <a:solidFill>
                <a:schemeClr val="bg1"/>
              </a:solidFill>
            </a:endParaRPr>
          </a:p>
        </p:txBody>
      </p:sp>
      <p:sp>
        <p:nvSpPr>
          <p:cNvPr id="5" name="スライド番号プレースホルダー 4"/>
          <p:cNvSpPr>
            <a:spLocks noGrp="1"/>
          </p:cNvSpPr>
          <p:nvPr>
            <p:ph type="sldNum" sz="quarter" idx="12"/>
          </p:nvPr>
        </p:nvSpPr>
        <p:spPr/>
        <p:txBody>
          <a:bodyPr/>
          <a:lstStyle/>
          <a:p>
            <a:fld id="{CE9FE975-8D2D-47B0-BE21-F4B74D093569}" type="slidenum">
              <a:rPr kumimoji="1" lang="ja-JP" altLang="en-US" smtClean="0"/>
              <a:t>19</a:t>
            </a:fld>
            <a:endParaRPr kumimoji="1" lang="ja-JP" altLang="en-US" dirty="0"/>
          </a:p>
        </p:txBody>
      </p:sp>
    </p:spTree>
    <p:extLst>
      <p:ext uri="{BB962C8B-B14F-4D97-AF65-F5344CB8AC3E}">
        <p14:creationId xmlns:p14="http://schemas.microsoft.com/office/powerpoint/2010/main" val="1816307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
          <p:cNvSpPr txBox="1">
            <a:spLocks/>
          </p:cNvSpPr>
          <p:nvPr/>
        </p:nvSpPr>
        <p:spPr>
          <a:xfrm>
            <a:off x="-7032" y="8058"/>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600" b="1" dirty="0">
                <a:solidFill>
                  <a:schemeClr val="accent2">
                    <a:lumMod val="60000"/>
                    <a:lumOff val="40000"/>
                  </a:schemeClr>
                </a:solidFill>
                <a:latin typeface="+mj-ea"/>
              </a:rPr>
              <a:t>M</a:t>
            </a:r>
            <a:r>
              <a:rPr lang="en-US" altLang="ja-JP" sz="2800" dirty="0">
                <a:solidFill>
                  <a:schemeClr val="bg1"/>
                </a:solidFill>
                <a:latin typeface="+mj-ea"/>
              </a:rPr>
              <a:t>ulti </a:t>
            </a:r>
            <a:r>
              <a:rPr lang="en-US" altLang="ja-JP" sz="3600" b="1" dirty="0">
                <a:solidFill>
                  <a:srgbClr val="92D050"/>
                </a:solidFill>
                <a:latin typeface="+mj-ea"/>
              </a:rPr>
              <a:t>C</a:t>
            </a:r>
            <a:r>
              <a:rPr lang="en-US" altLang="ja-JP" sz="2800" dirty="0">
                <a:solidFill>
                  <a:schemeClr val="bg1"/>
                </a:solidFill>
                <a:latin typeface="+mj-ea"/>
              </a:rPr>
              <a:t>ampus </a:t>
            </a:r>
            <a:r>
              <a:rPr lang="en-US" altLang="ja-JP" sz="3600" b="1" dirty="0">
                <a:solidFill>
                  <a:schemeClr val="accent4">
                    <a:lumMod val="60000"/>
                    <a:lumOff val="40000"/>
                  </a:schemeClr>
                </a:solidFill>
                <a:latin typeface="+mj-ea"/>
              </a:rPr>
              <a:t>O</a:t>
            </a:r>
            <a:r>
              <a:rPr lang="en-US" altLang="ja-JP" sz="2800" dirty="0">
                <a:solidFill>
                  <a:schemeClr val="bg1"/>
                </a:solidFill>
                <a:latin typeface="+mj-ea"/>
              </a:rPr>
              <a:t>ne </a:t>
            </a:r>
            <a:r>
              <a:rPr lang="en-US" altLang="ja-JP" sz="3600" b="1" dirty="0">
                <a:solidFill>
                  <a:schemeClr val="accent2">
                    <a:lumMod val="75000"/>
                  </a:schemeClr>
                </a:solidFill>
                <a:latin typeface="+mj-ea"/>
              </a:rPr>
              <a:t>D</a:t>
            </a:r>
            <a:r>
              <a:rPr lang="en-US" altLang="ja-JP" sz="2800" dirty="0">
                <a:solidFill>
                  <a:schemeClr val="bg1"/>
                </a:solidFill>
                <a:latin typeface="+mj-ea"/>
              </a:rPr>
              <a:t>igital </a:t>
            </a:r>
            <a:r>
              <a:rPr lang="en-US" altLang="ja-JP" sz="3600" b="1" dirty="0">
                <a:latin typeface="+mj-ea"/>
              </a:rPr>
              <a:t>U</a:t>
            </a:r>
            <a:r>
              <a:rPr lang="en-US" altLang="ja-JP" sz="2800" dirty="0">
                <a:solidFill>
                  <a:schemeClr val="bg1"/>
                </a:solidFill>
                <a:latin typeface="+mj-ea"/>
              </a:rPr>
              <a:t>niversity</a:t>
            </a:r>
            <a:r>
              <a:rPr lang="ja-JP" altLang="en-US" sz="2800" dirty="0">
                <a:solidFill>
                  <a:schemeClr val="bg1"/>
                </a:solidFill>
                <a:latin typeface="+mj-ea"/>
              </a:rPr>
              <a:t>構想</a:t>
            </a:r>
            <a:endParaRPr lang="en-US" altLang="ja-JP" sz="2800" dirty="0">
              <a:solidFill>
                <a:schemeClr val="bg1"/>
              </a:solidFill>
              <a:latin typeface="メイリオ" panose="020B0604030504040204" pitchFamily="50" charset="-128"/>
            </a:endParaRPr>
          </a:p>
        </p:txBody>
      </p:sp>
      <p:sp>
        <p:nvSpPr>
          <p:cNvPr id="17" name="テキスト ボックス 16"/>
          <p:cNvSpPr txBox="1"/>
          <p:nvPr/>
        </p:nvSpPr>
        <p:spPr>
          <a:xfrm>
            <a:off x="756394" y="4707714"/>
            <a:ext cx="7617148" cy="1077218"/>
          </a:xfrm>
          <a:prstGeom prst="rect">
            <a:avLst/>
          </a:prstGeom>
          <a:noFill/>
        </p:spPr>
        <p:txBody>
          <a:bodyPr wrap="square" rtlCol="0">
            <a:spAutoFit/>
          </a:bodyPr>
          <a:lstStyle/>
          <a:p>
            <a:pPr algn="ctr"/>
            <a:r>
              <a:rPr kumimoji="1" lang="ja-JP" altLang="en-US" sz="3200" dirty="0">
                <a:latin typeface="メイリオ" panose="020B0604030504040204" pitchFamily="50" charset="-128"/>
                <a:ea typeface="メイリオ" panose="020B0604030504040204" pitchFamily="50" charset="-128"/>
              </a:rPr>
              <a:t>全ての授業をいつでもどこからでも受講できる</a:t>
            </a:r>
            <a:r>
              <a:rPr lang="ja-JP" altLang="en-US" sz="3200" dirty="0">
                <a:latin typeface="メイリオ" panose="020B0604030504040204" pitchFamily="50" charset="-128"/>
                <a:ea typeface="メイリオ" panose="020B0604030504040204" pitchFamily="50" charset="-128"/>
              </a:rPr>
              <a:t>デジタルユニバーシティを実現</a:t>
            </a:r>
            <a:endParaRPr kumimoji="1" lang="ja-JP" altLang="en-US" sz="3200" dirty="0">
              <a:latin typeface="メイリオ" panose="020B0604030504040204" pitchFamily="50" charset="-128"/>
              <a:ea typeface="メイリオ" panose="020B0604030504040204" pitchFamily="50" charset="-128"/>
            </a:endParaRPr>
          </a:p>
        </p:txBody>
      </p:sp>
      <p:sp>
        <p:nvSpPr>
          <p:cNvPr id="18" name="テキスト ボックス 17"/>
          <p:cNvSpPr txBox="1"/>
          <p:nvPr/>
        </p:nvSpPr>
        <p:spPr>
          <a:xfrm>
            <a:off x="528280" y="1445566"/>
            <a:ext cx="8263733" cy="1754326"/>
          </a:xfrm>
          <a:prstGeom prst="rect">
            <a:avLst/>
          </a:prstGeom>
          <a:noFill/>
        </p:spPr>
        <p:txBody>
          <a:bodyPr wrap="square" rtlCol="0">
            <a:spAutoFit/>
          </a:bodyPr>
          <a:lstStyle/>
          <a:p>
            <a:pPr marL="571500" indent="-571500">
              <a:buFont typeface="Wingdings" panose="05000000000000000000" pitchFamily="2" charset="2"/>
              <a:buChar char="n"/>
            </a:pPr>
            <a:r>
              <a:rPr kumimoji="1" lang="ja-JP" altLang="en-US" sz="3600" dirty="0">
                <a:latin typeface="メイリオ" panose="020B0604030504040204" pitchFamily="50" charset="-128"/>
                <a:ea typeface="メイリオ" panose="020B0604030504040204" pitchFamily="50" charset="-128"/>
              </a:rPr>
              <a:t>主体的・対話的な深い学びへの転換</a:t>
            </a:r>
            <a:endParaRPr kumimoji="1" lang="en-US" altLang="ja-JP" sz="3600" dirty="0">
              <a:latin typeface="メイリオ" panose="020B0604030504040204" pitchFamily="50" charset="-128"/>
              <a:ea typeface="メイリオ" panose="020B0604030504040204" pitchFamily="50" charset="-128"/>
            </a:endParaRPr>
          </a:p>
          <a:p>
            <a:pPr marL="571500" indent="-571500">
              <a:buFont typeface="Wingdings" panose="05000000000000000000" pitchFamily="2" charset="2"/>
              <a:buChar char="n"/>
            </a:pPr>
            <a:endParaRPr kumimoji="1" lang="en-US" altLang="ja-JP" sz="3600" dirty="0">
              <a:latin typeface="メイリオ" panose="020B0604030504040204" pitchFamily="50" charset="-128"/>
              <a:ea typeface="メイリオ" panose="020B0604030504040204" pitchFamily="50" charset="-128"/>
            </a:endParaRPr>
          </a:p>
          <a:p>
            <a:pPr marL="571500" indent="-571500">
              <a:buFont typeface="Wingdings" panose="05000000000000000000" pitchFamily="2" charset="2"/>
              <a:buChar char="n"/>
            </a:pPr>
            <a:r>
              <a:rPr lang="ja-JP" altLang="en-US" sz="3600" dirty="0">
                <a:latin typeface="メイリオ" panose="020B0604030504040204" pitchFamily="50" charset="-128"/>
                <a:ea typeface="メイリオ" panose="020B0604030504040204" pitchFamily="50" charset="-128"/>
              </a:rPr>
              <a:t>大学の新たな展開</a:t>
            </a:r>
            <a:endParaRPr kumimoji="1" lang="ja-JP" altLang="en-US" sz="3600" dirty="0">
              <a:latin typeface="メイリオ" panose="020B0604030504040204" pitchFamily="50" charset="-128"/>
              <a:ea typeface="メイリオ" panose="020B0604030504040204" pitchFamily="50" charset="-128"/>
            </a:endParaRPr>
          </a:p>
        </p:txBody>
      </p:sp>
      <p:sp>
        <p:nvSpPr>
          <p:cNvPr id="4" name="二等辺三角形 3"/>
          <p:cNvSpPr/>
          <p:nvPr/>
        </p:nvSpPr>
        <p:spPr>
          <a:xfrm rot="10800000">
            <a:off x="3455134" y="3297677"/>
            <a:ext cx="2490069" cy="1033435"/>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394071" y="4428897"/>
            <a:ext cx="8612194" cy="15303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mc:Choice xmlns="" xmlns:am3d="http://schemas.microsoft.com/office/drawing/2017/model3d" Requires="am3d">
          <p:graphicFrame>
            <p:nvGraphicFramePr>
              <p:cNvPr id="3" name="3D モデル 2" descr="リンク">
                <a:extLst>
                  <a:ext uri="{FF2B5EF4-FFF2-40B4-BE49-F238E27FC236}">
                    <a16:creationId xmlns:a16="http://schemas.microsoft.com/office/drawing/2014/main" id="{329AABD8-0D89-DAE7-422C-079CDACF688B}"/>
                  </a:ext>
                </a:extLst>
              </p:cNvPr>
              <p:cNvGraphicFramePr/>
              <p:nvPr>
                <p:extLst>
                  <p:ext uri="{D42A27DB-BD31-4B8C-83A1-F6EECF244321}">
                    <p14:modId xmlns:p14="http://schemas.microsoft.com/office/powerpoint/2010/main" val="4177788040"/>
                  </p:ext>
                </p:extLst>
              </p:nvPr>
            </p:nvGraphicFramePr>
            <p:xfrm>
              <a:off x="5645993" y="2318618"/>
              <a:ext cx="2679255" cy="2110279"/>
            </p:xfrm>
            <a:graphic>
              <a:graphicData uri="http://schemas.microsoft.com/office/drawing/2017/model3d">
                <am3d:model3d r:embed="rId2">
                  <am3d:spPr>
                    <a:xfrm>
                      <a:off x="0" y="0"/>
                      <a:ext cx="2679255" cy="2110279"/>
                    </a:xfrm>
                    <a:prstGeom prst="rect">
                      <a:avLst/>
                    </a:prstGeom>
                  </am3d:spPr>
                  <am3d:camera>
                    <am3d:pos x="0" y="0" z="74769704"/>
                    <am3d:up dx="0" dy="36000000" dz="0"/>
                    <am3d:lookAt x="0" y="0" z="0"/>
                    <am3d:perspective fov="2700000"/>
                  </am3d:camera>
                  <am3d:trans>
                    <am3d:meterPerModelUnit n="127806" d="1000000"/>
                    <am3d:preTrans dx="5738248" dy="-11360748" dz="-7500020"/>
                    <am3d:scale>
                      <am3d:sx n="1000000" d="1000000"/>
                      <am3d:sy n="1000000" d="1000000"/>
                      <am3d:sz n="1000000" d="1000000"/>
                    </am3d:scale>
                    <am3d:rot/>
                    <am3d:postTrans dx="0" dy="0" dz="0"/>
                  </am3d:trans>
                  <am3d:raster rName="Office3DRenderer" rVer="16.0.8326">
                    <am3d:blip r:embed="rId3"/>
                  </am3d:raster>
                  <am3d:extLst>
                    <a:ext uri="{9A65AA19-BECB-4387-8358-8AD5134E1D82}">
                      <a3danim:embedAnim xmlns:a3danim="http://schemas.microsoft.com/office/drawing/2018/animation/model3d" animId="0">
                        <a3danim:animPr length="7966" count="indefinite"/>
                      </a3danim:embedAnim>
                    </a:ext>
                    <a:ext uri="{E9DE012E-A134-456F-84FE-255F9AAD75C6}">
                      <a3danim:posterFrame xmlns:a3danim="http://schemas.microsoft.com/office/drawing/2018/animation/model3d" animId="0"/>
                    </a:ext>
                  </am3d:extLst>
                  <am3d:objViewport viewportSz="406400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モデル 2" descr="リンク">
                <a:extLst>
                  <a:ext uri="{FF2B5EF4-FFF2-40B4-BE49-F238E27FC236}">
                    <a16:creationId xmlns:a16="http://schemas.microsoft.com/office/drawing/2014/main" id="{329AABD8-0D89-DAE7-422C-079CDACF688B}"/>
                  </a:ext>
                </a:extLst>
              </p:cNvPr>
              <p:cNvPicPr>
                <a:picLocks noGrp="1" noRot="1" noChangeAspect="1" noMove="1" noResize="1" noEditPoints="1" noAdjustHandles="1" noChangeArrowheads="1" noChangeShapeType="1" noCrop="1"/>
              </p:cNvPicPr>
              <p:nvPr/>
            </p:nvPicPr>
            <p:blipFill>
              <a:blip r:embed="rId4"/>
              <a:stretch>
                <a:fillRect/>
              </a:stretch>
            </p:blipFill>
            <p:spPr>
              <a:xfrm>
                <a:off x="5645993" y="2318618"/>
                <a:ext cx="2679255" cy="2110279"/>
              </a:xfrm>
              <a:prstGeom prst="rect">
                <a:avLst/>
              </a:prstGeom>
            </p:spPr>
          </p:pic>
        </mc:Fallback>
      </mc:AlternateContent>
      <p:sp>
        <p:nvSpPr>
          <p:cNvPr id="5" name="テキスト ボックス 4"/>
          <p:cNvSpPr txBox="1"/>
          <p:nvPr/>
        </p:nvSpPr>
        <p:spPr>
          <a:xfrm>
            <a:off x="2275863" y="4072944"/>
            <a:ext cx="4848610" cy="338554"/>
          </a:xfrm>
          <a:prstGeom prst="rect">
            <a:avLst/>
          </a:prstGeom>
          <a:noFill/>
        </p:spPr>
        <p:txBody>
          <a:bodyPr wrap="square" rtlCol="0">
            <a:spAutoFit/>
          </a:bodyPr>
          <a:lstStyle/>
          <a:p>
            <a:r>
              <a:rPr kumimoji="1" lang="ja-JP" altLang="en-US" sz="1600" dirty="0" smtClean="0">
                <a:solidFill>
                  <a:srgbClr val="FF0000"/>
                </a:solidFill>
              </a:rPr>
              <a:t>デジタル化が進める新しい「</a:t>
            </a:r>
            <a:r>
              <a:rPr lang="ja-JP" altLang="en-US" sz="1600" dirty="0">
                <a:solidFill>
                  <a:srgbClr val="FF0000"/>
                </a:solidFill>
              </a:rPr>
              <a:t>あたりまえ</a:t>
            </a:r>
            <a:r>
              <a:rPr kumimoji="1" lang="ja-JP" altLang="en-US" sz="1600" dirty="0" smtClean="0">
                <a:solidFill>
                  <a:srgbClr val="FF0000"/>
                </a:solidFill>
              </a:rPr>
              <a:t>」の創出</a:t>
            </a:r>
            <a:endParaRPr kumimoji="1" lang="ja-JP" altLang="en-US" sz="1600" dirty="0">
              <a:solidFill>
                <a:srgbClr val="FF0000"/>
              </a:solidFill>
            </a:endParaRPr>
          </a:p>
        </p:txBody>
      </p:sp>
      <p:sp>
        <p:nvSpPr>
          <p:cNvPr id="9" name="テキスト ボックス 8"/>
          <p:cNvSpPr txBox="1"/>
          <p:nvPr/>
        </p:nvSpPr>
        <p:spPr>
          <a:xfrm>
            <a:off x="2762329" y="6018918"/>
            <a:ext cx="3741771" cy="369332"/>
          </a:xfrm>
          <a:prstGeom prst="rect">
            <a:avLst/>
          </a:prstGeom>
          <a:noFill/>
        </p:spPr>
        <p:txBody>
          <a:bodyPr wrap="square" rtlCol="0">
            <a:spAutoFit/>
          </a:bodyPr>
          <a:lstStyle/>
          <a:p>
            <a:r>
              <a:rPr lang="en-US" altLang="ja-JP" dirty="0">
                <a:solidFill>
                  <a:schemeClr val="accent5">
                    <a:lumMod val="50000"/>
                  </a:schemeClr>
                </a:solidFill>
              </a:rPr>
              <a:t>Multi </a:t>
            </a:r>
            <a:r>
              <a:rPr lang="en-US" altLang="ja-JP" dirty="0" smtClean="0">
                <a:solidFill>
                  <a:schemeClr val="accent5">
                    <a:lumMod val="50000"/>
                  </a:schemeClr>
                </a:solidFill>
              </a:rPr>
              <a:t>Campus</a:t>
            </a:r>
            <a:r>
              <a:rPr lang="ja-JP" altLang="en-US" dirty="0">
                <a:solidFill>
                  <a:schemeClr val="accent5">
                    <a:lumMod val="50000"/>
                  </a:schemeClr>
                </a:solidFill>
              </a:rPr>
              <a:t> </a:t>
            </a:r>
            <a:r>
              <a:rPr lang="en-US" altLang="ja-JP" dirty="0" smtClean="0">
                <a:solidFill>
                  <a:schemeClr val="accent5">
                    <a:lumMod val="50000"/>
                  </a:schemeClr>
                </a:solidFill>
              </a:rPr>
              <a:t>One </a:t>
            </a:r>
            <a:r>
              <a:rPr lang="en-US" altLang="ja-JP" dirty="0">
                <a:solidFill>
                  <a:schemeClr val="accent5">
                    <a:lumMod val="50000"/>
                  </a:schemeClr>
                </a:solidFill>
              </a:rPr>
              <a:t>Digital University</a:t>
            </a:r>
          </a:p>
        </p:txBody>
      </p:sp>
    </p:spTree>
    <p:extLst>
      <p:ext uri="{BB962C8B-B14F-4D97-AF65-F5344CB8AC3E}">
        <p14:creationId xmlns:p14="http://schemas.microsoft.com/office/powerpoint/2010/main" val="3476068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0" presetClass="emph" presetSubtype="1" repeatCount="indefinite" fill="hold" nodeType="withEffect">
                                  <p:stCondLst>
                                    <p:cond delay="0"/>
                                  </p:stCondLst>
                                  <p:childTnLst>
                                    <p:anim calcmode="lin" valueType="num">
                                      <p:cBhvr>
                                        <p:cTn id="6" dur="7967" fill="hold"/>
                                        <p:tgtEl>
                                          <p:spTgt spid="3"/>
                                        </p:tgtEl>
                                        <p:attrNameLst>
                                          <p:attrName>embedded1</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60300" y="251937"/>
            <a:ext cx="8496944" cy="584775"/>
          </a:xfrm>
          <a:prstGeom prst="rect">
            <a:avLst/>
          </a:prstGeom>
          <a:noFill/>
        </p:spPr>
        <p:txBody>
          <a:bodyPr wrap="square" rtlCol="0">
            <a:spAutoFit/>
          </a:bodyPr>
          <a:lstStyle/>
          <a:p>
            <a:r>
              <a:rPr lang="ja-JP" altLang="en-US" sz="3200" dirty="0">
                <a:latin typeface="メイリオ" panose="020B0604030504040204" pitchFamily="50" charset="-128"/>
                <a:ea typeface="メイリオ" panose="020B0604030504040204" pitchFamily="50" charset="-128"/>
              </a:rPr>
              <a:t>学修モデル（案）　　　　　　　　　　　　　　　　　　　　　</a:t>
            </a:r>
            <a:endParaRPr kumimoji="1" lang="ja-JP" altLang="en-US" sz="1400" dirty="0">
              <a:latin typeface="メイリオ" panose="020B0604030504040204" pitchFamily="50" charset="-128"/>
              <a:ea typeface="メイリオ" panose="020B0604030504040204" pitchFamily="50" charset="-128"/>
            </a:endParaRPr>
          </a:p>
        </p:txBody>
      </p:sp>
      <p:cxnSp>
        <p:nvCxnSpPr>
          <p:cNvPr id="4" name="直線コネクタ 3"/>
          <p:cNvCxnSpPr/>
          <p:nvPr/>
        </p:nvCxnSpPr>
        <p:spPr>
          <a:xfrm>
            <a:off x="213097" y="836712"/>
            <a:ext cx="8391351" cy="0"/>
          </a:xfrm>
          <a:prstGeom prst="line">
            <a:avLst/>
          </a:prstGeom>
          <a:ln w="38100"/>
        </p:spPr>
        <p:style>
          <a:lnRef idx="1">
            <a:schemeClr val="accent1"/>
          </a:lnRef>
          <a:fillRef idx="0">
            <a:schemeClr val="accent1"/>
          </a:fillRef>
          <a:effectRef idx="0">
            <a:schemeClr val="accent1"/>
          </a:effectRef>
          <a:fontRef idx="minor">
            <a:schemeClr val="tx1"/>
          </a:fontRef>
        </p:style>
      </p:cxnSp>
      <p:graphicFrame>
        <p:nvGraphicFramePr>
          <p:cNvPr id="8" name="表 7"/>
          <p:cNvGraphicFramePr>
            <a:graphicFrameLocks noGrp="1"/>
          </p:cNvGraphicFramePr>
          <p:nvPr/>
        </p:nvGraphicFramePr>
        <p:xfrm>
          <a:off x="272515" y="1033807"/>
          <a:ext cx="8444240" cy="5756821"/>
        </p:xfrm>
        <a:graphic>
          <a:graphicData uri="http://schemas.openxmlformats.org/drawingml/2006/table">
            <a:tbl>
              <a:tblPr firstRow="1" bandRow="1">
                <a:tableStyleId>{5940675A-B579-460E-94D1-54222C63F5DA}</a:tableStyleId>
              </a:tblPr>
              <a:tblGrid>
                <a:gridCol w="771093">
                  <a:extLst>
                    <a:ext uri="{9D8B030D-6E8A-4147-A177-3AD203B41FA5}">
                      <a16:colId xmlns:a16="http://schemas.microsoft.com/office/drawing/2014/main" val="3374882550"/>
                    </a:ext>
                  </a:extLst>
                </a:gridCol>
                <a:gridCol w="2160240">
                  <a:extLst>
                    <a:ext uri="{9D8B030D-6E8A-4147-A177-3AD203B41FA5}">
                      <a16:colId xmlns:a16="http://schemas.microsoft.com/office/drawing/2014/main" val="2599041416"/>
                    </a:ext>
                  </a:extLst>
                </a:gridCol>
                <a:gridCol w="216024">
                  <a:extLst>
                    <a:ext uri="{9D8B030D-6E8A-4147-A177-3AD203B41FA5}">
                      <a16:colId xmlns:a16="http://schemas.microsoft.com/office/drawing/2014/main" val="2172807435"/>
                    </a:ext>
                  </a:extLst>
                </a:gridCol>
                <a:gridCol w="720080">
                  <a:extLst>
                    <a:ext uri="{9D8B030D-6E8A-4147-A177-3AD203B41FA5}">
                      <a16:colId xmlns:a16="http://schemas.microsoft.com/office/drawing/2014/main" val="2344890838"/>
                    </a:ext>
                  </a:extLst>
                </a:gridCol>
                <a:gridCol w="3208652">
                  <a:extLst>
                    <a:ext uri="{9D8B030D-6E8A-4147-A177-3AD203B41FA5}">
                      <a16:colId xmlns:a16="http://schemas.microsoft.com/office/drawing/2014/main" val="2605290540"/>
                    </a:ext>
                  </a:extLst>
                </a:gridCol>
                <a:gridCol w="1368151">
                  <a:extLst>
                    <a:ext uri="{9D8B030D-6E8A-4147-A177-3AD203B41FA5}">
                      <a16:colId xmlns:a16="http://schemas.microsoft.com/office/drawing/2014/main" val="3330330848"/>
                    </a:ext>
                  </a:extLst>
                </a:gridCol>
              </a:tblGrid>
              <a:tr h="331381">
                <a:tc rowSpan="2">
                  <a:txBody>
                    <a:bodyPr/>
                    <a:lstStyle/>
                    <a:p>
                      <a:pPr algn="ctr"/>
                      <a:r>
                        <a:rPr kumimoji="1" lang="ja-JP" altLang="en-US" sz="700" dirty="0">
                          <a:solidFill>
                            <a:schemeClr val="bg1"/>
                          </a:solidFill>
                          <a:latin typeface="+mn-ea"/>
                          <a:ea typeface="+mn-ea"/>
                        </a:rPr>
                        <a:t>第４講</a:t>
                      </a:r>
                    </a:p>
                  </a:txBody>
                  <a:tcPr anchor="ctr">
                    <a:solidFill>
                      <a:schemeClr val="accent1">
                        <a:lumMod val="75000"/>
                      </a:schemeClr>
                    </a:solidFill>
                  </a:tcPr>
                </a:tc>
                <a:tc rowSpan="2">
                  <a:txBody>
                    <a:bodyPr/>
                    <a:lstStyle/>
                    <a:p>
                      <a:pPr algn="ctr"/>
                      <a:r>
                        <a:rPr kumimoji="1" lang="ja-JP" altLang="en-US" sz="700" dirty="0">
                          <a:solidFill>
                            <a:schemeClr val="bg1"/>
                          </a:solidFill>
                          <a:latin typeface="+mn-ea"/>
                          <a:ea typeface="+mn-ea"/>
                        </a:rPr>
                        <a:t>教材の分析と設計</a:t>
                      </a:r>
                    </a:p>
                  </a:txBody>
                  <a:tcPr anchor="ctr">
                    <a:solidFill>
                      <a:schemeClr val="accent1">
                        <a:lumMod val="75000"/>
                      </a:schemeClr>
                    </a:solidFill>
                  </a:tcPr>
                </a:tc>
                <a:tc rowSpan="5">
                  <a:txBody>
                    <a:bodyPr/>
                    <a:lstStyle/>
                    <a:p>
                      <a:pPr algn="ctr"/>
                      <a:r>
                        <a:rPr kumimoji="1" lang="ja-JP" altLang="en-US" sz="700" dirty="0">
                          <a:solidFill>
                            <a:schemeClr val="bg1"/>
                          </a:solidFill>
                          <a:latin typeface="+mn-ea"/>
                          <a:ea typeface="+mn-ea"/>
                        </a:rPr>
                        <a:t>応用する</a:t>
                      </a:r>
                    </a:p>
                    <a:p>
                      <a:pPr algn="ctr"/>
                      <a:r>
                        <a:rPr kumimoji="1" lang="ja-JP" altLang="en-US" sz="700" dirty="0">
                          <a:solidFill>
                            <a:schemeClr val="bg1"/>
                          </a:solidFill>
                          <a:latin typeface="+mn-ea"/>
                          <a:ea typeface="+mn-ea"/>
                        </a:rPr>
                        <a:t>実行、遂行</a:t>
                      </a:r>
                    </a:p>
                  </a:txBody>
                  <a:tcPr anchor="ctr">
                    <a:noFill/>
                  </a:tcPr>
                </a:tc>
                <a:tc>
                  <a:txBody>
                    <a:bodyPr/>
                    <a:lstStyle/>
                    <a:p>
                      <a:pPr algn="ctr"/>
                      <a:r>
                        <a:rPr kumimoji="1" lang="ja-JP" altLang="en-US" sz="700" dirty="0">
                          <a:solidFill>
                            <a:schemeClr val="bg1"/>
                          </a:solidFill>
                          <a:latin typeface="+mn-ea"/>
                          <a:ea typeface="+mn-ea"/>
                        </a:rPr>
                        <a:t>時間</a:t>
                      </a:r>
                    </a:p>
                  </a:txBody>
                  <a:tcPr anchor="ctr">
                    <a:solidFill>
                      <a:schemeClr val="accent1">
                        <a:lumMod val="75000"/>
                      </a:schemeClr>
                    </a:solidFill>
                  </a:tcPr>
                </a:tc>
                <a:tc>
                  <a:txBody>
                    <a:bodyPr/>
                    <a:lstStyle/>
                    <a:p>
                      <a:pPr algn="ctr"/>
                      <a:r>
                        <a:rPr kumimoji="1" lang="ja-JP" altLang="en-US" sz="700" dirty="0">
                          <a:solidFill>
                            <a:schemeClr val="bg1"/>
                          </a:solidFill>
                          <a:latin typeface="+mn-ea"/>
                          <a:ea typeface="+mn-ea"/>
                        </a:rPr>
                        <a:t>学修内容</a:t>
                      </a:r>
                    </a:p>
                  </a:txBody>
                  <a:tcPr anchor="ctr">
                    <a:solidFill>
                      <a:schemeClr val="accent1">
                        <a:lumMod val="75000"/>
                      </a:schemeClr>
                    </a:solidFill>
                  </a:tcPr>
                </a:tc>
                <a:tc>
                  <a:txBody>
                    <a:bodyPr/>
                    <a:lstStyle/>
                    <a:p>
                      <a:pPr algn="ctr"/>
                      <a:r>
                        <a:rPr kumimoji="1" lang="ja-JP" altLang="en-US" sz="700" dirty="0">
                          <a:solidFill>
                            <a:schemeClr val="bg1"/>
                          </a:solidFill>
                          <a:latin typeface="+mn-ea"/>
                          <a:ea typeface="+mn-ea"/>
                        </a:rPr>
                        <a:t>資質・能力との関連など</a:t>
                      </a:r>
                    </a:p>
                  </a:txBody>
                  <a:tcPr anchor="ctr">
                    <a:solidFill>
                      <a:schemeClr val="accent1">
                        <a:lumMod val="75000"/>
                      </a:schemeClr>
                    </a:solidFill>
                  </a:tcPr>
                </a:tc>
                <a:extLst>
                  <a:ext uri="{0D108BD9-81ED-4DB2-BD59-A6C34878D82A}">
                    <a16:rowId xmlns:a16="http://schemas.microsoft.com/office/drawing/2014/main" val="301902340"/>
                  </a:ext>
                </a:extLst>
              </a:tr>
              <a:tr h="331381">
                <a:tc vMerge="1">
                  <a:txBody>
                    <a:bodyPr/>
                    <a:lstStyle/>
                    <a:p>
                      <a:endParaRPr kumimoji="1" lang="ja-JP" altLang="en-US" sz="700" dirty="0">
                        <a:solidFill>
                          <a:schemeClr val="bg1"/>
                        </a:solidFill>
                        <a:latin typeface="+mn-ea"/>
                        <a:ea typeface="+mn-ea"/>
                      </a:endParaRPr>
                    </a:p>
                  </a:txBody>
                  <a:tcPr anchor="ctr">
                    <a:solidFill>
                      <a:schemeClr val="accent1">
                        <a:lumMod val="50000"/>
                      </a:schemeClr>
                    </a:solidFill>
                  </a:tcPr>
                </a:tc>
                <a:tc vMerge="1">
                  <a:txBody>
                    <a:bodyPr/>
                    <a:lstStyle/>
                    <a:p>
                      <a:pPr algn="ctr"/>
                      <a:endParaRPr kumimoji="1" lang="zh-TW" altLang="en-US" sz="700" dirty="0">
                        <a:solidFill>
                          <a:schemeClr val="bg1"/>
                        </a:solidFill>
                        <a:latin typeface="+mn-ea"/>
                        <a:ea typeface="+mn-ea"/>
                      </a:endParaRPr>
                    </a:p>
                  </a:txBody>
                  <a:tcPr anchor="ctr">
                    <a:solidFill>
                      <a:schemeClr val="accent1">
                        <a:lumMod val="75000"/>
                      </a:schemeClr>
                    </a:solidFill>
                  </a:tcPr>
                </a:tc>
                <a:tc vMerge="1">
                  <a:txBody>
                    <a:bodyPr/>
                    <a:lstStyle/>
                    <a:p>
                      <a:pPr algn="ctr"/>
                      <a:endParaRPr kumimoji="1" lang="ja-JP" altLang="en-US" sz="700" dirty="0">
                        <a:solidFill>
                          <a:schemeClr val="bg1"/>
                        </a:solidFill>
                        <a:latin typeface="+mn-ea"/>
                        <a:ea typeface="+mn-ea"/>
                      </a:endParaRPr>
                    </a:p>
                  </a:txBody>
                  <a:tcPr anchor="ctr">
                    <a:solidFill>
                      <a:schemeClr val="accent1">
                        <a:lumMod val="75000"/>
                      </a:schemeClr>
                    </a:solidFill>
                  </a:tcPr>
                </a:tc>
                <a:tc rowSpan="4">
                  <a:txBody>
                    <a:bodyPr/>
                    <a:lstStyle/>
                    <a:p>
                      <a:pPr algn="ctr"/>
                      <a:r>
                        <a:rPr kumimoji="1" lang="ja-JP" altLang="en-US" sz="700" dirty="0">
                          <a:solidFill>
                            <a:schemeClr val="tx1"/>
                          </a:solidFill>
                          <a:latin typeface="+mn-ea"/>
                          <a:ea typeface="+mn-ea"/>
                        </a:rPr>
                        <a:t>１</a:t>
                      </a:r>
                      <a:r>
                        <a:rPr kumimoji="1" lang="en-US" altLang="ja-JP" sz="700" dirty="0">
                          <a:solidFill>
                            <a:schemeClr val="tx1"/>
                          </a:solidFill>
                          <a:latin typeface="+mn-ea"/>
                          <a:ea typeface="+mn-ea"/>
                        </a:rPr>
                        <a:t>0</a:t>
                      </a:r>
                      <a:r>
                        <a:rPr kumimoji="1" lang="ja-JP" altLang="en-US" sz="700" dirty="0">
                          <a:solidFill>
                            <a:schemeClr val="tx1"/>
                          </a:solidFill>
                          <a:latin typeface="+mn-ea"/>
                          <a:ea typeface="+mn-ea"/>
                        </a:rPr>
                        <a:t>分</a:t>
                      </a: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r>
                        <a:rPr kumimoji="1" lang="en-US" altLang="ja-JP" sz="700" dirty="0">
                          <a:solidFill>
                            <a:schemeClr val="tx1"/>
                          </a:solidFill>
                          <a:latin typeface="+mn-ea"/>
                          <a:ea typeface="+mn-ea"/>
                        </a:rPr>
                        <a:t>20</a:t>
                      </a:r>
                      <a:r>
                        <a:rPr kumimoji="1" lang="ja-JP" altLang="en-US" sz="700" dirty="0">
                          <a:solidFill>
                            <a:schemeClr val="tx1"/>
                          </a:solidFill>
                          <a:latin typeface="+mn-ea"/>
                          <a:ea typeface="+mn-ea"/>
                        </a:rPr>
                        <a:t>分</a:t>
                      </a: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r>
                        <a:rPr kumimoji="1" lang="en-US" altLang="ja-JP" sz="700" dirty="0">
                          <a:solidFill>
                            <a:schemeClr val="tx1"/>
                          </a:solidFill>
                          <a:latin typeface="+mn-ea"/>
                          <a:ea typeface="+mn-ea"/>
                        </a:rPr>
                        <a:t>10</a:t>
                      </a:r>
                      <a:r>
                        <a:rPr kumimoji="1" lang="ja-JP" altLang="en-US" sz="700" dirty="0">
                          <a:solidFill>
                            <a:schemeClr val="tx1"/>
                          </a:solidFill>
                          <a:latin typeface="+mn-ea"/>
                          <a:ea typeface="+mn-ea"/>
                        </a:rPr>
                        <a:t>分</a:t>
                      </a: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r>
                        <a:rPr kumimoji="1" lang="en-US" altLang="ja-JP" sz="700" dirty="0">
                          <a:solidFill>
                            <a:schemeClr val="tx1"/>
                          </a:solidFill>
                          <a:latin typeface="+mn-ea"/>
                          <a:ea typeface="+mn-ea"/>
                        </a:rPr>
                        <a:t>20</a:t>
                      </a:r>
                      <a:r>
                        <a:rPr kumimoji="1" lang="ja-JP" altLang="en-US" sz="700" dirty="0">
                          <a:solidFill>
                            <a:schemeClr val="tx1"/>
                          </a:solidFill>
                          <a:latin typeface="+mn-ea"/>
                          <a:ea typeface="+mn-ea"/>
                        </a:rPr>
                        <a:t>分</a:t>
                      </a: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r>
                        <a:rPr kumimoji="1" lang="en-US" altLang="ja-JP" sz="700" dirty="0">
                          <a:solidFill>
                            <a:schemeClr val="tx1"/>
                          </a:solidFill>
                          <a:latin typeface="+mn-ea"/>
                          <a:ea typeface="+mn-ea"/>
                        </a:rPr>
                        <a:t>10</a:t>
                      </a:r>
                      <a:r>
                        <a:rPr kumimoji="1" lang="ja-JP" altLang="en-US" sz="700" dirty="0">
                          <a:solidFill>
                            <a:schemeClr val="tx1"/>
                          </a:solidFill>
                          <a:latin typeface="+mn-ea"/>
                          <a:ea typeface="+mn-ea"/>
                        </a:rPr>
                        <a:t>分</a:t>
                      </a: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r>
                        <a:rPr kumimoji="1" lang="en-US" altLang="ja-JP" sz="700" dirty="0">
                          <a:solidFill>
                            <a:schemeClr val="tx1"/>
                          </a:solidFill>
                          <a:latin typeface="+mn-ea"/>
                          <a:ea typeface="+mn-ea"/>
                        </a:rPr>
                        <a:t>40</a:t>
                      </a:r>
                      <a:r>
                        <a:rPr kumimoji="1" lang="ja-JP" altLang="en-US" sz="700" dirty="0">
                          <a:solidFill>
                            <a:schemeClr val="tx1"/>
                          </a:solidFill>
                          <a:latin typeface="+mn-ea"/>
                          <a:ea typeface="+mn-ea"/>
                        </a:rPr>
                        <a:t>分</a:t>
                      </a: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r>
                        <a:rPr kumimoji="1" lang="en-US" altLang="ja-JP" sz="700" dirty="0">
                          <a:solidFill>
                            <a:schemeClr val="tx1"/>
                          </a:solidFill>
                          <a:latin typeface="+mn-ea"/>
                          <a:ea typeface="+mn-ea"/>
                        </a:rPr>
                        <a:t>10</a:t>
                      </a:r>
                      <a:r>
                        <a:rPr kumimoji="1" lang="ja-JP" altLang="en-US" sz="700" dirty="0">
                          <a:solidFill>
                            <a:schemeClr val="tx1"/>
                          </a:solidFill>
                          <a:latin typeface="+mn-ea"/>
                          <a:ea typeface="+mn-ea"/>
                        </a:rPr>
                        <a:t>分</a:t>
                      </a:r>
                      <a:endParaRPr kumimoji="1" lang="en-US" altLang="ja-JP" sz="700" dirty="0">
                        <a:solidFill>
                          <a:schemeClr val="tx1"/>
                        </a:solidFill>
                        <a:latin typeface="+mn-ea"/>
                        <a:ea typeface="+mn-ea"/>
                      </a:endParaRPr>
                    </a:p>
                  </a:txBody>
                  <a:tcPr>
                    <a:noFill/>
                  </a:tcPr>
                </a:tc>
                <a:tc rowSpan="4">
                  <a:txBody>
                    <a:bodyPr/>
                    <a:lstStyle/>
                    <a:p>
                      <a:pPr algn="l"/>
                      <a:r>
                        <a:rPr kumimoji="1" lang="ja-JP" altLang="en-US" sz="700" dirty="0">
                          <a:solidFill>
                            <a:schemeClr val="tx1"/>
                          </a:solidFill>
                          <a:latin typeface="+mn-ea"/>
                          <a:ea typeface="+mn-ea"/>
                        </a:rPr>
                        <a:t>１．自己学修</a:t>
                      </a:r>
                      <a:endParaRPr kumimoji="1" lang="en-US" altLang="ja-JP" sz="700" dirty="0">
                        <a:solidFill>
                          <a:schemeClr val="tx1"/>
                        </a:solidFill>
                        <a:latin typeface="+mn-ea"/>
                        <a:ea typeface="+mn-ea"/>
                      </a:endParaRPr>
                    </a:p>
                    <a:p>
                      <a:pPr algn="l"/>
                      <a:r>
                        <a:rPr kumimoji="1" lang="ja-JP" altLang="en-US" sz="700" dirty="0">
                          <a:solidFill>
                            <a:schemeClr val="tx1"/>
                          </a:solidFill>
                          <a:latin typeface="+mn-ea"/>
                          <a:ea typeface="+mn-ea"/>
                        </a:rPr>
                        <a:t>　テキストを見て、学習目標・学修到達目標・研究課題の確認。</a:t>
                      </a:r>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r>
                        <a:rPr kumimoji="1" lang="ja-JP" altLang="en-US" sz="700" dirty="0">
                          <a:solidFill>
                            <a:schemeClr val="tx1"/>
                          </a:solidFill>
                          <a:latin typeface="+mn-ea"/>
                          <a:ea typeface="+mn-ea"/>
                        </a:rPr>
                        <a:t>２．</a:t>
                      </a:r>
                      <a:r>
                        <a:rPr kumimoji="1" lang="en-US" altLang="ja-JP" sz="700" dirty="0">
                          <a:solidFill>
                            <a:schemeClr val="tx1"/>
                          </a:solidFill>
                          <a:latin typeface="+mn-ea"/>
                          <a:ea typeface="+mn-ea"/>
                        </a:rPr>
                        <a:t>e-Learning</a:t>
                      </a:r>
                      <a:r>
                        <a:rPr kumimoji="1" lang="ja-JP" altLang="en-US" sz="700" dirty="0">
                          <a:solidFill>
                            <a:schemeClr val="tx1"/>
                          </a:solidFill>
                          <a:latin typeface="+mn-ea"/>
                          <a:ea typeface="+mn-ea"/>
                        </a:rPr>
                        <a:t>教材視聴</a:t>
                      </a:r>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r>
                        <a:rPr kumimoji="1" lang="ja-JP" altLang="en-US" sz="700" dirty="0">
                          <a:solidFill>
                            <a:schemeClr val="tx1"/>
                          </a:solidFill>
                          <a:latin typeface="+mn-ea"/>
                          <a:ea typeface="+mn-ea"/>
                        </a:rPr>
                        <a:t>３．学修到達目標の達成度評価</a:t>
                      </a:r>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r>
                        <a:rPr kumimoji="1" lang="ja-JP" altLang="en-US" sz="700" dirty="0">
                          <a:solidFill>
                            <a:schemeClr val="tx1"/>
                          </a:solidFill>
                          <a:latin typeface="+mn-ea"/>
                          <a:ea typeface="+mn-ea"/>
                        </a:rPr>
                        <a:t>４．</a:t>
                      </a:r>
                      <a:r>
                        <a:rPr kumimoji="1" lang="en-US" altLang="ja-JP" sz="700" dirty="0">
                          <a:solidFill>
                            <a:schemeClr val="tx1"/>
                          </a:solidFill>
                          <a:latin typeface="+mn-ea"/>
                          <a:ea typeface="+mn-ea"/>
                        </a:rPr>
                        <a:t>e-Learning</a:t>
                      </a:r>
                      <a:r>
                        <a:rPr kumimoji="1" lang="ja-JP" altLang="en-US" sz="700" dirty="0">
                          <a:solidFill>
                            <a:schemeClr val="tx1"/>
                          </a:solidFill>
                          <a:latin typeface="+mn-ea"/>
                          <a:ea typeface="+mn-ea"/>
                        </a:rPr>
                        <a:t>教材再視聴</a:t>
                      </a:r>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r>
                        <a:rPr kumimoji="1" lang="ja-JP" altLang="en-US" sz="700" dirty="0">
                          <a:solidFill>
                            <a:schemeClr val="tx1"/>
                          </a:solidFill>
                          <a:latin typeface="+mn-ea"/>
                          <a:ea typeface="+mn-ea"/>
                        </a:rPr>
                        <a:t>５．学修到達目標の達成度評価</a:t>
                      </a: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r>
                        <a:rPr kumimoji="1" lang="ja-JP" altLang="en-US" sz="700" dirty="0">
                          <a:solidFill>
                            <a:schemeClr val="tx1"/>
                          </a:solidFill>
                          <a:latin typeface="+mn-ea"/>
                          <a:ea typeface="+mn-ea"/>
                        </a:rPr>
                        <a:t>６．研究課題</a:t>
                      </a:r>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r>
                        <a:rPr kumimoji="1" lang="ja-JP" altLang="en-US" sz="700" dirty="0">
                          <a:solidFill>
                            <a:schemeClr val="tx1"/>
                          </a:solidFill>
                          <a:latin typeface="+mn-ea"/>
                          <a:ea typeface="+mn-ea"/>
                        </a:rPr>
                        <a:t>７．学修の振り返り</a:t>
                      </a:r>
                    </a:p>
                  </a:txBody>
                  <a:tcPr>
                    <a:noFill/>
                  </a:tcPr>
                </a:tc>
                <a:tc rowSpan="4">
                  <a:txBody>
                    <a:bodyPr/>
                    <a:lstStyle/>
                    <a:p>
                      <a:pPr algn="l"/>
                      <a:r>
                        <a:rPr kumimoji="1" lang="ja-JP" altLang="en-US" sz="700" dirty="0">
                          <a:solidFill>
                            <a:schemeClr val="tx1"/>
                          </a:solidFill>
                          <a:latin typeface="+mn-ea"/>
                          <a:ea typeface="+mn-ea"/>
                        </a:rPr>
                        <a:t>育成する資質能力との関係</a:t>
                      </a:r>
                    </a:p>
                    <a:p>
                      <a:pPr algn="l"/>
                      <a:r>
                        <a:rPr kumimoji="1" lang="ja-JP" altLang="en-US" sz="700" dirty="0">
                          <a:solidFill>
                            <a:schemeClr val="tx1"/>
                          </a:solidFill>
                          <a:latin typeface="+mn-ea"/>
                          <a:ea typeface="+mn-ea"/>
                        </a:rPr>
                        <a:t>〇目標を分析して構造がわかると、評価規準ができる。目標の構造がわかるというのは、評価規準のなかで、重要度を決定することを考えることができる。</a:t>
                      </a:r>
                    </a:p>
                    <a:p>
                      <a:pPr algn="l"/>
                      <a:endParaRPr kumimoji="1" lang="en-US" altLang="ja-JP" sz="700" dirty="0">
                        <a:solidFill>
                          <a:schemeClr val="tx1"/>
                        </a:solidFill>
                        <a:latin typeface="+mn-ea"/>
                        <a:ea typeface="+mn-ea"/>
                      </a:endParaRPr>
                    </a:p>
                    <a:p>
                      <a:pPr algn="l"/>
                      <a:r>
                        <a:rPr kumimoji="1" lang="ja-JP" altLang="en-US" sz="700" dirty="0">
                          <a:solidFill>
                            <a:schemeClr val="tx1"/>
                          </a:solidFill>
                          <a:latin typeface="+mn-ea"/>
                          <a:ea typeface="+mn-ea"/>
                        </a:rPr>
                        <a:t>・テキスト内容は事前に読んでおき、問題点や課題を明らかにしておく。</a:t>
                      </a:r>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r>
                        <a:rPr kumimoji="1" lang="ja-JP" altLang="en-US" sz="700" dirty="0">
                          <a:solidFill>
                            <a:schemeClr val="tx1"/>
                          </a:solidFill>
                          <a:latin typeface="+mn-ea"/>
                          <a:ea typeface="+mn-ea"/>
                        </a:rPr>
                        <a:t>・</a:t>
                      </a:r>
                      <a:r>
                        <a:rPr kumimoji="1" lang="en-US" altLang="ja-JP" sz="700" dirty="0">
                          <a:solidFill>
                            <a:schemeClr val="tx1"/>
                          </a:solidFill>
                          <a:latin typeface="+mn-ea"/>
                          <a:ea typeface="+mn-ea"/>
                        </a:rPr>
                        <a:t>e-Learning</a:t>
                      </a:r>
                      <a:r>
                        <a:rPr kumimoji="1" lang="ja-JP" altLang="en-US" sz="700" dirty="0">
                          <a:solidFill>
                            <a:schemeClr val="tx1"/>
                          </a:solidFill>
                          <a:latin typeface="+mn-ea"/>
                          <a:ea typeface="+mn-ea"/>
                        </a:rPr>
                        <a:t>教材を視聴しながら、再度テキストを確認する。</a:t>
                      </a:r>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r>
                        <a:rPr kumimoji="1" lang="ja-JP" altLang="en-US" sz="700" dirty="0">
                          <a:solidFill>
                            <a:schemeClr val="tx1"/>
                          </a:solidFill>
                          <a:latin typeface="+mn-ea"/>
                          <a:ea typeface="+mn-ea"/>
                        </a:rPr>
                        <a:t>・学修到達目標を確認し、具体的に学修が到達できたかについてセルフチェックする。</a:t>
                      </a:r>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r>
                        <a:rPr kumimoji="1" lang="ja-JP" altLang="en-US" sz="700" dirty="0">
                          <a:solidFill>
                            <a:schemeClr val="tx1"/>
                          </a:solidFill>
                          <a:latin typeface="+mn-ea"/>
                          <a:ea typeface="+mn-ea"/>
                        </a:rPr>
                        <a:t>・再度、重要な部分のみ</a:t>
                      </a:r>
                      <a:r>
                        <a:rPr kumimoji="1" lang="en-US" altLang="ja-JP" sz="700" dirty="0">
                          <a:solidFill>
                            <a:schemeClr val="tx1"/>
                          </a:solidFill>
                          <a:latin typeface="+mn-ea"/>
                          <a:ea typeface="+mn-ea"/>
                        </a:rPr>
                        <a:t>e-Learning</a:t>
                      </a:r>
                      <a:r>
                        <a:rPr kumimoji="1" lang="ja-JP" altLang="en-US" sz="700" dirty="0">
                          <a:solidFill>
                            <a:schemeClr val="tx1"/>
                          </a:solidFill>
                          <a:latin typeface="+mn-ea"/>
                          <a:ea typeface="+mn-ea"/>
                        </a:rPr>
                        <a:t>教材を再視聴する。</a:t>
                      </a:r>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r>
                        <a:rPr kumimoji="1" lang="ja-JP" altLang="en-US" sz="700" dirty="0">
                          <a:solidFill>
                            <a:schemeClr val="tx1"/>
                          </a:solidFill>
                          <a:latin typeface="+mn-ea"/>
                          <a:ea typeface="+mn-ea"/>
                        </a:rPr>
                        <a:t>・学修到達目標を確認し、具体的に学修が到達できたかについて再度セルフチェックする。</a:t>
                      </a:r>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r>
                        <a:rPr kumimoji="1" lang="ja-JP" altLang="en-US" sz="700" dirty="0">
                          <a:solidFill>
                            <a:schemeClr val="tx1"/>
                          </a:solidFill>
                          <a:latin typeface="+mn-ea"/>
                          <a:ea typeface="+mn-ea"/>
                        </a:rPr>
                        <a:t>・研究課題をレポートに作成する。</a:t>
                      </a:r>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r>
                        <a:rPr kumimoji="1" lang="ja-JP" altLang="en-US" sz="700" dirty="0">
                          <a:solidFill>
                            <a:schemeClr val="tx1"/>
                          </a:solidFill>
                          <a:latin typeface="+mn-ea"/>
                          <a:ea typeface="+mn-ea"/>
                        </a:rPr>
                        <a:t>・学修の振り返りをする。</a:t>
                      </a:r>
                      <a:endParaRPr kumimoji="1" lang="en-US" altLang="ja-JP" sz="700" dirty="0">
                        <a:solidFill>
                          <a:schemeClr val="tx1"/>
                        </a:solidFill>
                        <a:latin typeface="+mn-ea"/>
                        <a:ea typeface="+mn-ea"/>
                      </a:endParaRPr>
                    </a:p>
                  </a:txBody>
                  <a:tcPr>
                    <a:noFill/>
                  </a:tcPr>
                </a:tc>
                <a:extLst>
                  <a:ext uri="{0D108BD9-81ED-4DB2-BD59-A6C34878D82A}">
                    <a16:rowId xmlns:a16="http://schemas.microsoft.com/office/drawing/2014/main" val="4051336827"/>
                  </a:ext>
                </a:extLst>
              </a:tr>
              <a:tr h="1520086">
                <a:tc>
                  <a:txBody>
                    <a:bodyPr/>
                    <a:lstStyle/>
                    <a:p>
                      <a:r>
                        <a:rPr kumimoji="1" lang="ja-JP" altLang="en-US" sz="700" dirty="0">
                          <a:solidFill>
                            <a:schemeClr val="bg1"/>
                          </a:solidFill>
                          <a:latin typeface="+mn-ea"/>
                          <a:ea typeface="+mn-ea"/>
                        </a:rPr>
                        <a:t>何を学ぶか</a:t>
                      </a:r>
                    </a:p>
                  </a:txBody>
                  <a:tcPr anchor="ctr" anchorCtr="1">
                    <a:solidFill>
                      <a:schemeClr val="accent1">
                        <a:lumMod val="75000"/>
                      </a:schemeClr>
                    </a:solidFill>
                  </a:tcPr>
                </a:tc>
                <a:tc>
                  <a:txBody>
                    <a:bodyPr/>
                    <a:lstStyle/>
                    <a:p>
                      <a:r>
                        <a:rPr kumimoji="1" lang="ja-JP" altLang="en-US" sz="700" dirty="0">
                          <a:latin typeface="+mn-ea"/>
                          <a:ea typeface="+mn-ea"/>
                        </a:rPr>
                        <a:t>〇目標分析をできないと評価規準をつくるのは難しいと言われる。「目標分析をする」とは、目標の構造を捉えることである。</a:t>
                      </a:r>
                      <a:endParaRPr kumimoji="1" lang="en-US" altLang="ja-JP" sz="700" dirty="0">
                        <a:latin typeface="+mn-ea"/>
                        <a:ea typeface="+mn-ea"/>
                      </a:endParaRPr>
                    </a:p>
                    <a:p>
                      <a:r>
                        <a:rPr kumimoji="1" lang="ja-JP" altLang="en-US" sz="700" dirty="0">
                          <a:latin typeface="+mn-ea"/>
                          <a:ea typeface="+mn-ea"/>
                        </a:rPr>
                        <a:t>〇つまり、 目標は平面的で、それだけで　は構造はわからない。しかし、目標を分析して構造がわかると、評価規準ができる。目標の構造がわかるというのは、評価規準のなかで、重要度を決定することである。</a:t>
                      </a:r>
                      <a:endParaRPr kumimoji="1" lang="en-US" altLang="ja-JP" sz="700" dirty="0">
                        <a:latin typeface="+mn-ea"/>
                        <a:ea typeface="+mn-ea"/>
                      </a:endParaRPr>
                    </a:p>
                    <a:p>
                      <a:r>
                        <a:rPr kumimoji="1" lang="ja-JP" altLang="en-US" sz="700" dirty="0">
                          <a:latin typeface="+mn-ea"/>
                          <a:ea typeface="+mn-ea"/>
                        </a:rPr>
                        <a:t>〇「この単元で何をしたいのか、何を教えたいか、何を指導したいか、どのような順序で教えるのか」を決定する。そして、「それを指導するために、何がいるのか」を考える。</a:t>
                      </a:r>
                    </a:p>
                  </a:txBody>
                  <a:tcPr/>
                </a:tc>
                <a:tc vMerge="1">
                  <a:txBody>
                    <a:bodyPr/>
                    <a:lstStyle/>
                    <a:p>
                      <a:endParaRPr kumimoji="1" lang="ja-JP" altLang="en-US" sz="700" dirty="0">
                        <a:latin typeface="+mn-ea"/>
                        <a:ea typeface="+mn-ea"/>
                      </a:endParaRPr>
                    </a:p>
                  </a:txBody>
                  <a:tcPr anchor="ctr" anchorCtr="1"/>
                </a:tc>
                <a:tc vMerge="1">
                  <a:txBody>
                    <a:bodyPr/>
                    <a:lstStyle/>
                    <a:p>
                      <a:endParaRPr kumimoji="1" lang="ja-JP" altLang="en-US" sz="700" dirty="0">
                        <a:latin typeface="+mn-ea"/>
                        <a:ea typeface="+mn-ea"/>
                      </a:endParaRPr>
                    </a:p>
                  </a:txBody>
                  <a:tcPr anchor="ctr" anchorCtr="1"/>
                </a:tc>
                <a:tc vMerge="1">
                  <a:txBody>
                    <a:bodyPr/>
                    <a:lstStyle/>
                    <a:p>
                      <a:endParaRPr kumimoji="1" lang="ja-JP" altLang="en-US" sz="700" dirty="0">
                        <a:latin typeface="+mn-ea"/>
                        <a:ea typeface="+mn-ea"/>
                      </a:endParaRPr>
                    </a:p>
                  </a:txBody>
                  <a:tcPr anchor="ctr" anchorCtr="1"/>
                </a:tc>
                <a:tc vMerge="1">
                  <a:txBody>
                    <a:bodyPr/>
                    <a:lstStyle/>
                    <a:p>
                      <a:endParaRPr kumimoji="1" lang="ja-JP" altLang="en-US" sz="700" dirty="0">
                        <a:latin typeface="+mn-ea"/>
                        <a:ea typeface="+mn-ea"/>
                      </a:endParaRPr>
                    </a:p>
                  </a:txBody>
                  <a:tcPr anchor="ctr" anchorCtr="1"/>
                </a:tc>
                <a:extLst>
                  <a:ext uri="{0D108BD9-81ED-4DB2-BD59-A6C34878D82A}">
                    <a16:rowId xmlns:a16="http://schemas.microsoft.com/office/drawing/2014/main" val="1744591619"/>
                  </a:ext>
                </a:extLst>
              </a:tr>
              <a:tr h="981562">
                <a:tc>
                  <a:txBody>
                    <a:bodyPr/>
                    <a:lstStyle/>
                    <a:p>
                      <a:r>
                        <a:rPr kumimoji="1" lang="ja-JP" altLang="en-US" sz="700" dirty="0">
                          <a:solidFill>
                            <a:schemeClr val="bg1"/>
                          </a:solidFill>
                          <a:latin typeface="+mn-ea"/>
                          <a:ea typeface="+mn-ea"/>
                        </a:rPr>
                        <a:t>学修到達目標</a:t>
                      </a:r>
                    </a:p>
                  </a:txBody>
                  <a:tcPr anchor="ctr" anchorCtr="1">
                    <a:solidFill>
                      <a:schemeClr val="accent1">
                        <a:lumMod val="75000"/>
                      </a:schemeClr>
                    </a:solidFill>
                  </a:tcPr>
                </a:tc>
                <a:tc>
                  <a:txBody>
                    <a:bodyPr/>
                    <a:lstStyle/>
                    <a:p>
                      <a:r>
                        <a:rPr kumimoji="1" lang="ja-JP" altLang="en-US" sz="700" dirty="0">
                          <a:latin typeface="+mn-ea"/>
                          <a:ea typeface="+mn-ea"/>
                        </a:rPr>
                        <a:t>① 何を教えるのか、そのための教材作成のあり方について説明できる。</a:t>
                      </a:r>
                    </a:p>
                    <a:p>
                      <a:r>
                        <a:rPr kumimoji="1" lang="ja-JP" altLang="en-US" sz="700" dirty="0">
                          <a:latin typeface="+mn-ea"/>
                          <a:ea typeface="+mn-ea"/>
                        </a:rPr>
                        <a:t>② システム的な教材設計・開発の手順を５つに分けて説明できる。</a:t>
                      </a:r>
                    </a:p>
                  </a:txBody>
                  <a:tcPr/>
                </a:tc>
                <a:tc vMerge="1">
                  <a:txBody>
                    <a:bodyPr/>
                    <a:lstStyle/>
                    <a:p>
                      <a:endParaRPr kumimoji="1" lang="ja-JP" altLang="en-US" sz="700" dirty="0">
                        <a:latin typeface="+mn-ea"/>
                        <a:ea typeface="+mn-ea"/>
                      </a:endParaRPr>
                    </a:p>
                  </a:txBody>
                  <a:tcPr anchor="ctr" anchorCtr="1"/>
                </a:tc>
                <a:tc vMerge="1">
                  <a:txBody>
                    <a:bodyPr/>
                    <a:lstStyle/>
                    <a:p>
                      <a:endParaRPr kumimoji="1" lang="ja-JP" altLang="en-US" sz="700" dirty="0">
                        <a:latin typeface="+mn-ea"/>
                        <a:ea typeface="+mn-ea"/>
                      </a:endParaRPr>
                    </a:p>
                  </a:txBody>
                  <a:tcPr anchor="ctr" anchorCtr="1"/>
                </a:tc>
                <a:tc vMerge="1">
                  <a:txBody>
                    <a:bodyPr/>
                    <a:lstStyle/>
                    <a:p>
                      <a:endParaRPr kumimoji="1" lang="ja-JP" altLang="en-US" sz="700" dirty="0">
                        <a:latin typeface="+mn-ea"/>
                        <a:ea typeface="+mn-ea"/>
                      </a:endParaRPr>
                    </a:p>
                  </a:txBody>
                  <a:tcPr anchor="ctr" anchorCtr="1"/>
                </a:tc>
                <a:tc vMerge="1">
                  <a:txBody>
                    <a:bodyPr/>
                    <a:lstStyle/>
                    <a:p>
                      <a:endParaRPr kumimoji="1" lang="ja-JP" altLang="en-US" sz="700" dirty="0">
                        <a:latin typeface="+mn-ea"/>
                        <a:ea typeface="+mn-ea"/>
                      </a:endParaRPr>
                    </a:p>
                  </a:txBody>
                  <a:tcPr anchor="ctr" anchorCtr="1"/>
                </a:tc>
                <a:extLst>
                  <a:ext uri="{0D108BD9-81ED-4DB2-BD59-A6C34878D82A}">
                    <a16:rowId xmlns:a16="http://schemas.microsoft.com/office/drawing/2014/main" val="2350661808"/>
                  </a:ext>
                </a:extLst>
              </a:tr>
              <a:tr h="2327126">
                <a:tc>
                  <a:txBody>
                    <a:bodyPr/>
                    <a:lstStyle/>
                    <a:p>
                      <a:r>
                        <a:rPr kumimoji="1" lang="ja-JP" altLang="en-US" sz="700" dirty="0">
                          <a:solidFill>
                            <a:schemeClr val="bg1"/>
                          </a:solidFill>
                          <a:latin typeface="+mn-ea"/>
                          <a:ea typeface="+mn-ea"/>
                        </a:rPr>
                        <a:t>研究課題</a:t>
                      </a:r>
                    </a:p>
                  </a:txBody>
                  <a:tcPr anchor="ctr" anchorCtr="1">
                    <a:solidFill>
                      <a:schemeClr val="accent1">
                        <a:lumMod val="75000"/>
                      </a:schemeClr>
                    </a:solidFill>
                  </a:tcPr>
                </a:tc>
                <a:tc>
                  <a:txBody>
                    <a:bodyPr/>
                    <a:lstStyle/>
                    <a:p>
                      <a:r>
                        <a:rPr kumimoji="1" lang="ja-JP" altLang="en-US" sz="700" dirty="0">
                          <a:latin typeface="+mn-ea"/>
                          <a:ea typeface="+mn-ea"/>
                        </a:rPr>
                        <a:t>① あなたは、どのような場面でメディアの影響を強く受けていると思うか、また、どのような場⾯でメディアの影響をあまり受けていないと思うかグループで話し合って発表しなさい。</a:t>
                      </a:r>
                    </a:p>
                    <a:p>
                      <a:r>
                        <a:rPr kumimoji="1" lang="ja-JP" altLang="en-US" sz="700" dirty="0">
                          <a:latin typeface="+mn-ea"/>
                          <a:ea typeface="+mn-ea"/>
                        </a:rPr>
                        <a:t>② テレビなどのＣＭ は、専門家がなんとか視聴者をひきつけようとして創作した作品である。どんなＣＭ が印象に残っているか。それは何故か。メディアの特性をどのように使っているか。グループで話し合って発表しなさい。</a:t>
                      </a:r>
                    </a:p>
                    <a:p>
                      <a:r>
                        <a:rPr kumimoji="1" lang="ja-JP" altLang="en-US" sz="700" dirty="0">
                          <a:latin typeface="+mn-ea"/>
                          <a:ea typeface="+mn-ea"/>
                        </a:rPr>
                        <a:t>③ インターネットで、いくつかの教材を調べて、その教材の有効性を５段階で判定しなさい。そして、どのような要因でその判定結果になったかを、書きなさい。</a:t>
                      </a:r>
                    </a:p>
                  </a:txBody>
                  <a:tcPr/>
                </a:tc>
                <a:tc vMerge="1">
                  <a:txBody>
                    <a:bodyPr/>
                    <a:lstStyle/>
                    <a:p>
                      <a:endParaRPr kumimoji="1" lang="ja-JP" altLang="en-US" sz="700" dirty="0">
                        <a:latin typeface="+mn-ea"/>
                        <a:ea typeface="+mn-ea"/>
                      </a:endParaRPr>
                    </a:p>
                  </a:txBody>
                  <a:tcPr anchor="ctr">
                    <a:noFill/>
                  </a:tcPr>
                </a:tc>
                <a:tc vMerge="1">
                  <a:txBody>
                    <a:bodyPr/>
                    <a:lstStyle/>
                    <a:p>
                      <a:endParaRPr kumimoji="1" lang="ja-JP" altLang="en-US" sz="700" dirty="0">
                        <a:latin typeface="+mn-ea"/>
                        <a:ea typeface="+mn-ea"/>
                      </a:endParaRPr>
                    </a:p>
                  </a:txBody>
                  <a:tcPr anchor="ctr">
                    <a:noFill/>
                  </a:tcPr>
                </a:tc>
                <a:tc vMerge="1">
                  <a:txBody>
                    <a:bodyPr/>
                    <a:lstStyle/>
                    <a:p>
                      <a:endParaRPr kumimoji="1" lang="ja-JP" altLang="en-US" sz="700" dirty="0">
                        <a:latin typeface="+mn-ea"/>
                        <a:ea typeface="+mn-ea"/>
                      </a:endParaRPr>
                    </a:p>
                  </a:txBody>
                  <a:tcPr anchor="ctr">
                    <a:noFill/>
                  </a:tcPr>
                </a:tc>
                <a:tc vMerge="1">
                  <a:txBody>
                    <a:bodyPr/>
                    <a:lstStyle/>
                    <a:p>
                      <a:endParaRPr kumimoji="1" lang="ja-JP" altLang="en-US" sz="700" dirty="0">
                        <a:latin typeface="+mn-ea"/>
                        <a:ea typeface="+mn-ea"/>
                      </a:endParaRPr>
                    </a:p>
                  </a:txBody>
                  <a:tcPr anchor="ctr">
                    <a:noFill/>
                  </a:tcPr>
                </a:tc>
                <a:extLst>
                  <a:ext uri="{0D108BD9-81ED-4DB2-BD59-A6C34878D82A}">
                    <a16:rowId xmlns:a16="http://schemas.microsoft.com/office/drawing/2014/main" val="1599519355"/>
                  </a:ext>
                </a:extLst>
              </a:tr>
            </a:tbl>
          </a:graphicData>
        </a:graphic>
      </p:graphicFrame>
      <p:sp>
        <p:nvSpPr>
          <p:cNvPr id="3" name="正方形/長方形 2"/>
          <p:cNvSpPr/>
          <p:nvPr/>
        </p:nvSpPr>
        <p:spPr>
          <a:xfrm>
            <a:off x="7380312" y="1412776"/>
            <a:ext cx="1276932" cy="720080"/>
          </a:xfrm>
          <a:prstGeom prst="rect">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5"/>
          <p:cNvSpPr>
            <a:spLocks noGrp="1"/>
          </p:cNvSpPr>
          <p:nvPr>
            <p:ph type="sldNum" sz="quarter" idx="12"/>
          </p:nvPr>
        </p:nvSpPr>
        <p:spPr/>
        <p:txBody>
          <a:bodyPr/>
          <a:lstStyle/>
          <a:p>
            <a:fld id="{CE9FE975-8D2D-47B0-BE21-F4B74D093569}" type="slidenum">
              <a:rPr kumimoji="1" lang="ja-JP" altLang="en-US" smtClean="0"/>
              <a:t>20</a:t>
            </a:fld>
            <a:endParaRPr kumimoji="1" lang="ja-JP" altLang="en-US" dirty="0"/>
          </a:p>
        </p:txBody>
      </p:sp>
    </p:spTree>
    <p:extLst>
      <p:ext uri="{BB962C8B-B14F-4D97-AF65-F5344CB8AC3E}">
        <p14:creationId xmlns:p14="http://schemas.microsoft.com/office/powerpoint/2010/main" val="357813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13097" y="298103"/>
            <a:ext cx="8496944" cy="1077218"/>
          </a:xfrm>
          <a:prstGeom prst="rect">
            <a:avLst/>
          </a:prstGeom>
          <a:noFill/>
        </p:spPr>
        <p:txBody>
          <a:bodyPr wrap="square" rtlCol="0">
            <a:spAutoFit/>
          </a:bodyPr>
          <a:lstStyle/>
          <a:p>
            <a:r>
              <a:rPr lang="ja-JP" altLang="en-US" sz="3200" dirty="0">
                <a:latin typeface="メイリオ" panose="020B0604030504040204" pitchFamily="50" charset="-128"/>
                <a:ea typeface="メイリオ" panose="020B0604030504040204" pitchFamily="50" charset="-128"/>
              </a:rPr>
              <a:t>教育リソース（資料集）</a:t>
            </a:r>
          </a:p>
          <a:p>
            <a:r>
              <a:rPr lang="ja-JP" altLang="en-US" sz="3200" dirty="0">
                <a:latin typeface="メイリオ" panose="020B0604030504040204" pitchFamily="50" charset="-128"/>
                <a:ea typeface="メイリオ" panose="020B0604030504040204" pitchFamily="50" charset="-128"/>
              </a:rPr>
              <a:t>　　　　　　　　　　　　　　　　　　　　　</a:t>
            </a:r>
            <a:endParaRPr kumimoji="1" lang="ja-JP" altLang="en-US" sz="1400" dirty="0">
              <a:latin typeface="メイリオ" panose="020B0604030504040204" pitchFamily="50" charset="-128"/>
              <a:ea typeface="メイリオ" panose="020B0604030504040204" pitchFamily="50" charset="-128"/>
            </a:endParaRPr>
          </a:p>
        </p:txBody>
      </p:sp>
      <p:cxnSp>
        <p:nvCxnSpPr>
          <p:cNvPr id="4" name="直線コネクタ 3"/>
          <p:cNvCxnSpPr/>
          <p:nvPr/>
        </p:nvCxnSpPr>
        <p:spPr>
          <a:xfrm>
            <a:off x="213097" y="836712"/>
            <a:ext cx="8391351" cy="0"/>
          </a:xfrm>
          <a:prstGeom prst="line">
            <a:avLst/>
          </a:prstGeom>
          <a:ln w="38100"/>
        </p:spPr>
        <p:style>
          <a:lnRef idx="1">
            <a:schemeClr val="accent1"/>
          </a:lnRef>
          <a:fillRef idx="0">
            <a:schemeClr val="accent1"/>
          </a:fillRef>
          <a:effectRef idx="0">
            <a:schemeClr val="accent1"/>
          </a:effectRef>
          <a:fontRef idx="minor">
            <a:schemeClr val="tx1"/>
          </a:fontRef>
        </p:style>
      </p:cxnSp>
      <p:graphicFrame>
        <p:nvGraphicFramePr>
          <p:cNvPr id="6" name="表 5"/>
          <p:cNvGraphicFramePr>
            <a:graphicFrameLocks noGrp="1"/>
          </p:cNvGraphicFramePr>
          <p:nvPr/>
        </p:nvGraphicFramePr>
        <p:xfrm>
          <a:off x="251520" y="980728"/>
          <a:ext cx="8208911" cy="5299191"/>
        </p:xfrm>
        <a:graphic>
          <a:graphicData uri="http://schemas.openxmlformats.org/drawingml/2006/table">
            <a:tbl>
              <a:tblPr firstRow="1" bandRow="1">
                <a:tableStyleId>{5940675A-B579-460E-94D1-54222C63F5DA}</a:tableStyleId>
              </a:tblPr>
              <a:tblGrid>
                <a:gridCol w="1027324">
                  <a:extLst>
                    <a:ext uri="{9D8B030D-6E8A-4147-A177-3AD203B41FA5}">
                      <a16:colId xmlns:a16="http://schemas.microsoft.com/office/drawing/2014/main" val="4236866019"/>
                    </a:ext>
                  </a:extLst>
                </a:gridCol>
                <a:gridCol w="1152128">
                  <a:extLst>
                    <a:ext uri="{9D8B030D-6E8A-4147-A177-3AD203B41FA5}">
                      <a16:colId xmlns:a16="http://schemas.microsoft.com/office/drawing/2014/main" val="3374882550"/>
                    </a:ext>
                  </a:extLst>
                </a:gridCol>
                <a:gridCol w="792088">
                  <a:extLst>
                    <a:ext uri="{9D8B030D-6E8A-4147-A177-3AD203B41FA5}">
                      <a16:colId xmlns:a16="http://schemas.microsoft.com/office/drawing/2014/main" val="1367310943"/>
                    </a:ext>
                  </a:extLst>
                </a:gridCol>
                <a:gridCol w="576064">
                  <a:extLst>
                    <a:ext uri="{9D8B030D-6E8A-4147-A177-3AD203B41FA5}">
                      <a16:colId xmlns:a16="http://schemas.microsoft.com/office/drawing/2014/main" val="2633307410"/>
                    </a:ext>
                  </a:extLst>
                </a:gridCol>
                <a:gridCol w="4661307">
                  <a:extLst>
                    <a:ext uri="{9D8B030D-6E8A-4147-A177-3AD203B41FA5}">
                      <a16:colId xmlns:a16="http://schemas.microsoft.com/office/drawing/2014/main" val="2599041416"/>
                    </a:ext>
                  </a:extLst>
                </a:gridCol>
              </a:tblGrid>
              <a:tr h="591687">
                <a:tc>
                  <a:txBody>
                    <a:bodyPr/>
                    <a:lstStyle/>
                    <a:p>
                      <a:pPr algn="ctr"/>
                      <a:r>
                        <a:rPr kumimoji="1" lang="ja-JP" altLang="en-US" sz="1000" dirty="0">
                          <a:solidFill>
                            <a:schemeClr val="bg1"/>
                          </a:solidFill>
                          <a:latin typeface="+mn-ea"/>
                          <a:ea typeface="+mn-ea"/>
                        </a:rPr>
                        <a:t>科目区分</a:t>
                      </a:r>
                    </a:p>
                  </a:txBody>
                  <a:tcPr anchor="ctr">
                    <a:solidFill>
                      <a:schemeClr val="accent1">
                        <a:lumMod val="50000"/>
                      </a:schemeClr>
                    </a:solidFill>
                  </a:tcPr>
                </a:tc>
                <a:tc>
                  <a:txBody>
                    <a:bodyPr/>
                    <a:lstStyle/>
                    <a:p>
                      <a:pPr algn="ctr"/>
                      <a:r>
                        <a:rPr kumimoji="1" lang="ja-JP" altLang="en-US" sz="1000" dirty="0">
                          <a:solidFill>
                            <a:schemeClr val="bg1"/>
                          </a:solidFill>
                          <a:latin typeface="+mn-ea"/>
                          <a:ea typeface="+mn-ea"/>
                        </a:rPr>
                        <a:t>科目名</a:t>
                      </a:r>
                    </a:p>
                  </a:txBody>
                  <a:tcPr anchor="ctr">
                    <a:solidFill>
                      <a:schemeClr val="accent1">
                        <a:lumMod val="50000"/>
                      </a:schemeClr>
                    </a:solidFill>
                  </a:tcPr>
                </a:tc>
                <a:tc>
                  <a:txBody>
                    <a:bodyPr/>
                    <a:lstStyle/>
                    <a:p>
                      <a:pPr algn="ctr"/>
                      <a:r>
                        <a:rPr kumimoji="1" lang="ja-JP" altLang="en-US" sz="1000" dirty="0">
                          <a:solidFill>
                            <a:schemeClr val="bg1"/>
                          </a:solidFill>
                          <a:latin typeface="+mn-ea"/>
                          <a:ea typeface="+mn-ea"/>
                        </a:rPr>
                        <a:t>授業形態</a:t>
                      </a:r>
                    </a:p>
                  </a:txBody>
                  <a:tcPr anchor="ctr">
                    <a:solidFill>
                      <a:schemeClr val="accent1">
                        <a:lumMod val="50000"/>
                      </a:schemeClr>
                    </a:solidFill>
                  </a:tcPr>
                </a:tc>
                <a:tc>
                  <a:txBody>
                    <a:bodyPr/>
                    <a:lstStyle/>
                    <a:p>
                      <a:pPr algn="ctr"/>
                      <a:r>
                        <a:rPr kumimoji="1" lang="ja-JP" altLang="en-US" sz="1000" dirty="0">
                          <a:solidFill>
                            <a:schemeClr val="bg1"/>
                          </a:solidFill>
                          <a:latin typeface="+mn-ea"/>
                          <a:ea typeface="+mn-ea"/>
                        </a:rPr>
                        <a:t>時間数</a:t>
                      </a:r>
                    </a:p>
                  </a:txBody>
                  <a:tcPr anchor="ctr">
                    <a:solidFill>
                      <a:schemeClr val="accent1">
                        <a:lumMod val="50000"/>
                      </a:schemeClr>
                    </a:solidFill>
                  </a:tcPr>
                </a:tc>
                <a:tc>
                  <a:txBody>
                    <a:bodyPr/>
                    <a:lstStyle/>
                    <a:p>
                      <a:pPr algn="ctr"/>
                      <a:r>
                        <a:rPr kumimoji="1" lang="ja-JP" altLang="en-US" sz="1000" dirty="0">
                          <a:latin typeface="+mn-ea"/>
                          <a:ea typeface="+mn-ea"/>
                        </a:rPr>
                        <a:t>幼児教育に関する資料・教材のデジタルアーカイブ</a:t>
                      </a:r>
                    </a:p>
                  </a:txBody>
                  <a:tcPr anchor="ctr"/>
                </a:tc>
                <a:extLst>
                  <a:ext uri="{0D108BD9-81ED-4DB2-BD59-A6C34878D82A}">
                    <a16:rowId xmlns:a16="http://schemas.microsoft.com/office/drawing/2014/main" val="301902340"/>
                  </a:ext>
                </a:extLst>
              </a:tr>
              <a:tr h="1136505">
                <a:tc rowSpan="2">
                  <a:txBody>
                    <a:bodyPr/>
                    <a:lstStyle/>
                    <a:p>
                      <a:r>
                        <a:rPr kumimoji="1" lang="ja-JP" altLang="en-US" sz="1000" dirty="0">
                          <a:solidFill>
                            <a:schemeClr val="bg1"/>
                          </a:solidFill>
                          <a:latin typeface="+mn-ea"/>
                          <a:ea typeface="+mn-ea"/>
                        </a:rPr>
                        <a:t>領域及び保育内容の指導法に関する科目</a:t>
                      </a:r>
                    </a:p>
                  </a:txBody>
                  <a:tcPr anchor="ctr">
                    <a:solidFill>
                      <a:schemeClr val="accent1">
                        <a:lumMod val="50000"/>
                      </a:schemeClr>
                    </a:solidFill>
                  </a:tcPr>
                </a:tc>
                <a:tc>
                  <a:txBody>
                    <a:bodyPr/>
                    <a:lstStyle/>
                    <a:p>
                      <a:r>
                        <a:rPr kumimoji="1" lang="ja-JP" altLang="en-US" sz="1000" dirty="0">
                          <a:solidFill>
                            <a:schemeClr val="bg1"/>
                          </a:solidFill>
                          <a:latin typeface="+mn-ea"/>
                          <a:ea typeface="+mn-ea"/>
                        </a:rPr>
                        <a:t>遊びと文化</a:t>
                      </a:r>
                      <a:r>
                        <a:rPr kumimoji="1" lang="en-US" altLang="ja-JP" sz="1000" dirty="0">
                          <a:solidFill>
                            <a:schemeClr val="bg1"/>
                          </a:solidFill>
                          <a:latin typeface="+mn-ea"/>
                          <a:ea typeface="+mn-ea"/>
                        </a:rPr>
                        <a:t>Ⅰ</a:t>
                      </a:r>
                    </a:p>
                    <a:p>
                      <a:endParaRPr kumimoji="1" lang="en-US" altLang="ja-JP" sz="1000" dirty="0">
                        <a:solidFill>
                          <a:schemeClr val="bg1"/>
                        </a:solidFill>
                        <a:latin typeface="+mn-ea"/>
                        <a:ea typeface="+mn-ea"/>
                      </a:endParaRPr>
                    </a:p>
                    <a:p>
                      <a:r>
                        <a:rPr kumimoji="1" lang="ja-JP" altLang="en-US" sz="1000" dirty="0">
                          <a:solidFill>
                            <a:schemeClr val="bg1"/>
                          </a:solidFill>
                          <a:latin typeface="+mn-ea"/>
                          <a:ea typeface="+mn-ea"/>
                        </a:rPr>
                        <a:t>遊びと文化</a:t>
                      </a:r>
                      <a:r>
                        <a:rPr kumimoji="1" lang="en-US" altLang="ja-JP" sz="1000" dirty="0">
                          <a:solidFill>
                            <a:schemeClr val="bg1"/>
                          </a:solidFill>
                          <a:latin typeface="+mn-ea"/>
                          <a:ea typeface="+mn-ea"/>
                        </a:rPr>
                        <a:t>Ⅱ</a:t>
                      </a:r>
                      <a:endParaRPr kumimoji="1" lang="ja-JP" altLang="en-US" sz="1000" dirty="0">
                        <a:solidFill>
                          <a:schemeClr val="bg1"/>
                        </a:solidFill>
                        <a:latin typeface="+mn-ea"/>
                        <a:ea typeface="+mn-ea"/>
                      </a:endParaRPr>
                    </a:p>
                  </a:txBody>
                  <a:tcPr anchor="ctr">
                    <a:solidFill>
                      <a:schemeClr val="accent1">
                        <a:lumMod val="50000"/>
                      </a:schemeClr>
                    </a:solidFill>
                  </a:tcPr>
                </a:tc>
                <a:tc>
                  <a:txBody>
                    <a:bodyPr/>
                    <a:lstStyle/>
                    <a:p>
                      <a:r>
                        <a:rPr kumimoji="1" lang="ja-JP" altLang="en-US" sz="1000" dirty="0">
                          <a:solidFill>
                            <a:schemeClr val="bg1"/>
                          </a:solidFill>
                          <a:latin typeface="+mn-ea"/>
                          <a:ea typeface="+mn-ea"/>
                        </a:rPr>
                        <a:t>講　義</a:t>
                      </a:r>
                    </a:p>
                  </a:txBody>
                  <a:tcPr anchor="ctr" anchorCtr="1">
                    <a:solidFill>
                      <a:schemeClr val="accent1">
                        <a:lumMod val="50000"/>
                      </a:schemeClr>
                    </a:solidFill>
                  </a:tcPr>
                </a:tc>
                <a:tc>
                  <a:txBody>
                    <a:bodyPr/>
                    <a:lstStyle/>
                    <a:p>
                      <a:r>
                        <a:rPr kumimoji="1" lang="en-US" altLang="ja-JP" sz="1000" dirty="0">
                          <a:solidFill>
                            <a:schemeClr val="bg1"/>
                          </a:solidFill>
                          <a:latin typeface="+mn-ea"/>
                          <a:ea typeface="+mn-ea"/>
                        </a:rPr>
                        <a:t>15</a:t>
                      </a:r>
                      <a:endParaRPr kumimoji="1" lang="ja-JP" altLang="en-US" sz="1000" dirty="0">
                        <a:solidFill>
                          <a:schemeClr val="bg1"/>
                        </a:solidFill>
                        <a:latin typeface="+mn-ea"/>
                        <a:ea typeface="+mn-ea"/>
                      </a:endParaRPr>
                    </a:p>
                  </a:txBody>
                  <a:tcPr anchor="ctr" anchorCtr="1">
                    <a:solidFill>
                      <a:schemeClr val="accent1">
                        <a:lumMod val="50000"/>
                      </a:schemeClr>
                    </a:solidFill>
                  </a:tcPr>
                </a:tc>
                <a:tc>
                  <a:txBody>
                    <a:bodyPr/>
                    <a:lstStyle/>
                    <a:p>
                      <a:r>
                        <a:rPr kumimoji="1" lang="ja-JP" altLang="en-US" sz="700" dirty="0">
                          <a:latin typeface="+mn-ea"/>
                          <a:ea typeface="+mn-ea"/>
                        </a:rPr>
                        <a:t>１．遊びと文化</a:t>
                      </a:r>
                      <a:r>
                        <a:rPr kumimoji="1" lang="en-US" altLang="ja-JP" sz="700" dirty="0">
                          <a:latin typeface="+mn-ea"/>
                          <a:ea typeface="+mn-ea"/>
                        </a:rPr>
                        <a:t>Ⅱ</a:t>
                      </a:r>
                      <a:r>
                        <a:rPr kumimoji="1" lang="ja-JP" altLang="en-US" sz="700" dirty="0">
                          <a:latin typeface="+mn-ea"/>
                          <a:ea typeface="+mn-ea"/>
                        </a:rPr>
                        <a:t>　デジタルテキスト</a:t>
                      </a:r>
                    </a:p>
                    <a:p>
                      <a:r>
                        <a:rPr kumimoji="1" lang="ja-JP" altLang="en-US" sz="700" dirty="0">
                          <a:latin typeface="+mn-ea"/>
                          <a:ea typeface="+mn-ea"/>
                        </a:rPr>
                        <a:t>２．遊びと文化</a:t>
                      </a:r>
                      <a:r>
                        <a:rPr kumimoji="1" lang="en-US" altLang="ja-JP" sz="700" dirty="0">
                          <a:latin typeface="+mn-ea"/>
                          <a:ea typeface="+mn-ea"/>
                        </a:rPr>
                        <a:t>Ⅱ</a:t>
                      </a:r>
                      <a:r>
                        <a:rPr kumimoji="1" lang="ja-JP" altLang="en-US" sz="700" dirty="0">
                          <a:latin typeface="+mn-ea"/>
                          <a:ea typeface="+mn-ea"/>
                        </a:rPr>
                        <a:t>　</a:t>
                      </a:r>
                      <a:r>
                        <a:rPr kumimoji="1" lang="en-US" altLang="ja-JP" sz="700" dirty="0">
                          <a:latin typeface="+mn-ea"/>
                          <a:ea typeface="+mn-ea"/>
                        </a:rPr>
                        <a:t>e-Learning </a:t>
                      </a:r>
                      <a:r>
                        <a:rPr kumimoji="1" lang="ja-JP" altLang="en-US" sz="700" dirty="0">
                          <a:latin typeface="+mn-ea"/>
                          <a:ea typeface="+mn-ea"/>
                        </a:rPr>
                        <a:t>教材</a:t>
                      </a:r>
                      <a:endParaRPr kumimoji="1" lang="en-US" altLang="ja-JP" sz="700" dirty="0">
                        <a:latin typeface="+mn-ea"/>
                        <a:ea typeface="+mn-ea"/>
                      </a:endParaRPr>
                    </a:p>
                    <a:p>
                      <a:r>
                        <a:rPr kumimoji="1" lang="ja-JP" altLang="en-US" sz="700" dirty="0">
                          <a:latin typeface="+mn-ea"/>
                          <a:ea typeface="+mn-ea"/>
                        </a:rPr>
                        <a:t>３．遊びと文化</a:t>
                      </a:r>
                      <a:r>
                        <a:rPr kumimoji="1" lang="en-US" altLang="ja-JP" sz="700" dirty="0">
                          <a:latin typeface="+mn-ea"/>
                          <a:ea typeface="+mn-ea"/>
                        </a:rPr>
                        <a:t>Ⅱ</a:t>
                      </a:r>
                      <a:r>
                        <a:rPr kumimoji="1" lang="ja-JP" altLang="en-US" sz="700" dirty="0">
                          <a:latin typeface="+mn-ea"/>
                          <a:ea typeface="+mn-ea"/>
                        </a:rPr>
                        <a:t>　学習の手引き</a:t>
                      </a:r>
                    </a:p>
                    <a:p>
                      <a:r>
                        <a:rPr kumimoji="1" lang="ja-JP" altLang="en-US" sz="700" dirty="0">
                          <a:latin typeface="+mn-ea"/>
                          <a:ea typeface="+mn-ea"/>
                        </a:rPr>
                        <a:t>４．動く紙おもちゃ作成</a:t>
                      </a:r>
                      <a:r>
                        <a:rPr kumimoji="1" lang="en-US" altLang="ja-JP" sz="700" dirty="0">
                          <a:latin typeface="+mn-ea"/>
                          <a:ea typeface="+mn-ea"/>
                        </a:rPr>
                        <a:t>Web</a:t>
                      </a:r>
                      <a:r>
                        <a:rPr kumimoji="1" lang="ja-JP" altLang="en-US" sz="700" dirty="0">
                          <a:latin typeface="+mn-ea"/>
                          <a:ea typeface="+mn-ea"/>
                        </a:rPr>
                        <a:t>サイト</a:t>
                      </a:r>
                      <a:endParaRPr kumimoji="1" lang="en-US" altLang="ja-JP" sz="700" dirty="0">
                        <a:latin typeface="+mn-ea"/>
                        <a:ea typeface="+mn-ea"/>
                      </a:endParaRPr>
                    </a:p>
                    <a:p>
                      <a:r>
                        <a:rPr kumimoji="1" lang="ja-JP" altLang="en-US" sz="700" dirty="0">
                          <a:latin typeface="+mn-ea"/>
                          <a:ea typeface="+mn-ea"/>
                        </a:rPr>
                        <a:t>５．動く紙おもちゃ論文集</a:t>
                      </a:r>
                      <a:endParaRPr kumimoji="1" lang="en-US" altLang="ja-JP" sz="700" dirty="0">
                        <a:latin typeface="+mn-ea"/>
                        <a:ea typeface="+mn-ea"/>
                      </a:endParaRPr>
                    </a:p>
                    <a:p>
                      <a:r>
                        <a:rPr kumimoji="1" lang="ja-JP" altLang="en-US" sz="700" dirty="0">
                          <a:latin typeface="+mn-ea"/>
                          <a:ea typeface="+mn-ea"/>
                        </a:rPr>
                        <a:t>６．動く紙おもちゃに関する動画教材</a:t>
                      </a:r>
                      <a:endParaRPr kumimoji="1" lang="en-US" altLang="ja-JP" sz="700" dirty="0">
                        <a:latin typeface="+mn-ea"/>
                        <a:ea typeface="+mn-ea"/>
                      </a:endParaRPr>
                    </a:p>
                    <a:p>
                      <a:endParaRPr kumimoji="1" lang="ja-JP" altLang="en-US" sz="700" dirty="0">
                        <a:latin typeface="+mn-ea"/>
                        <a:ea typeface="+mn-ea"/>
                      </a:endParaRPr>
                    </a:p>
                  </a:txBody>
                  <a:tcPr anchor="ctr"/>
                </a:tc>
                <a:extLst>
                  <a:ext uri="{0D108BD9-81ED-4DB2-BD59-A6C34878D82A}">
                    <a16:rowId xmlns:a16="http://schemas.microsoft.com/office/drawing/2014/main" val="4051336827"/>
                  </a:ext>
                </a:extLst>
              </a:tr>
              <a:tr h="875373">
                <a:tc vMerge="1">
                  <a:txBody>
                    <a:bodyPr/>
                    <a:lstStyle/>
                    <a:p>
                      <a:endParaRPr kumimoji="1" lang="ja-JP" altLang="en-US" sz="700" dirty="0">
                        <a:solidFill>
                          <a:schemeClr val="bg1"/>
                        </a:solidFill>
                        <a:latin typeface="+mn-ea"/>
                        <a:ea typeface="+mn-ea"/>
                      </a:endParaRPr>
                    </a:p>
                  </a:txBody>
                  <a:tcPr anchor="ctr">
                    <a:solidFill>
                      <a:schemeClr val="accent1">
                        <a:lumMod val="50000"/>
                      </a:schemeClr>
                    </a:solidFill>
                  </a:tcPr>
                </a:tc>
                <a:tc>
                  <a:txBody>
                    <a:bodyPr/>
                    <a:lstStyle/>
                    <a:p>
                      <a:r>
                        <a:rPr kumimoji="1" lang="ja-JP" altLang="en-US" sz="1000" dirty="0">
                          <a:solidFill>
                            <a:schemeClr val="bg1"/>
                          </a:solidFill>
                          <a:latin typeface="+mn-ea"/>
                          <a:ea typeface="+mn-ea"/>
                        </a:rPr>
                        <a:t>保育内容（表現）</a:t>
                      </a:r>
                    </a:p>
                  </a:txBody>
                  <a:tcPr anchor="ctr">
                    <a:solidFill>
                      <a:schemeClr val="accent1">
                        <a:lumMod val="50000"/>
                      </a:schemeClr>
                    </a:solidFill>
                  </a:tcPr>
                </a:tc>
                <a:tc>
                  <a:txBody>
                    <a:bodyPr/>
                    <a:lstStyle/>
                    <a:p>
                      <a:r>
                        <a:rPr kumimoji="1" lang="ja-JP" altLang="en-US" sz="1000" dirty="0">
                          <a:solidFill>
                            <a:schemeClr val="bg1"/>
                          </a:solidFill>
                          <a:latin typeface="+mn-ea"/>
                          <a:ea typeface="+mn-ea"/>
                        </a:rPr>
                        <a:t>講義・演習</a:t>
                      </a:r>
                    </a:p>
                  </a:txBody>
                  <a:tcPr anchor="ctr" anchorCtr="1">
                    <a:solidFill>
                      <a:schemeClr val="accent1">
                        <a:lumMod val="50000"/>
                      </a:schemeClr>
                    </a:solidFill>
                  </a:tcPr>
                </a:tc>
                <a:tc>
                  <a:txBody>
                    <a:bodyPr/>
                    <a:lstStyle/>
                    <a:p>
                      <a:r>
                        <a:rPr kumimoji="1" lang="en-US" altLang="ja-JP" sz="1000" dirty="0">
                          <a:solidFill>
                            <a:schemeClr val="bg1"/>
                          </a:solidFill>
                          <a:latin typeface="+mn-ea"/>
                          <a:ea typeface="+mn-ea"/>
                        </a:rPr>
                        <a:t>15</a:t>
                      </a:r>
                      <a:endParaRPr kumimoji="1" lang="ja-JP" altLang="en-US" sz="1000" dirty="0">
                        <a:solidFill>
                          <a:schemeClr val="bg1"/>
                        </a:solidFill>
                        <a:latin typeface="+mn-ea"/>
                        <a:ea typeface="+mn-ea"/>
                      </a:endParaRPr>
                    </a:p>
                  </a:txBody>
                  <a:tcPr anchor="ctr" anchorCtr="1">
                    <a:solidFill>
                      <a:schemeClr val="accent1">
                        <a:lumMod val="50000"/>
                      </a:schemeClr>
                    </a:solidFill>
                  </a:tcPr>
                </a:tc>
                <a:tc>
                  <a:txBody>
                    <a:bodyPr/>
                    <a:lstStyle/>
                    <a:p>
                      <a:r>
                        <a:rPr kumimoji="1" lang="ja-JP" altLang="en-US" sz="700" dirty="0">
                          <a:latin typeface="+mn-ea"/>
                          <a:ea typeface="+mn-ea"/>
                        </a:rPr>
                        <a:t>１．保育内容</a:t>
                      </a:r>
                      <a:r>
                        <a:rPr kumimoji="1" lang="en-US" altLang="ja-JP" sz="700" dirty="0">
                          <a:latin typeface="+mn-ea"/>
                          <a:ea typeface="+mn-ea"/>
                        </a:rPr>
                        <a:t>(</a:t>
                      </a:r>
                      <a:r>
                        <a:rPr kumimoji="1" lang="ja-JP" altLang="en-US" sz="700" dirty="0">
                          <a:latin typeface="+mn-ea"/>
                          <a:ea typeface="+mn-ea"/>
                        </a:rPr>
                        <a:t>表現）　デジタルテキスト</a:t>
                      </a:r>
                      <a:endParaRPr kumimoji="1" lang="en-US" altLang="ja-JP" sz="700" dirty="0">
                        <a:latin typeface="+mn-ea"/>
                        <a:ea typeface="+mn-ea"/>
                      </a:endParaRPr>
                    </a:p>
                    <a:p>
                      <a:r>
                        <a:rPr kumimoji="1" lang="ja-JP" altLang="en-US" sz="700" dirty="0">
                          <a:latin typeface="+mn-ea"/>
                          <a:ea typeface="+mn-ea"/>
                        </a:rPr>
                        <a:t>２．保育内容</a:t>
                      </a:r>
                      <a:r>
                        <a:rPr kumimoji="1" lang="en-US" altLang="ja-JP" sz="700" dirty="0">
                          <a:latin typeface="+mn-ea"/>
                          <a:ea typeface="+mn-ea"/>
                        </a:rPr>
                        <a:t>(</a:t>
                      </a:r>
                      <a:r>
                        <a:rPr kumimoji="1" lang="ja-JP" altLang="en-US" sz="700" dirty="0">
                          <a:latin typeface="+mn-ea"/>
                          <a:ea typeface="+mn-ea"/>
                        </a:rPr>
                        <a:t>表現）　</a:t>
                      </a:r>
                      <a:r>
                        <a:rPr kumimoji="1" lang="en-US" altLang="ja-JP" sz="700" dirty="0">
                          <a:latin typeface="+mn-ea"/>
                          <a:ea typeface="+mn-ea"/>
                        </a:rPr>
                        <a:t>e-Learning </a:t>
                      </a:r>
                      <a:r>
                        <a:rPr kumimoji="1" lang="ja-JP" altLang="en-US" sz="700" dirty="0">
                          <a:latin typeface="+mn-ea"/>
                          <a:ea typeface="+mn-ea"/>
                        </a:rPr>
                        <a:t>教材</a:t>
                      </a:r>
                    </a:p>
                    <a:p>
                      <a:r>
                        <a:rPr kumimoji="1" lang="ja-JP" altLang="en-US" sz="700" dirty="0">
                          <a:latin typeface="+mn-ea"/>
                          <a:ea typeface="+mn-ea"/>
                        </a:rPr>
                        <a:t>３．保育内容</a:t>
                      </a:r>
                      <a:r>
                        <a:rPr kumimoji="1" lang="en-US" altLang="ja-JP" sz="700" dirty="0">
                          <a:latin typeface="+mn-ea"/>
                          <a:ea typeface="+mn-ea"/>
                        </a:rPr>
                        <a:t>(</a:t>
                      </a:r>
                      <a:r>
                        <a:rPr kumimoji="1" lang="ja-JP" altLang="en-US" sz="700" dirty="0">
                          <a:latin typeface="+mn-ea"/>
                          <a:ea typeface="+mn-ea"/>
                        </a:rPr>
                        <a:t>表現）　学修の手引き</a:t>
                      </a:r>
                      <a:endParaRPr kumimoji="1" lang="en-US" altLang="ja-JP" sz="700" dirty="0">
                        <a:latin typeface="+mn-ea"/>
                        <a:ea typeface="+mn-ea"/>
                      </a:endParaRPr>
                    </a:p>
                    <a:p>
                      <a:r>
                        <a:rPr kumimoji="1" lang="ja-JP" altLang="en-US" sz="700" dirty="0">
                          <a:latin typeface="+mn-ea"/>
                          <a:ea typeface="+mn-ea"/>
                        </a:rPr>
                        <a:t>４．保育内容に関する動画教材</a:t>
                      </a:r>
                      <a:endParaRPr kumimoji="1" lang="en-US" altLang="ja-JP" sz="700" dirty="0">
                        <a:latin typeface="+mn-ea"/>
                        <a:ea typeface="+mn-ea"/>
                      </a:endParaRPr>
                    </a:p>
                    <a:p>
                      <a:endParaRPr kumimoji="1" lang="ja-JP" altLang="en-US" sz="700" dirty="0">
                        <a:latin typeface="+mn-ea"/>
                        <a:ea typeface="+mn-ea"/>
                      </a:endParaRPr>
                    </a:p>
                  </a:txBody>
                  <a:tcPr anchor="ctr"/>
                </a:tc>
                <a:extLst>
                  <a:ext uri="{0D108BD9-81ED-4DB2-BD59-A6C34878D82A}">
                    <a16:rowId xmlns:a16="http://schemas.microsoft.com/office/drawing/2014/main" val="1744591619"/>
                  </a:ext>
                </a:extLst>
              </a:tr>
              <a:tr h="875373">
                <a:tc>
                  <a:txBody>
                    <a:bodyPr/>
                    <a:lstStyle/>
                    <a:p>
                      <a:r>
                        <a:rPr kumimoji="1" lang="ja-JP" altLang="en-US" sz="1000" dirty="0">
                          <a:solidFill>
                            <a:schemeClr val="bg1"/>
                          </a:solidFill>
                          <a:latin typeface="+mn-ea"/>
                          <a:ea typeface="+mn-ea"/>
                        </a:rPr>
                        <a:t>教育の基礎的理解に関する科目</a:t>
                      </a:r>
                    </a:p>
                  </a:txBody>
                  <a:tcPr anchor="ctr">
                    <a:solidFill>
                      <a:schemeClr val="accent1">
                        <a:lumMod val="50000"/>
                      </a:schemeClr>
                    </a:solidFill>
                  </a:tcPr>
                </a:tc>
                <a:tc>
                  <a:txBody>
                    <a:bodyPr/>
                    <a:lstStyle/>
                    <a:p>
                      <a:r>
                        <a:rPr kumimoji="1" lang="ja-JP" altLang="en-US" sz="1000" dirty="0">
                          <a:solidFill>
                            <a:schemeClr val="bg1"/>
                          </a:solidFill>
                          <a:latin typeface="+mn-ea"/>
                          <a:ea typeface="+mn-ea"/>
                        </a:rPr>
                        <a:t>教師論</a:t>
                      </a:r>
                    </a:p>
                  </a:txBody>
                  <a:tcPr anchor="ctr">
                    <a:solidFill>
                      <a:schemeClr val="accent1">
                        <a:lumMod val="50000"/>
                      </a:schemeClr>
                    </a:solidFill>
                  </a:tcPr>
                </a:tc>
                <a:tc>
                  <a:txBody>
                    <a:bodyPr/>
                    <a:lstStyle/>
                    <a:p>
                      <a:r>
                        <a:rPr kumimoji="1" lang="ja-JP" altLang="en-US" sz="1000" dirty="0">
                          <a:solidFill>
                            <a:schemeClr val="bg1"/>
                          </a:solidFill>
                          <a:latin typeface="+mn-ea"/>
                          <a:ea typeface="+mn-ea"/>
                        </a:rPr>
                        <a:t>講　義</a:t>
                      </a:r>
                    </a:p>
                  </a:txBody>
                  <a:tcPr anchor="ctr" anchorCtr="1">
                    <a:solidFill>
                      <a:schemeClr val="accent1">
                        <a:lumMod val="50000"/>
                      </a:schemeClr>
                    </a:solidFill>
                  </a:tcPr>
                </a:tc>
                <a:tc>
                  <a:txBody>
                    <a:bodyPr/>
                    <a:lstStyle/>
                    <a:p>
                      <a:r>
                        <a:rPr kumimoji="1" lang="en-US" altLang="ja-JP" sz="1000" dirty="0">
                          <a:solidFill>
                            <a:schemeClr val="bg1"/>
                          </a:solidFill>
                          <a:latin typeface="+mn-ea"/>
                          <a:ea typeface="+mn-ea"/>
                        </a:rPr>
                        <a:t>15</a:t>
                      </a:r>
                      <a:endParaRPr kumimoji="1" lang="ja-JP" altLang="en-US" sz="1000" dirty="0">
                        <a:solidFill>
                          <a:schemeClr val="bg1"/>
                        </a:solidFill>
                        <a:latin typeface="+mn-ea"/>
                        <a:ea typeface="+mn-ea"/>
                      </a:endParaRPr>
                    </a:p>
                  </a:txBody>
                  <a:tcPr anchor="ctr" anchorCtr="1">
                    <a:solidFill>
                      <a:schemeClr val="accent1">
                        <a:lumMod val="50000"/>
                      </a:schemeClr>
                    </a:solidFill>
                  </a:tcPr>
                </a:tc>
                <a:tc>
                  <a:txBody>
                    <a:bodyPr/>
                    <a:lstStyle/>
                    <a:p>
                      <a:r>
                        <a:rPr kumimoji="1" lang="ja-JP" altLang="en-US" sz="700" dirty="0">
                          <a:latin typeface="+mn-ea"/>
                          <a:ea typeface="+mn-ea"/>
                        </a:rPr>
                        <a:t>１．教師論　デジタルテキスト</a:t>
                      </a:r>
                    </a:p>
                    <a:p>
                      <a:r>
                        <a:rPr kumimoji="1" lang="ja-JP" altLang="en-US" sz="700" dirty="0">
                          <a:latin typeface="+mn-ea"/>
                          <a:ea typeface="+mn-ea"/>
                        </a:rPr>
                        <a:t>２．教師論　</a:t>
                      </a:r>
                      <a:r>
                        <a:rPr kumimoji="1" lang="en-US" altLang="ja-JP" sz="700" dirty="0">
                          <a:latin typeface="+mn-ea"/>
                          <a:ea typeface="+mn-ea"/>
                        </a:rPr>
                        <a:t>e-Learning </a:t>
                      </a:r>
                      <a:r>
                        <a:rPr kumimoji="1" lang="ja-JP" altLang="en-US" sz="700" dirty="0">
                          <a:latin typeface="+mn-ea"/>
                          <a:ea typeface="+mn-ea"/>
                        </a:rPr>
                        <a:t>教材</a:t>
                      </a:r>
                    </a:p>
                    <a:p>
                      <a:r>
                        <a:rPr kumimoji="1" lang="ja-JP" altLang="en-US" sz="700" dirty="0">
                          <a:latin typeface="+mn-ea"/>
                          <a:ea typeface="+mn-ea"/>
                        </a:rPr>
                        <a:t>３．教師論　学習の手引き</a:t>
                      </a:r>
                      <a:endParaRPr kumimoji="1" lang="en-US" altLang="ja-JP" sz="700" dirty="0">
                        <a:latin typeface="+mn-ea"/>
                        <a:ea typeface="+mn-ea"/>
                      </a:endParaRPr>
                    </a:p>
                    <a:p>
                      <a:r>
                        <a:rPr kumimoji="1" lang="ja-JP" altLang="en-US" sz="700" dirty="0">
                          <a:latin typeface="+mn-ea"/>
                          <a:ea typeface="+mn-ea"/>
                        </a:rPr>
                        <a:t>４．教師論に関する動画教材</a:t>
                      </a:r>
                      <a:endParaRPr kumimoji="1" lang="en-US" altLang="ja-JP" sz="700" dirty="0">
                        <a:latin typeface="+mn-ea"/>
                        <a:ea typeface="+mn-ea"/>
                      </a:endParaRPr>
                    </a:p>
                    <a:p>
                      <a:endParaRPr kumimoji="1" lang="ja-JP" altLang="en-US" sz="700" dirty="0">
                        <a:latin typeface="+mn-ea"/>
                        <a:ea typeface="+mn-ea"/>
                      </a:endParaRPr>
                    </a:p>
                  </a:txBody>
                  <a:tcPr anchor="ctr"/>
                </a:tc>
                <a:extLst>
                  <a:ext uri="{0D108BD9-81ED-4DB2-BD59-A6C34878D82A}">
                    <a16:rowId xmlns:a16="http://schemas.microsoft.com/office/drawing/2014/main" val="2350661808"/>
                  </a:ext>
                </a:extLst>
              </a:tr>
              <a:tr h="875373">
                <a:tc rowSpan="2">
                  <a:txBody>
                    <a:bodyPr/>
                    <a:lstStyle/>
                    <a:p>
                      <a:r>
                        <a:rPr kumimoji="1" lang="ja-JP" altLang="en-US" sz="1000" dirty="0">
                          <a:solidFill>
                            <a:schemeClr val="bg1"/>
                          </a:solidFill>
                          <a:latin typeface="+mn-ea"/>
                          <a:ea typeface="+mn-ea"/>
                        </a:rPr>
                        <a:t>道徳、総合的な学習の時間等の指導法及び生徒指導、教育相談等に関する科目</a:t>
                      </a:r>
                    </a:p>
                  </a:txBody>
                  <a:tcPr anchor="ctr">
                    <a:solidFill>
                      <a:schemeClr val="accent1">
                        <a:lumMod val="50000"/>
                      </a:schemeClr>
                    </a:solidFill>
                  </a:tcPr>
                </a:tc>
                <a:tc>
                  <a:txBody>
                    <a:bodyPr/>
                    <a:lstStyle/>
                    <a:p>
                      <a:r>
                        <a:rPr kumimoji="1" lang="ja-JP" altLang="en-US" sz="1000" dirty="0">
                          <a:solidFill>
                            <a:schemeClr val="bg1"/>
                          </a:solidFill>
                          <a:latin typeface="+mn-ea"/>
                          <a:ea typeface="+mn-ea"/>
                        </a:rPr>
                        <a:t>教育の方法・技術</a:t>
                      </a:r>
                    </a:p>
                  </a:txBody>
                  <a:tcPr anchor="ctr">
                    <a:solidFill>
                      <a:schemeClr val="accent1">
                        <a:lumMod val="50000"/>
                      </a:schemeClr>
                    </a:solidFill>
                  </a:tcPr>
                </a:tc>
                <a:tc>
                  <a:txBody>
                    <a:bodyPr/>
                    <a:lstStyle/>
                    <a:p>
                      <a:r>
                        <a:rPr kumimoji="1" lang="ja-JP" altLang="en-US" sz="1000" dirty="0">
                          <a:solidFill>
                            <a:schemeClr val="bg1"/>
                          </a:solidFill>
                          <a:latin typeface="+mn-ea"/>
                          <a:ea typeface="+mn-ea"/>
                        </a:rPr>
                        <a:t>講義・演習</a:t>
                      </a:r>
                    </a:p>
                  </a:txBody>
                  <a:tcPr anchor="ctr" anchorCtr="1">
                    <a:solidFill>
                      <a:schemeClr val="accent1">
                        <a:lumMod val="50000"/>
                      </a:schemeClr>
                    </a:solidFill>
                  </a:tcPr>
                </a:tc>
                <a:tc>
                  <a:txBody>
                    <a:bodyPr/>
                    <a:lstStyle/>
                    <a:p>
                      <a:r>
                        <a:rPr kumimoji="1" lang="en-US" altLang="ja-JP" sz="1000" dirty="0">
                          <a:solidFill>
                            <a:schemeClr val="bg1"/>
                          </a:solidFill>
                          <a:latin typeface="+mn-ea"/>
                          <a:ea typeface="+mn-ea"/>
                        </a:rPr>
                        <a:t>15</a:t>
                      </a:r>
                      <a:endParaRPr kumimoji="1" lang="ja-JP" altLang="en-US" sz="1000" dirty="0">
                        <a:solidFill>
                          <a:schemeClr val="bg1"/>
                        </a:solidFill>
                        <a:latin typeface="+mn-ea"/>
                        <a:ea typeface="+mn-ea"/>
                      </a:endParaRPr>
                    </a:p>
                  </a:txBody>
                  <a:tcPr anchor="ctr" anchorCtr="1">
                    <a:solidFill>
                      <a:schemeClr val="accent1">
                        <a:lumMod val="50000"/>
                      </a:schemeClr>
                    </a:solidFill>
                  </a:tcPr>
                </a:tc>
                <a:tc>
                  <a:txBody>
                    <a:bodyPr/>
                    <a:lstStyle/>
                    <a:p>
                      <a:r>
                        <a:rPr kumimoji="1" lang="ja-JP" altLang="en-US" sz="700" dirty="0">
                          <a:latin typeface="+mn-ea"/>
                          <a:ea typeface="+mn-ea"/>
                        </a:rPr>
                        <a:t>１．教育の方法・技術　デジタルテキスト</a:t>
                      </a:r>
                    </a:p>
                    <a:p>
                      <a:r>
                        <a:rPr kumimoji="1" lang="ja-JP" altLang="en-US" sz="700" dirty="0">
                          <a:latin typeface="+mn-ea"/>
                          <a:ea typeface="+mn-ea"/>
                        </a:rPr>
                        <a:t>２．教育の方法・技術　</a:t>
                      </a:r>
                      <a:r>
                        <a:rPr kumimoji="1" lang="en-US" altLang="ja-JP" sz="700" dirty="0">
                          <a:latin typeface="+mn-ea"/>
                          <a:ea typeface="+mn-ea"/>
                        </a:rPr>
                        <a:t>e-Learning </a:t>
                      </a:r>
                      <a:r>
                        <a:rPr kumimoji="1" lang="ja-JP" altLang="en-US" sz="700" dirty="0">
                          <a:latin typeface="+mn-ea"/>
                          <a:ea typeface="+mn-ea"/>
                        </a:rPr>
                        <a:t>教材</a:t>
                      </a:r>
                    </a:p>
                    <a:p>
                      <a:r>
                        <a:rPr kumimoji="1" lang="ja-JP" altLang="en-US" sz="700" dirty="0">
                          <a:latin typeface="+mn-ea"/>
                          <a:ea typeface="+mn-ea"/>
                        </a:rPr>
                        <a:t>３．教育の方法・技術　学修の手引き</a:t>
                      </a:r>
                      <a:endParaRPr kumimoji="1" lang="en-US" altLang="ja-JP" sz="700" dirty="0">
                        <a:latin typeface="+mn-ea"/>
                        <a:ea typeface="+mn-ea"/>
                      </a:endParaRPr>
                    </a:p>
                    <a:p>
                      <a:r>
                        <a:rPr kumimoji="1" lang="ja-JP" altLang="en-US" sz="700" dirty="0">
                          <a:latin typeface="+mn-ea"/>
                          <a:ea typeface="+mn-ea"/>
                        </a:rPr>
                        <a:t>４．教材開発の基礎としてのインストラクショナルデザイン</a:t>
                      </a:r>
                      <a:r>
                        <a:rPr kumimoji="1" lang="en-US" altLang="ja-JP" sz="700" dirty="0">
                          <a:latin typeface="+mn-ea"/>
                          <a:ea typeface="+mn-ea"/>
                        </a:rPr>
                        <a:t>Web</a:t>
                      </a:r>
                      <a:r>
                        <a:rPr kumimoji="1" lang="ja-JP" altLang="en-US" sz="700" dirty="0">
                          <a:latin typeface="+mn-ea"/>
                          <a:ea typeface="+mn-ea"/>
                        </a:rPr>
                        <a:t>サイト</a:t>
                      </a:r>
                      <a:endParaRPr kumimoji="1" lang="en-US" altLang="ja-JP" sz="700" dirty="0">
                        <a:latin typeface="+mn-ea"/>
                        <a:ea typeface="+mn-ea"/>
                      </a:endParaRPr>
                    </a:p>
                    <a:p>
                      <a:r>
                        <a:rPr kumimoji="1" lang="ja-JP" altLang="en-US" sz="700" dirty="0">
                          <a:latin typeface="+mn-ea"/>
                          <a:ea typeface="+mn-ea"/>
                        </a:rPr>
                        <a:t>５．授業アーカイブ　デジタルテキスト</a:t>
                      </a:r>
                      <a:endParaRPr kumimoji="1" lang="en-US" altLang="ja-JP" sz="700" dirty="0">
                        <a:latin typeface="+mn-ea"/>
                        <a:ea typeface="+mn-ea"/>
                      </a:endParaRPr>
                    </a:p>
                    <a:p>
                      <a:r>
                        <a:rPr kumimoji="1" lang="ja-JP" altLang="en-US" sz="700" dirty="0">
                          <a:latin typeface="+mn-ea"/>
                          <a:ea typeface="+mn-ea"/>
                        </a:rPr>
                        <a:t>６．教育の方法・技術に関する動画教材</a:t>
                      </a:r>
                      <a:endParaRPr kumimoji="1" lang="en-US" altLang="ja-JP" sz="700" dirty="0">
                        <a:latin typeface="+mn-ea"/>
                        <a:ea typeface="+mn-ea"/>
                      </a:endParaRPr>
                    </a:p>
                    <a:p>
                      <a:endParaRPr kumimoji="1" lang="en-US" altLang="ja-JP" sz="700" dirty="0">
                        <a:latin typeface="+mn-ea"/>
                        <a:ea typeface="+mn-ea"/>
                      </a:endParaRPr>
                    </a:p>
                    <a:p>
                      <a:endParaRPr kumimoji="1" lang="ja-JP" altLang="en-US" sz="700" dirty="0">
                        <a:latin typeface="+mn-ea"/>
                        <a:ea typeface="+mn-ea"/>
                      </a:endParaRPr>
                    </a:p>
                  </a:txBody>
                  <a:tcPr anchor="ctr"/>
                </a:tc>
                <a:extLst>
                  <a:ext uri="{0D108BD9-81ED-4DB2-BD59-A6C34878D82A}">
                    <a16:rowId xmlns:a16="http://schemas.microsoft.com/office/drawing/2014/main" val="3142972939"/>
                  </a:ext>
                </a:extLst>
              </a:tr>
              <a:tr h="875373">
                <a:tc vMerge="1">
                  <a:txBody>
                    <a:bodyPr/>
                    <a:lstStyle/>
                    <a:p>
                      <a:endParaRPr kumimoji="1" lang="ja-JP" altLang="en-US" sz="700" dirty="0">
                        <a:solidFill>
                          <a:schemeClr val="bg1"/>
                        </a:solidFill>
                        <a:latin typeface="+mn-ea"/>
                        <a:ea typeface="+mn-ea"/>
                      </a:endParaRPr>
                    </a:p>
                  </a:txBody>
                  <a:tcPr anchor="ctr">
                    <a:solidFill>
                      <a:schemeClr val="accent1">
                        <a:lumMod val="5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bg1"/>
                          </a:solidFill>
                          <a:latin typeface="+mn-ea"/>
                          <a:ea typeface="+mn-ea"/>
                        </a:rPr>
                        <a:t>幼児理解</a:t>
                      </a:r>
                    </a:p>
                    <a:p>
                      <a:endParaRPr kumimoji="1" lang="en-US" altLang="ja-JP" sz="1000" dirty="0">
                        <a:solidFill>
                          <a:schemeClr val="bg1"/>
                        </a:solidFill>
                        <a:latin typeface="+mn-ea"/>
                        <a:ea typeface="+mn-ea"/>
                      </a:endParaRPr>
                    </a:p>
                    <a:p>
                      <a:r>
                        <a:rPr kumimoji="1" lang="ja-JP" altLang="en-US" sz="1000" dirty="0">
                          <a:solidFill>
                            <a:schemeClr val="bg1"/>
                          </a:solidFill>
                          <a:latin typeface="+mn-ea"/>
                          <a:ea typeface="+mn-ea"/>
                        </a:rPr>
                        <a:t>教育相談</a:t>
                      </a:r>
                      <a:r>
                        <a:rPr kumimoji="1" lang="en-US" altLang="ja-JP" sz="1000" dirty="0">
                          <a:solidFill>
                            <a:schemeClr val="bg1"/>
                          </a:solidFill>
                          <a:latin typeface="+mn-ea"/>
                          <a:ea typeface="+mn-ea"/>
                        </a:rPr>
                        <a:t>Ⅰ</a:t>
                      </a:r>
                    </a:p>
                  </a:txBody>
                  <a:tcPr anchor="ctr">
                    <a:solidFill>
                      <a:schemeClr val="accent1">
                        <a:lumMod val="50000"/>
                      </a:schemeClr>
                    </a:solidFill>
                  </a:tcPr>
                </a:tc>
                <a:tc>
                  <a:txBody>
                    <a:bodyPr/>
                    <a:lstStyle/>
                    <a:p>
                      <a:r>
                        <a:rPr kumimoji="1" lang="ja-JP" altLang="en-US" sz="1000" dirty="0">
                          <a:solidFill>
                            <a:schemeClr val="bg1"/>
                          </a:solidFill>
                          <a:latin typeface="+mn-ea"/>
                          <a:ea typeface="+mn-ea"/>
                        </a:rPr>
                        <a:t>講義・演習</a:t>
                      </a:r>
                    </a:p>
                  </a:txBody>
                  <a:tcPr anchor="ctr" anchorCtr="1">
                    <a:solidFill>
                      <a:schemeClr val="accent1">
                        <a:lumMod val="50000"/>
                      </a:schemeClr>
                    </a:solidFill>
                  </a:tcPr>
                </a:tc>
                <a:tc>
                  <a:txBody>
                    <a:bodyPr/>
                    <a:lstStyle/>
                    <a:p>
                      <a:r>
                        <a:rPr kumimoji="1" lang="en-US" altLang="ja-JP" sz="1000" dirty="0">
                          <a:solidFill>
                            <a:schemeClr val="bg1"/>
                          </a:solidFill>
                          <a:latin typeface="+mn-ea"/>
                          <a:ea typeface="+mn-ea"/>
                        </a:rPr>
                        <a:t>15</a:t>
                      </a:r>
                      <a:endParaRPr kumimoji="1" lang="ja-JP" altLang="en-US" sz="1000" dirty="0">
                        <a:solidFill>
                          <a:schemeClr val="bg1"/>
                        </a:solidFill>
                        <a:latin typeface="+mn-ea"/>
                        <a:ea typeface="+mn-ea"/>
                      </a:endParaRPr>
                    </a:p>
                  </a:txBody>
                  <a:tcPr anchor="ctr" anchorCtr="1">
                    <a:solidFill>
                      <a:schemeClr val="accent1">
                        <a:lumMod val="50000"/>
                      </a:schemeClr>
                    </a:solidFill>
                  </a:tcPr>
                </a:tc>
                <a:tc>
                  <a:txBody>
                    <a:bodyPr/>
                    <a:lstStyle/>
                    <a:p>
                      <a:r>
                        <a:rPr kumimoji="1" lang="ja-JP" altLang="en-US" sz="700" dirty="0">
                          <a:latin typeface="+mn-ea"/>
                          <a:ea typeface="+mn-ea"/>
                        </a:rPr>
                        <a:t>１．教育相談</a:t>
                      </a:r>
                      <a:r>
                        <a:rPr kumimoji="1" lang="en-US" altLang="ja-JP" sz="700" dirty="0">
                          <a:latin typeface="+mn-ea"/>
                          <a:ea typeface="+mn-ea"/>
                        </a:rPr>
                        <a:t>Ⅰ</a:t>
                      </a:r>
                      <a:r>
                        <a:rPr kumimoji="1" lang="ja-JP" altLang="en-US" sz="700" dirty="0">
                          <a:latin typeface="+mn-ea"/>
                          <a:ea typeface="+mn-ea"/>
                        </a:rPr>
                        <a:t>　デジタルテキスト</a:t>
                      </a:r>
                    </a:p>
                    <a:p>
                      <a:r>
                        <a:rPr kumimoji="1" lang="ja-JP" altLang="en-US" sz="700" dirty="0">
                          <a:latin typeface="+mn-ea"/>
                          <a:ea typeface="+mn-ea"/>
                        </a:rPr>
                        <a:t>２．教育相談</a:t>
                      </a:r>
                      <a:r>
                        <a:rPr kumimoji="1" lang="en-US" altLang="ja-JP" sz="700" dirty="0">
                          <a:latin typeface="+mn-ea"/>
                          <a:ea typeface="+mn-ea"/>
                        </a:rPr>
                        <a:t>Ⅰ</a:t>
                      </a:r>
                      <a:r>
                        <a:rPr kumimoji="1" lang="ja-JP" altLang="en-US" sz="700" dirty="0">
                          <a:latin typeface="+mn-ea"/>
                          <a:ea typeface="+mn-ea"/>
                        </a:rPr>
                        <a:t>　</a:t>
                      </a:r>
                      <a:r>
                        <a:rPr kumimoji="1" lang="en-US" altLang="ja-JP" sz="700" dirty="0">
                          <a:latin typeface="+mn-ea"/>
                          <a:ea typeface="+mn-ea"/>
                        </a:rPr>
                        <a:t>e-Learning </a:t>
                      </a:r>
                      <a:r>
                        <a:rPr kumimoji="1" lang="ja-JP" altLang="en-US" sz="700" dirty="0">
                          <a:latin typeface="+mn-ea"/>
                          <a:ea typeface="+mn-ea"/>
                        </a:rPr>
                        <a:t>教材</a:t>
                      </a:r>
                    </a:p>
                    <a:p>
                      <a:r>
                        <a:rPr kumimoji="1" lang="ja-JP" altLang="en-US" sz="700" dirty="0">
                          <a:latin typeface="+mn-ea"/>
                          <a:ea typeface="+mn-ea"/>
                        </a:rPr>
                        <a:t>３．教育相談</a:t>
                      </a:r>
                      <a:r>
                        <a:rPr kumimoji="1" lang="en-US" altLang="ja-JP" sz="700" dirty="0">
                          <a:latin typeface="+mn-ea"/>
                          <a:ea typeface="+mn-ea"/>
                        </a:rPr>
                        <a:t>Ⅰ</a:t>
                      </a:r>
                      <a:r>
                        <a:rPr kumimoji="1" lang="ja-JP" altLang="en-US" sz="700" dirty="0">
                          <a:latin typeface="+mn-ea"/>
                          <a:ea typeface="+mn-ea"/>
                        </a:rPr>
                        <a:t>　学修の手引き</a:t>
                      </a:r>
                      <a:endParaRPr kumimoji="1" lang="en-US" altLang="ja-JP" sz="700" dirty="0">
                        <a:latin typeface="+mn-ea"/>
                        <a:ea typeface="+mn-ea"/>
                      </a:endParaRPr>
                    </a:p>
                    <a:p>
                      <a:r>
                        <a:rPr kumimoji="1" lang="en-US" altLang="ja-JP" sz="700" dirty="0">
                          <a:latin typeface="+mn-ea"/>
                          <a:ea typeface="+mn-ea"/>
                        </a:rPr>
                        <a:t>4</a:t>
                      </a:r>
                      <a:r>
                        <a:rPr kumimoji="1" lang="ja-JP" altLang="en-US" sz="700" dirty="0" err="1">
                          <a:latin typeface="+mn-ea"/>
                          <a:ea typeface="+mn-ea"/>
                        </a:rPr>
                        <a:t>．</a:t>
                      </a:r>
                      <a:r>
                        <a:rPr kumimoji="1" lang="ja-JP" altLang="en-US" sz="700" dirty="0">
                          <a:latin typeface="+mn-ea"/>
                          <a:ea typeface="+mn-ea"/>
                        </a:rPr>
                        <a:t>教育相談に関する動画教材</a:t>
                      </a:r>
                      <a:endParaRPr kumimoji="1" lang="en-US" altLang="ja-JP" sz="700" dirty="0">
                        <a:latin typeface="+mn-ea"/>
                        <a:ea typeface="+mn-ea"/>
                      </a:endParaRPr>
                    </a:p>
                    <a:p>
                      <a:endParaRPr kumimoji="1" lang="ja-JP" altLang="en-US" sz="700" dirty="0">
                        <a:latin typeface="+mn-ea"/>
                        <a:ea typeface="+mn-ea"/>
                      </a:endParaRPr>
                    </a:p>
                  </a:txBody>
                  <a:tcPr anchor="ctr"/>
                </a:tc>
                <a:extLst>
                  <a:ext uri="{0D108BD9-81ED-4DB2-BD59-A6C34878D82A}">
                    <a16:rowId xmlns:a16="http://schemas.microsoft.com/office/drawing/2014/main" val="148549932"/>
                  </a:ext>
                </a:extLst>
              </a:tr>
            </a:tbl>
          </a:graphicData>
        </a:graphic>
      </p:graphicFrame>
      <p:sp>
        <p:nvSpPr>
          <p:cNvPr id="5" name="スライド番号プレースホルダー 4"/>
          <p:cNvSpPr>
            <a:spLocks noGrp="1"/>
          </p:cNvSpPr>
          <p:nvPr>
            <p:ph type="sldNum" sz="quarter" idx="12"/>
          </p:nvPr>
        </p:nvSpPr>
        <p:spPr/>
        <p:txBody>
          <a:bodyPr/>
          <a:lstStyle/>
          <a:p>
            <a:fld id="{CE9FE975-8D2D-47B0-BE21-F4B74D093569}" type="slidenum">
              <a:rPr kumimoji="1" lang="ja-JP" altLang="en-US" smtClean="0"/>
              <a:t>21</a:t>
            </a:fld>
            <a:endParaRPr kumimoji="1" lang="ja-JP" altLang="en-US" dirty="0"/>
          </a:p>
        </p:txBody>
      </p:sp>
    </p:spTree>
    <p:extLst>
      <p:ext uri="{BB962C8B-B14F-4D97-AF65-F5344CB8AC3E}">
        <p14:creationId xmlns:p14="http://schemas.microsoft.com/office/powerpoint/2010/main" val="3977845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60300" y="205422"/>
            <a:ext cx="8496944" cy="1077218"/>
          </a:xfrm>
          <a:prstGeom prst="rect">
            <a:avLst/>
          </a:prstGeom>
          <a:noFill/>
        </p:spPr>
        <p:txBody>
          <a:bodyPr wrap="square" rtlCol="0">
            <a:spAutoFit/>
          </a:bodyPr>
          <a:lstStyle/>
          <a:p>
            <a:r>
              <a:rPr lang="ja-JP" altLang="en-US" sz="3200" dirty="0">
                <a:latin typeface="メイリオ" panose="020B0604030504040204" pitchFamily="50" charset="-128"/>
                <a:ea typeface="メイリオ" panose="020B0604030504040204" pitchFamily="50" charset="-128"/>
              </a:rPr>
              <a:t>講座の構成</a:t>
            </a:r>
          </a:p>
          <a:p>
            <a:r>
              <a:rPr lang="ja-JP" altLang="en-US" sz="3200" dirty="0">
                <a:latin typeface="メイリオ" panose="020B0604030504040204" pitchFamily="50" charset="-128"/>
                <a:ea typeface="メイリオ" panose="020B0604030504040204" pitchFamily="50" charset="-128"/>
              </a:rPr>
              <a:t>　　　　　　　　　　　　　　　　　　　　　</a:t>
            </a:r>
            <a:endParaRPr kumimoji="1" lang="ja-JP" altLang="en-US" sz="1400" dirty="0">
              <a:latin typeface="メイリオ" panose="020B0604030504040204" pitchFamily="50" charset="-128"/>
              <a:ea typeface="メイリオ" panose="020B0604030504040204" pitchFamily="50" charset="-128"/>
            </a:endParaRPr>
          </a:p>
        </p:txBody>
      </p:sp>
      <p:cxnSp>
        <p:nvCxnSpPr>
          <p:cNvPr id="4" name="直線コネクタ 3"/>
          <p:cNvCxnSpPr/>
          <p:nvPr/>
        </p:nvCxnSpPr>
        <p:spPr>
          <a:xfrm>
            <a:off x="213097" y="836712"/>
            <a:ext cx="8391351" cy="0"/>
          </a:xfrm>
          <a:prstGeom prst="line">
            <a:avLst/>
          </a:prstGeom>
          <a:ln w="38100"/>
        </p:spPr>
        <p:style>
          <a:lnRef idx="1">
            <a:schemeClr val="accent1"/>
          </a:lnRef>
          <a:fillRef idx="0">
            <a:schemeClr val="accent1"/>
          </a:fillRef>
          <a:effectRef idx="0">
            <a:schemeClr val="accent1"/>
          </a:effectRef>
          <a:fontRef idx="minor">
            <a:schemeClr val="tx1"/>
          </a:fontRef>
        </p:style>
      </p:cxnSp>
      <p:graphicFrame>
        <p:nvGraphicFramePr>
          <p:cNvPr id="6" name="表 5"/>
          <p:cNvGraphicFramePr>
            <a:graphicFrameLocks noGrp="1"/>
          </p:cNvGraphicFramePr>
          <p:nvPr>
            <p:extLst>
              <p:ext uri="{D42A27DB-BD31-4B8C-83A1-F6EECF244321}">
                <p14:modId xmlns:p14="http://schemas.microsoft.com/office/powerpoint/2010/main" val="4224477507"/>
              </p:ext>
            </p:extLst>
          </p:nvPr>
        </p:nvGraphicFramePr>
        <p:xfrm>
          <a:off x="251520" y="980728"/>
          <a:ext cx="8208911" cy="5495162"/>
        </p:xfrm>
        <a:graphic>
          <a:graphicData uri="http://schemas.openxmlformats.org/drawingml/2006/table">
            <a:tbl>
              <a:tblPr firstRow="1" bandRow="1">
                <a:tableStyleId>{5940675A-B579-460E-94D1-54222C63F5DA}</a:tableStyleId>
              </a:tblPr>
              <a:tblGrid>
                <a:gridCol w="1027324">
                  <a:extLst>
                    <a:ext uri="{9D8B030D-6E8A-4147-A177-3AD203B41FA5}">
                      <a16:colId xmlns:a16="http://schemas.microsoft.com/office/drawing/2014/main" val="4236866019"/>
                    </a:ext>
                  </a:extLst>
                </a:gridCol>
                <a:gridCol w="7181587">
                  <a:extLst>
                    <a:ext uri="{9D8B030D-6E8A-4147-A177-3AD203B41FA5}">
                      <a16:colId xmlns:a16="http://schemas.microsoft.com/office/drawing/2014/main" val="3374882550"/>
                    </a:ext>
                  </a:extLst>
                </a:gridCol>
              </a:tblGrid>
              <a:tr h="360040">
                <a:tc>
                  <a:txBody>
                    <a:bodyPr/>
                    <a:lstStyle/>
                    <a:p>
                      <a:pPr algn="ctr"/>
                      <a:r>
                        <a:rPr kumimoji="1" lang="ja-JP" altLang="en-US" sz="800" dirty="0">
                          <a:solidFill>
                            <a:schemeClr val="bg1"/>
                          </a:solidFill>
                          <a:latin typeface="+mn-ea"/>
                          <a:ea typeface="+mn-ea"/>
                        </a:rPr>
                        <a:t>第　</a:t>
                      </a:r>
                      <a:r>
                        <a:rPr kumimoji="1" lang="en-US" altLang="ja-JP" sz="800" dirty="0">
                          <a:solidFill>
                            <a:schemeClr val="bg1"/>
                          </a:solidFill>
                          <a:latin typeface="+mn-ea"/>
                          <a:ea typeface="+mn-ea"/>
                        </a:rPr>
                        <a:t>1</a:t>
                      </a:r>
                      <a:r>
                        <a:rPr kumimoji="1" lang="ja-JP" altLang="en-US" sz="800" dirty="0">
                          <a:solidFill>
                            <a:schemeClr val="bg1"/>
                          </a:solidFill>
                          <a:latin typeface="+mn-ea"/>
                          <a:ea typeface="+mn-ea"/>
                        </a:rPr>
                        <a:t>　講</a:t>
                      </a:r>
                    </a:p>
                  </a:txBody>
                  <a:tcPr anchor="ctr" anchorCtr="1">
                    <a:solidFill>
                      <a:schemeClr val="accent1">
                        <a:lumMod val="50000"/>
                      </a:schemeClr>
                    </a:solidFill>
                  </a:tcPr>
                </a:tc>
                <a:tc>
                  <a:txBody>
                    <a:bodyPr/>
                    <a:lstStyle/>
                    <a:p>
                      <a:pPr algn="ctr"/>
                      <a:r>
                        <a:rPr kumimoji="1" lang="ja-JP" altLang="en-US" sz="800" dirty="0">
                          <a:solidFill>
                            <a:schemeClr val="bg1"/>
                          </a:solidFill>
                          <a:latin typeface="+mn-ea"/>
                          <a:ea typeface="+mn-ea"/>
                        </a:rPr>
                        <a:t>幼児教育コーディネータ養成講座</a:t>
                      </a:r>
                    </a:p>
                  </a:txBody>
                  <a:tcPr anchor="ctr">
                    <a:solidFill>
                      <a:schemeClr val="accent1">
                        <a:lumMod val="50000"/>
                      </a:schemeClr>
                    </a:solidFill>
                  </a:tcPr>
                </a:tc>
                <a:extLst>
                  <a:ext uri="{0D108BD9-81ED-4DB2-BD59-A6C34878D82A}">
                    <a16:rowId xmlns:a16="http://schemas.microsoft.com/office/drawing/2014/main" val="301902340"/>
                  </a:ext>
                </a:extLst>
              </a:tr>
              <a:tr h="360040">
                <a:tc>
                  <a:txBody>
                    <a:bodyPr/>
                    <a:lstStyle/>
                    <a:p>
                      <a:r>
                        <a:rPr kumimoji="1" lang="ja-JP" altLang="en-US" sz="800" dirty="0">
                          <a:solidFill>
                            <a:schemeClr val="bg1"/>
                          </a:solidFill>
                          <a:latin typeface="+mn-ea"/>
                          <a:ea typeface="+mn-ea"/>
                        </a:rPr>
                        <a:t>全体目標</a:t>
                      </a:r>
                    </a:p>
                  </a:txBody>
                  <a:tcPr anchor="ctr" anchorCtr="1">
                    <a:solidFill>
                      <a:schemeClr val="accent1">
                        <a:lumMod val="50000"/>
                      </a:schemeClr>
                    </a:solidFill>
                  </a:tcPr>
                </a:tc>
                <a:tc>
                  <a:txBody>
                    <a:bodyPr/>
                    <a:lstStyle/>
                    <a:p>
                      <a:endParaRPr kumimoji="1" lang="ja-JP" altLang="en-US" sz="800" dirty="0">
                        <a:solidFill>
                          <a:schemeClr val="bg1"/>
                        </a:solidFill>
                        <a:latin typeface="+mn-ea"/>
                        <a:ea typeface="+mn-ea"/>
                      </a:endParaRPr>
                    </a:p>
                  </a:txBody>
                  <a:tcPr anchor="ctr">
                    <a:noFill/>
                  </a:tcPr>
                </a:tc>
                <a:extLst>
                  <a:ext uri="{0D108BD9-81ED-4DB2-BD59-A6C34878D82A}">
                    <a16:rowId xmlns:a16="http://schemas.microsoft.com/office/drawing/2014/main" val="4051336827"/>
                  </a:ext>
                </a:extLst>
              </a:tr>
              <a:tr h="360040">
                <a:tc>
                  <a:txBody>
                    <a:bodyPr/>
                    <a:lstStyle/>
                    <a:p>
                      <a:r>
                        <a:rPr kumimoji="1" lang="ja-JP" altLang="en-US" sz="800" dirty="0">
                          <a:solidFill>
                            <a:schemeClr val="bg1"/>
                          </a:solidFill>
                          <a:latin typeface="+mn-ea"/>
                          <a:ea typeface="+mn-ea"/>
                        </a:rPr>
                        <a:t>一般目標</a:t>
                      </a:r>
                    </a:p>
                  </a:txBody>
                  <a:tcPr anchor="ctr" anchorCtr="1">
                    <a:solidFill>
                      <a:schemeClr val="accent1">
                        <a:lumMod val="50000"/>
                      </a:schemeClr>
                    </a:solidFill>
                  </a:tcPr>
                </a:tc>
                <a:tc>
                  <a:txBody>
                    <a:bodyPr/>
                    <a:lstStyle/>
                    <a:p>
                      <a:endParaRPr kumimoji="1" lang="ja-JP" altLang="en-US" sz="800" dirty="0">
                        <a:solidFill>
                          <a:schemeClr val="bg1"/>
                        </a:solidFill>
                        <a:latin typeface="+mn-ea"/>
                        <a:ea typeface="+mn-ea"/>
                      </a:endParaRPr>
                    </a:p>
                  </a:txBody>
                  <a:tcPr anchor="ctr">
                    <a:noFill/>
                  </a:tcPr>
                </a:tc>
                <a:extLst>
                  <a:ext uri="{0D108BD9-81ED-4DB2-BD59-A6C34878D82A}">
                    <a16:rowId xmlns:a16="http://schemas.microsoft.com/office/drawing/2014/main" val="1982402243"/>
                  </a:ext>
                </a:extLst>
              </a:tr>
              <a:tr h="648072">
                <a:tc>
                  <a:txBody>
                    <a:bodyPr/>
                    <a:lstStyle/>
                    <a:p>
                      <a:r>
                        <a:rPr kumimoji="1" lang="ja-JP" altLang="en-US" sz="800" dirty="0">
                          <a:solidFill>
                            <a:schemeClr val="bg1"/>
                          </a:solidFill>
                          <a:latin typeface="+mn-ea"/>
                          <a:ea typeface="+mn-ea"/>
                        </a:rPr>
                        <a:t>到達目標</a:t>
                      </a:r>
                    </a:p>
                  </a:txBody>
                  <a:tcPr anchor="ctr" anchorCtr="1">
                    <a:solidFill>
                      <a:schemeClr val="accent1">
                        <a:lumMod val="50000"/>
                      </a:schemeClr>
                    </a:solidFill>
                  </a:tcPr>
                </a:tc>
                <a:tc>
                  <a:txBody>
                    <a:bodyPr/>
                    <a:lstStyle/>
                    <a:p>
                      <a:endParaRPr kumimoji="1" lang="ja-JP" altLang="en-US" sz="800" dirty="0">
                        <a:solidFill>
                          <a:schemeClr val="bg1"/>
                        </a:solidFill>
                        <a:latin typeface="+mn-ea"/>
                        <a:ea typeface="+mn-ea"/>
                      </a:endParaRPr>
                    </a:p>
                  </a:txBody>
                  <a:tcPr anchor="ctr">
                    <a:noFill/>
                  </a:tcPr>
                </a:tc>
                <a:extLst>
                  <a:ext uri="{0D108BD9-81ED-4DB2-BD59-A6C34878D82A}">
                    <a16:rowId xmlns:a16="http://schemas.microsoft.com/office/drawing/2014/main" val="1744591619"/>
                  </a:ext>
                </a:extLst>
              </a:tr>
              <a:tr h="576064">
                <a:tc>
                  <a:txBody>
                    <a:bodyPr/>
                    <a:lstStyle/>
                    <a:p>
                      <a:r>
                        <a:rPr kumimoji="1" lang="ja-JP" altLang="en-US" sz="800" dirty="0">
                          <a:solidFill>
                            <a:schemeClr val="bg1"/>
                          </a:solidFill>
                          <a:latin typeface="+mn-ea"/>
                          <a:ea typeface="+mn-ea"/>
                        </a:rPr>
                        <a:t>求められる資質能力</a:t>
                      </a:r>
                    </a:p>
                  </a:txBody>
                  <a:tcPr anchor="ctr" anchorCtr="1">
                    <a:solidFill>
                      <a:schemeClr val="accent1">
                        <a:lumMod val="50000"/>
                      </a:schemeClr>
                    </a:solidFill>
                  </a:tcPr>
                </a:tc>
                <a:tc>
                  <a:txBody>
                    <a:bodyPr/>
                    <a:lstStyle/>
                    <a:p>
                      <a:endParaRPr kumimoji="1" lang="ja-JP" altLang="en-US" sz="800" dirty="0">
                        <a:solidFill>
                          <a:schemeClr val="bg1"/>
                        </a:solidFill>
                        <a:latin typeface="+mn-ea"/>
                        <a:ea typeface="+mn-ea"/>
                      </a:endParaRPr>
                    </a:p>
                  </a:txBody>
                  <a:tcPr anchor="ctr">
                    <a:noFill/>
                  </a:tcPr>
                </a:tc>
                <a:extLst>
                  <a:ext uri="{0D108BD9-81ED-4DB2-BD59-A6C34878D82A}">
                    <a16:rowId xmlns:a16="http://schemas.microsoft.com/office/drawing/2014/main" val="2350661808"/>
                  </a:ext>
                </a:extLst>
              </a:tr>
              <a:tr h="1440160">
                <a:tc>
                  <a:txBody>
                    <a:bodyPr/>
                    <a:lstStyle/>
                    <a:p>
                      <a:r>
                        <a:rPr kumimoji="1" lang="ja-JP" altLang="en-US" sz="800" dirty="0">
                          <a:solidFill>
                            <a:schemeClr val="bg1"/>
                          </a:solidFill>
                          <a:latin typeface="+mn-ea"/>
                          <a:ea typeface="+mn-ea"/>
                        </a:rPr>
                        <a:t>内　容</a:t>
                      </a:r>
                    </a:p>
                  </a:txBody>
                  <a:tcPr anchor="ctr" anchorCtr="1">
                    <a:solidFill>
                      <a:schemeClr val="accent1">
                        <a:lumMod val="50000"/>
                      </a:schemeClr>
                    </a:solidFill>
                  </a:tcPr>
                </a:tc>
                <a:tc>
                  <a:txBody>
                    <a:bodyPr/>
                    <a:lstStyle/>
                    <a:p>
                      <a:endParaRPr kumimoji="1" lang="ja-JP" altLang="en-US" sz="800" dirty="0">
                        <a:solidFill>
                          <a:schemeClr val="bg1"/>
                        </a:solidFill>
                        <a:latin typeface="+mn-ea"/>
                        <a:ea typeface="+mn-ea"/>
                      </a:endParaRPr>
                    </a:p>
                  </a:txBody>
                  <a:tcPr anchor="ctr">
                    <a:noFill/>
                  </a:tcPr>
                </a:tc>
                <a:extLst>
                  <a:ext uri="{0D108BD9-81ED-4DB2-BD59-A6C34878D82A}">
                    <a16:rowId xmlns:a16="http://schemas.microsoft.com/office/drawing/2014/main" val="3142972939"/>
                  </a:ext>
                </a:extLst>
              </a:tr>
              <a:tr h="875373">
                <a:tc>
                  <a:txBody>
                    <a:bodyPr/>
                    <a:lstStyle/>
                    <a:p>
                      <a:r>
                        <a:rPr kumimoji="1" lang="ja-JP" altLang="en-US" sz="800" dirty="0">
                          <a:solidFill>
                            <a:schemeClr val="bg1"/>
                          </a:solidFill>
                          <a:latin typeface="+mn-ea"/>
                          <a:ea typeface="+mn-ea"/>
                        </a:rPr>
                        <a:t>ワークショップ</a:t>
                      </a:r>
                      <a:endParaRPr kumimoji="1" lang="en-US" altLang="ja-JP" sz="800" dirty="0">
                        <a:solidFill>
                          <a:schemeClr val="bg1"/>
                        </a:solidFill>
                        <a:latin typeface="+mn-ea"/>
                        <a:ea typeface="+mn-ea"/>
                      </a:endParaRPr>
                    </a:p>
                    <a:p>
                      <a:r>
                        <a:rPr kumimoji="1" lang="ja-JP" altLang="en-US" sz="800" dirty="0">
                          <a:solidFill>
                            <a:schemeClr val="bg1"/>
                          </a:solidFill>
                          <a:latin typeface="+mn-ea"/>
                          <a:ea typeface="+mn-ea"/>
                        </a:rPr>
                        <a:t>課題</a:t>
                      </a:r>
                    </a:p>
                  </a:txBody>
                  <a:tcPr anchor="ctr" anchorCtr="1">
                    <a:solidFill>
                      <a:schemeClr val="accent1">
                        <a:lumMod val="50000"/>
                      </a:schemeClr>
                    </a:solidFill>
                  </a:tcPr>
                </a:tc>
                <a:tc>
                  <a:txBody>
                    <a:bodyPr/>
                    <a:lstStyle/>
                    <a:p>
                      <a:endParaRPr kumimoji="1" lang="ja-JP" altLang="en-US" sz="800" dirty="0">
                        <a:solidFill>
                          <a:schemeClr val="bg1"/>
                        </a:solidFill>
                        <a:latin typeface="+mn-ea"/>
                        <a:ea typeface="+mn-ea"/>
                      </a:endParaRPr>
                    </a:p>
                  </a:txBody>
                  <a:tcPr anchor="ctr">
                    <a:noFill/>
                  </a:tcPr>
                </a:tc>
                <a:extLst>
                  <a:ext uri="{0D108BD9-81ED-4DB2-BD59-A6C34878D82A}">
                    <a16:rowId xmlns:a16="http://schemas.microsoft.com/office/drawing/2014/main" val="148549932"/>
                  </a:ext>
                </a:extLst>
              </a:tr>
              <a:tr h="875373">
                <a:tc>
                  <a:txBody>
                    <a:bodyPr/>
                    <a:lstStyle/>
                    <a:p>
                      <a:r>
                        <a:rPr kumimoji="1" lang="ja-JP" altLang="en-US" sz="800" dirty="0">
                          <a:solidFill>
                            <a:schemeClr val="bg1"/>
                          </a:solidFill>
                          <a:latin typeface="+mn-ea"/>
                          <a:ea typeface="+mn-ea"/>
                        </a:rPr>
                        <a:t>教育リソース</a:t>
                      </a:r>
                    </a:p>
                  </a:txBody>
                  <a:tcPr anchor="ctr" anchorCtr="1">
                    <a:solidFill>
                      <a:schemeClr val="accent1">
                        <a:lumMod val="50000"/>
                      </a:schemeClr>
                    </a:solidFill>
                  </a:tcPr>
                </a:tc>
                <a:tc>
                  <a:txBody>
                    <a:bodyPr/>
                    <a:lstStyle/>
                    <a:p>
                      <a:endParaRPr kumimoji="1" lang="ja-JP" altLang="en-US" sz="800" dirty="0">
                        <a:solidFill>
                          <a:schemeClr val="bg1"/>
                        </a:solidFill>
                        <a:latin typeface="+mn-ea"/>
                        <a:ea typeface="+mn-ea"/>
                      </a:endParaRPr>
                    </a:p>
                  </a:txBody>
                  <a:tcPr anchor="ctr">
                    <a:noFill/>
                  </a:tcPr>
                </a:tc>
                <a:extLst>
                  <a:ext uri="{0D108BD9-81ED-4DB2-BD59-A6C34878D82A}">
                    <a16:rowId xmlns:a16="http://schemas.microsoft.com/office/drawing/2014/main" val="1060242244"/>
                  </a:ext>
                </a:extLst>
              </a:tr>
            </a:tbl>
          </a:graphicData>
        </a:graphic>
      </p:graphicFrame>
      <p:sp>
        <p:nvSpPr>
          <p:cNvPr id="5" name="スライド番号プレースホルダー 4"/>
          <p:cNvSpPr>
            <a:spLocks noGrp="1"/>
          </p:cNvSpPr>
          <p:nvPr>
            <p:ph type="sldNum" sz="quarter" idx="12"/>
          </p:nvPr>
        </p:nvSpPr>
        <p:spPr/>
        <p:txBody>
          <a:bodyPr/>
          <a:lstStyle/>
          <a:p>
            <a:fld id="{CE9FE975-8D2D-47B0-BE21-F4B74D093569}" type="slidenum">
              <a:rPr kumimoji="1" lang="ja-JP" altLang="en-US" smtClean="0"/>
              <a:t>22</a:t>
            </a:fld>
            <a:endParaRPr kumimoji="1" lang="ja-JP" altLang="en-US" dirty="0"/>
          </a:p>
        </p:txBody>
      </p:sp>
    </p:spTree>
    <p:extLst>
      <p:ext uri="{BB962C8B-B14F-4D97-AF65-F5344CB8AC3E}">
        <p14:creationId xmlns:p14="http://schemas.microsoft.com/office/powerpoint/2010/main" val="3426623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CE9FE975-8D2D-47B0-BE21-F4B74D093569}" type="slidenum">
              <a:rPr lang="ja-JP" altLang="en-US">
                <a:solidFill>
                  <a:prstClr val="black">
                    <a:tint val="75000"/>
                  </a:prstClr>
                </a:solidFill>
                <a:latin typeface="Calibri"/>
                <a:ea typeface="ＭＳ Ｐゴシック" panose="020B0600070205080204" pitchFamily="50" charset="-128"/>
              </a:rPr>
              <a:pPr/>
              <a:t>23</a:t>
            </a:fld>
            <a:endParaRPr lang="ja-JP" altLang="en-US" dirty="0">
              <a:solidFill>
                <a:prstClr val="black">
                  <a:tint val="75000"/>
                </a:prstClr>
              </a:solidFill>
              <a:latin typeface="Calibri"/>
              <a:ea typeface="ＭＳ Ｐゴシック" panose="020B0600070205080204" pitchFamily="50" charset="-128"/>
            </a:endParaRPr>
          </a:p>
        </p:txBody>
      </p:sp>
      <p:sp>
        <p:nvSpPr>
          <p:cNvPr id="5" name="タイトル 1"/>
          <p:cNvSpPr txBox="1">
            <a:spLocks/>
          </p:cNvSpPr>
          <p:nvPr/>
        </p:nvSpPr>
        <p:spPr>
          <a:xfrm>
            <a:off x="0" y="0"/>
            <a:ext cx="9144000" cy="836712"/>
          </a:xfrm>
          <a:prstGeom prst="rect">
            <a:avLst/>
          </a:prstGeom>
          <a:solidFill>
            <a:schemeClr val="tx2">
              <a:lumMod val="50000"/>
            </a:schemeClr>
          </a:solidFill>
        </p:spPr>
        <p:txBody>
          <a:bodyPr anchor="ctr" anchorCtr="0"/>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solidFill>
                  <a:prstClr val="white"/>
                </a:solidFill>
                <a:latin typeface="メイリオ" panose="020B0604030504040204" pitchFamily="50" charset="-128"/>
                <a:ea typeface="メイリオ" panose="020B0604030504040204" pitchFamily="50" charset="-128"/>
              </a:rPr>
              <a:t>本学の</a:t>
            </a:r>
            <a:r>
              <a:rPr lang="ja-JP" altLang="en-US" sz="3200">
                <a:solidFill>
                  <a:prstClr val="white"/>
                </a:solidFill>
                <a:latin typeface="メイリオ" panose="020B0604030504040204" pitchFamily="50" charset="-128"/>
                <a:ea typeface="メイリオ" panose="020B0604030504040204" pitchFamily="50" charset="-128"/>
              </a:rPr>
              <a:t>カリキュラムメソッド</a:t>
            </a:r>
            <a:r>
              <a:rPr lang="en-US" altLang="ja-JP" sz="3200" dirty="0">
                <a:solidFill>
                  <a:prstClr val="white"/>
                </a:solidFill>
                <a:latin typeface="メイリオ" panose="020B0604030504040204" pitchFamily="50" charset="-128"/>
                <a:ea typeface="メイリオ" panose="020B0604030504040204" pitchFamily="50" charset="-128"/>
              </a:rPr>
              <a:t>(</a:t>
            </a:r>
            <a:r>
              <a:rPr lang="ja-JP" altLang="en-US" sz="3200">
                <a:solidFill>
                  <a:prstClr val="white"/>
                </a:solidFill>
                <a:latin typeface="メイリオ" panose="020B0604030504040204" pitchFamily="50" charset="-128"/>
                <a:ea typeface="メイリオ" panose="020B0604030504040204" pitchFamily="50" charset="-128"/>
              </a:rPr>
              <a:t>例</a:t>
            </a:r>
            <a:r>
              <a:rPr lang="ja-JP" altLang="en-US" sz="3200" dirty="0">
                <a:solidFill>
                  <a:prstClr val="white"/>
                </a:solidFill>
                <a:latin typeface="メイリオ" panose="020B0604030504040204" pitchFamily="50" charset="-128"/>
                <a:ea typeface="メイリオ" panose="020B0604030504040204" pitchFamily="50" charset="-128"/>
              </a:rPr>
              <a:t>）</a:t>
            </a:r>
          </a:p>
        </p:txBody>
      </p:sp>
      <p:sp>
        <p:nvSpPr>
          <p:cNvPr id="6" name="テキスト ボックス 5"/>
          <p:cNvSpPr txBox="1"/>
          <p:nvPr/>
        </p:nvSpPr>
        <p:spPr>
          <a:xfrm>
            <a:off x="294565" y="1356355"/>
            <a:ext cx="8537511" cy="646331"/>
          </a:xfrm>
          <a:prstGeom prst="rect">
            <a:avLst/>
          </a:prstGeom>
          <a:noFill/>
          <a:ln w="19050">
            <a:solidFill>
              <a:schemeClr val="accent2"/>
            </a:solidFill>
          </a:ln>
        </p:spPr>
        <p:txBody>
          <a:bodyPr wrap="square" rtlCol="0">
            <a:spAutoFit/>
          </a:bodyPr>
          <a:lstStyle/>
          <a:p>
            <a:pPr algn="ctr"/>
            <a:r>
              <a:rPr lang="ja-JP" altLang="en-US" dirty="0">
                <a:solidFill>
                  <a:prstClr val="black"/>
                </a:solidFill>
                <a:latin typeface="Calibri"/>
                <a:ea typeface="ＭＳ Ｐゴシック" panose="020B0600070205080204" pitchFamily="50" charset="-128"/>
              </a:rPr>
              <a:t>＜令和３年度　幼稚園教諭２種免許状保有者のための一種免許状上進公開講座＞</a:t>
            </a:r>
            <a:endParaRPr lang="en-US" altLang="ja-JP" dirty="0">
              <a:solidFill>
                <a:prstClr val="black"/>
              </a:solidFill>
              <a:latin typeface="Calibri"/>
              <a:ea typeface="ＭＳ Ｐゴシック" panose="020B0600070205080204" pitchFamily="50" charset="-128"/>
            </a:endParaRPr>
          </a:p>
          <a:p>
            <a:pPr algn="ctr"/>
            <a:r>
              <a:rPr lang="ja-JP" altLang="en-US" dirty="0">
                <a:solidFill>
                  <a:prstClr val="black"/>
                </a:solidFill>
              </a:rPr>
              <a:t>　　（幼稚園教諭の人材確保・キャリアアップ支援事業（文科省委託））</a:t>
            </a:r>
            <a:endParaRPr lang="en-US" altLang="ja-JP" dirty="0">
              <a:solidFill>
                <a:prstClr val="black"/>
              </a:solidFill>
              <a:latin typeface="Calibri"/>
              <a:ea typeface="ＭＳ Ｐゴシック" panose="020B0600070205080204" pitchFamily="50" charset="-128"/>
            </a:endParaRPr>
          </a:p>
        </p:txBody>
      </p:sp>
      <p:sp>
        <p:nvSpPr>
          <p:cNvPr id="3" name="正方形/長方形 2">
            <a:extLst>
              <a:ext uri="{FF2B5EF4-FFF2-40B4-BE49-F238E27FC236}">
                <a16:creationId xmlns:a16="http://schemas.microsoft.com/office/drawing/2014/main" id="{88B03484-92F3-4A62-B4C0-F035E547228A}"/>
              </a:ext>
            </a:extLst>
          </p:cNvPr>
          <p:cNvSpPr/>
          <p:nvPr/>
        </p:nvSpPr>
        <p:spPr>
          <a:xfrm>
            <a:off x="341829" y="2021607"/>
            <a:ext cx="8490247" cy="369332"/>
          </a:xfrm>
          <a:prstGeom prst="rect">
            <a:avLst/>
          </a:prstGeom>
        </p:spPr>
        <p:txBody>
          <a:bodyPr wrap="square">
            <a:spAutoFit/>
          </a:bodyPr>
          <a:lstStyle/>
          <a:p>
            <a:r>
              <a:rPr lang="ja-JP" altLang="en-US" dirty="0">
                <a:solidFill>
                  <a:prstClr val="black"/>
                </a:solidFill>
                <a:latin typeface="Calibri"/>
                <a:ea typeface="ＭＳ Ｐゴシック" panose="020B0600070205080204" pitchFamily="50" charset="-128"/>
              </a:rPr>
              <a:t>〇特　　　色：・土日祝の対面と</a:t>
            </a:r>
            <a:r>
              <a:rPr lang="en-US" altLang="ja-JP" dirty="0" smtClean="0">
                <a:solidFill>
                  <a:prstClr val="black"/>
                </a:solidFill>
                <a:latin typeface="Calibri"/>
                <a:ea typeface="ＭＳ Ｐゴシック" panose="020B0600070205080204" pitchFamily="50" charset="-128"/>
              </a:rPr>
              <a:t>e-Learning</a:t>
            </a:r>
            <a:r>
              <a:rPr lang="ja-JP" altLang="en-US" dirty="0" smtClean="0">
                <a:solidFill>
                  <a:prstClr val="black"/>
                </a:solidFill>
                <a:latin typeface="Calibri"/>
                <a:ea typeface="ＭＳ Ｐゴシック" panose="020B0600070205080204" pitchFamily="50" charset="-128"/>
              </a:rPr>
              <a:t>と</a:t>
            </a:r>
            <a:r>
              <a:rPr lang="ja-JP" altLang="en-US" dirty="0">
                <a:solidFill>
                  <a:prstClr val="black"/>
                </a:solidFill>
                <a:latin typeface="Calibri"/>
                <a:ea typeface="ＭＳ Ｐゴシック" panose="020B0600070205080204" pitchFamily="50" charset="-128"/>
              </a:rPr>
              <a:t>実践課題への取り組み（ハイブリット方式）</a:t>
            </a:r>
            <a:endParaRPr lang="en-US" altLang="ja-JP" dirty="0">
              <a:solidFill>
                <a:prstClr val="black"/>
              </a:solidFill>
              <a:latin typeface="Calibri"/>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CD58B475-B216-4693-944B-5A7ED5358570}"/>
              </a:ext>
            </a:extLst>
          </p:cNvPr>
          <p:cNvSpPr txBox="1"/>
          <p:nvPr/>
        </p:nvSpPr>
        <p:spPr>
          <a:xfrm>
            <a:off x="294565" y="3631047"/>
            <a:ext cx="8537511" cy="923330"/>
          </a:xfrm>
          <a:prstGeom prst="rect">
            <a:avLst/>
          </a:prstGeom>
          <a:noFill/>
          <a:ln w="19050">
            <a:solidFill>
              <a:schemeClr val="accent2"/>
            </a:solidFill>
          </a:ln>
        </p:spPr>
        <p:txBody>
          <a:bodyPr wrap="square" rtlCol="0">
            <a:spAutoFit/>
          </a:bodyPr>
          <a:lstStyle/>
          <a:p>
            <a:pPr algn="ctr"/>
            <a:r>
              <a:rPr lang="ja-JP" altLang="en-US" dirty="0">
                <a:solidFill>
                  <a:prstClr val="black"/>
                </a:solidFill>
                <a:latin typeface="Calibri"/>
                <a:ea typeface="ＭＳ Ｐゴシック" panose="020B0600070205080204" pitchFamily="50" charset="-128"/>
              </a:rPr>
              <a:t>＜</a:t>
            </a:r>
            <a:r>
              <a:rPr lang="ja-JP" altLang="en-US" dirty="0">
                <a:solidFill>
                  <a:prstClr val="black"/>
                </a:solidFill>
              </a:rPr>
              <a:t>令和４年度　幼稚園教諭２種免許状保有者のための一種免許状上進公開講座＞</a:t>
            </a:r>
            <a:endParaRPr lang="en-US" altLang="ja-JP" dirty="0">
              <a:solidFill>
                <a:prstClr val="black"/>
              </a:solidFill>
            </a:endParaRPr>
          </a:p>
          <a:p>
            <a:pPr algn="ctr"/>
            <a:r>
              <a:rPr lang="ja-JP" altLang="en-US" dirty="0">
                <a:solidFill>
                  <a:prstClr val="black"/>
                </a:solidFill>
                <a:latin typeface="Calibri"/>
                <a:ea typeface="ＭＳ Ｐゴシック" panose="020B0600070205080204" pitchFamily="50" charset="-128"/>
              </a:rPr>
              <a:t>　　令和４年度　幼児教育の人材確保・キャリアアップ支援事業（文科省委託）</a:t>
            </a:r>
            <a:endParaRPr lang="en-US" altLang="ja-JP" dirty="0">
              <a:solidFill>
                <a:prstClr val="black"/>
              </a:solidFill>
              <a:latin typeface="Calibri"/>
              <a:ea typeface="ＭＳ Ｐゴシック" panose="020B0600070205080204" pitchFamily="50" charset="-128"/>
            </a:endParaRPr>
          </a:p>
          <a:p>
            <a:pPr algn="ctr"/>
            <a:r>
              <a:rPr lang="ja-JP" altLang="en-US" dirty="0">
                <a:solidFill>
                  <a:prstClr val="black"/>
                </a:solidFill>
                <a:latin typeface="Calibri"/>
                <a:ea typeface="ＭＳ Ｐゴシック" panose="020B0600070205080204" pitchFamily="50" charset="-128"/>
              </a:rPr>
              <a:t>　　　「幼児教育コーディネータ養成講座」</a:t>
            </a:r>
            <a:endParaRPr lang="en-US" altLang="ja-JP" dirty="0">
              <a:solidFill>
                <a:prstClr val="black"/>
              </a:solidFill>
              <a:latin typeface="Calibri"/>
              <a:ea typeface="ＭＳ Ｐゴシック" panose="020B0600070205080204" pitchFamily="50" charset="-128"/>
            </a:endParaRPr>
          </a:p>
        </p:txBody>
      </p:sp>
      <p:sp>
        <p:nvSpPr>
          <p:cNvPr id="10" name="二等辺三角形 9">
            <a:extLst>
              <a:ext uri="{FF2B5EF4-FFF2-40B4-BE49-F238E27FC236}">
                <a16:creationId xmlns:a16="http://schemas.microsoft.com/office/drawing/2014/main" id="{1859E10F-8650-4C6B-AC3B-F7938D0B18E8}"/>
              </a:ext>
            </a:extLst>
          </p:cNvPr>
          <p:cNvSpPr/>
          <p:nvPr/>
        </p:nvSpPr>
        <p:spPr>
          <a:xfrm rot="10800000">
            <a:off x="2445505" y="2521306"/>
            <a:ext cx="3706277" cy="910562"/>
          </a:xfrm>
          <a:prstGeom prst="triangle">
            <a:avLst>
              <a:gd name="adj" fmla="val 4849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6A092998-2C55-40C3-AF17-7020A1371326}"/>
              </a:ext>
            </a:extLst>
          </p:cNvPr>
          <p:cNvSpPr/>
          <p:nvPr/>
        </p:nvSpPr>
        <p:spPr>
          <a:xfrm>
            <a:off x="390966" y="4569762"/>
            <a:ext cx="8490247" cy="923330"/>
          </a:xfrm>
          <a:prstGeom prst="rect">
            <a:avLst/>
          </a:prstGeom>
        </p:spPr>
        <p:txBody>
          <a:bodyPr wrap="square">
            <a:spAutoFit/>
          </a:bodyPr>
          <a:lstStyle/>
          <a:p>
            <a:r>
              <a:rPr lang="ja-JP" altLang="en-US" dirty="0">
                <a:solidFill>
                  <a:prstClr val="black"/>
                </a:solidFill>
                <a:latin typeface="Calibri"/>
                <a:ea typeface="ＭＳ Ｐゴシック" panose="020B0600070205080204" pitchFamily="50" charset="-128"/>
              </a:rPr>
              <a:t>〇特　　　色：・テキストと</a:t>
            </a:r>
            <a:r>
              <a:rPr lang="en-US" altLang="ja-JP" dirty="0" smtClean="0">
                <a:solidFill>
                  <a:prstClr val="black"/>
                </a:solidFill>
                <a:latin typeface="Calibri"/>
                <a:ea typeface="ＭＳ Ｐゴシック" panose="020B0600070205080204" pitchFamily="50" charset="-128"/>
              </a:rPr>
              <a:t>e-Learning</a:t>
            </a:r>
            <a:r>
              <a:rPr lang="ja-JP" altLang="en-US" dirty="0" smtClean="0">
                <a:solidFill>
                  <a:prstClr val="black"/>
                </a:solidFill>
                <a:latin typeface="Calibri"/>
                <a:ea typeface="ＭＳ Ｐゴシック" panose="020B0600070205080204" pitchFamily="50" charset="-128"/>
              </a:rPr>
              <a:t>の併用取り組み</a:t>
            </a:r>
            <a:r>
              <a:rPr lang="ja-JP" altLang="en-US" dirty="0">
                <a:solidFill>
                  <a:prstClr val="black"/>
                </a:solidFill>
                <a:latin typeface="Calibri"/>
                <a:ea typeface="ＭＳ Ｐゴシック" panose="020B0600070205080204" pitchFamily="50" charset="-128"/>
              </a:rPr>
              <a:t>よる講座実施</a:t>
            </a:r>
            <a:endParaRPr lang="en-US" altLang="ja-JP" dirty="0">
              <a:solidFill>
                <a:prstClr val="black"/>
              </a:solidFill>
              <a:latin typeface="Calibri"/>
              <a:ea typeface="ＭＳ Ｐゴシック" panose="020B0600070205080204" pitchFamily="50" charset="-128"/>
            </a:endParaRPr>
          </a:p>
          <a:p>
            <a:r>
              <a:rPr lang="ja-JP" altLang="en-US" dirty="0">
                <a:solidFill>
                  <a:prstClr val="black"/>
                </a:solidFill>
                <a:latin typeface="Calibri"/>
                <a:ea typeface="ＭＳ Ｐゴシック" panose="020B0600070205080204" pitchFamily="50" charset="-128"/>
              </a:rPr>
              <a:t>　　　　　　　　 </a:t>
            </a:r>
            <a:r>
              <a:rPr lang="ja-JP" altLang="en-US" dirty="0" smtClean="0">
                <a:solidFill>
                  <a:prstClr val="black"/>
                </a:solidFill>
                <a:latin typeface="Calibri"/>
                <a:ea typeface="ＭＳ Ｐゴシック" panose="020B0600070205080204" pitchFamily="50" charset="-128"/>
              </a:rPr>
              <a:t>・遠隔講座（</a:t>
            </a:r>
            <a:r>
              <a:rPr lang="en-US" altLang="ja-JP" dirty="0" smtClean="0">
                <a:solidFill>
                  <a:prstClr val="black"/>
                </a:solidFill>
                <a:latin typeface="Calibri"/>
                <a:ea typeface="ＭＳ Ｐゴシック" panose="020B0600070205080204" pitchFamily="50" charset="-128"/>
              </a:rPr>
              <a:t>Zoom</a:t>
            </a:r>
            <a:r>
              <a:rPr lang="ja-JP" altLang="en-US" dirty="0" smtClean="0">
                <a:solidFill>
                  <a:prstClr val="black"/>
                </a:solidFill>
                <a:latin typeface="Calibri"/>
                <a:ea typeface="ＭＳ Ｐゴシック" panose="020B0600070205080204" pitchFamily="50" charset="-128"/>
              </a:rPr>
              <a:t>：</a:t>
            </a:r>
            <a:r>
              <a:rPr lang="en-US" altLang="ja-JP" dirty="0" smtClean="0">
                <a:solidFill>
                  <a:prstClr val="black"/>
                </a:solidFill>
                <a:latin typeface="Calibri"/>
                <a:ea typeface="ＭＳ Ｐゴシック" panose="020B0600070205080204" pitchFamily="50" charset="-128"/>
              </a:rPr>
              <a:t>1</a:t>
            </a:r>
            <a:r>
              <a:rPr lang="ja-JP" altLang="en-US" dirty="0" smtClean="0">
                <a:solidFill>
                  <a:prstClr val="black"/>
                </a:solidFill>
                <a:latin typeface="Calibri"/>
                <a:ea typeface="ＭＳ Ｐゴシック" panose="020B0600070205080204" pitchFamily="50" charset="-128"/>
              </a:rPr>
              <a:t>日）</a:t>
            </a:r>
            <a:r>
              <a:rPr lang="ja-JP" altLang="en-US" dirty="0">
                <a:solidFill>
                  <a:prstClr val="black"/>
                </a:solidFill>
                <a:latin typeface="Calibri"/>
                <a:ea typeface="ＭＳ Ｐゴシック" panose="020B0600070205080204" pitchFamily="50" charset="-128"/>
              </a:rPr>
              <a:t>とオンデマンドの組み合わせでの講義を実施</a:t>
            </a:r>
            <a:endParaRPr lang="en-US" altLang="ja-JP" dirty="0">
              <a:solidFill>
                <a:prstClr val="black"/>
              </a:solidFill>
              <a:latin typeface="Calibri"/>
              <a:ea typeface="ＭＳ Ｐゴシック" panose="020B0600070205080204" pitchFamily="50" charset="-128"/>
            </a:endParaRPr>
          </a:p>
          <a:p>
            <a:r>
              <a:rPr lang="ja-JP" altLang="en-US" dirty="0">
                <a:solidFill>
                  <a:prstClr val="black"/>
                </a:solidFill>
                <a:latin typeface="Calibri"/>
                <a:ea typeface="ＭＳ Ｐゴシック" panose="020B0600070205080204" pitchFamily="50" charset="-128"/>
              </a:rPr>
              <a:t>　　　　　　　　 ・本学履修証明プログラムでの</a:t>
            </a:r>
            <a:r>
              <a:rPr lang="ja-JP" altLang="en-US" dirty="0" smtClean="0">
                <a:solidFill>
                  <a:prstClr val="black"/>
                </a:solidFill>
                <a:latin typeface="Calibri"/>
                <a:ea typeface="ＭＳ Ｐゴシック" panose="020B0600070205080204" pitchFamily="50" charset="-128"/>
              </a:rPr>
              <a:t>実施</a:t>
            </a:r>
            <a:endParaRPr lang="en-US" altLang="ja-JP" dirty="0">
              <a:solidFill>
                <a:prstClr val="black"/>
              </a:solidFill>
              <a:latin typeface="Calibri"/>
              <a:ea typeface="ＭＳ Ｐゴシック" panose="020B0600070205080204" pitchFamily="50" charset="-128"/>
            </a:endParaRPr>
          </a:p>
        </p:txBody>
      </p:sp>
      <p:sp>
        <p:nvSpPr>
          <p:cNvPr id="15" name="テキスト ボックス 14">
            <a:extLst>
              <a:ext uri="{FF2B5EF4-FFF2-40B4-BE49-F238E27FC236}">
                <a16:creationId xmlns:a16="http://schemas.microsoft.com/office/drawing/2014/main" id="{26B70EFB-1376-4A24-B5B8-7C04F74E985C}"/>
              </a:ext>
            </a:extLst>
          </p:cNvPr>
          <p:cNvSpPr txBox="1"/>
          <p:nvPr/>
        </p:nvSpPr>
        <p:spPr>
          <a:xfrm>
            <a:off x="149289" y="911867"/>
            <a:ext cx="8537511" cy="369332"/>
          </a:xfrm>
          <a:prstGeom prst="rect">
            <a:avLst/>
          </a:prstGeom>
          <a:noFill/>
        </p:spPr>
        <p:txBody>
          <a:bodyPr wrap="square" rtlCol="0">
            <a:spAutoFit/>
          </a:bodyPr>
          <a:lstStyle/>
          <a:p>
            <a:r>
              <a:rPr lang="en-US" altLang="ja-JP" dirty="0" smtClean="0">
                <a:solidFill>
                  <a:prstClr val="black"/>
                </a:solidFill>
                <a:latin typeface="Calibri"/>
                <a:ea typeface="ＭＳ Ｐゴシック" panose="020B0600070205080204" pitchFamily="50" charset="-128"/>
              </a:rPr>
              <a:t>【</a:t>
            </a:r>
            <a:r>
              <a:rPr lang="ja-JP" altLang="en-US" dirty="0" smtClean="0">
                <a:solidFill>
                  <a:prstClr val="black"/>
                </a:solidFill>
                <a:latin typeface="Calibri"/>
                <a:ea typeface="ＭＳ Ｐゴシック" panose="020B0600070205080204" pitchFamily="50" charset="-128"/>
              </a:rPr>
              <a:t>幼稚園</a:t>
            </a:r>
            <a:r>
              <a:rPr lang="ja-JP" altLang="en-US" dirty="0">
                <a:solidFill>
                  <a:prstClr val="black"/>
                </a:solidFill>
                <a:latin typeface="Calibri"/>
                <a:ea typeface="ＭＳ Ｐゴシック" panose="020B0600070205080204" pitchFamily="50" charset="-128"/>
              </a:rPr>
              <a:t>教諭免許状関連公開講座</a:t>
            </a:r>
            <a:r>
              <a:rPr lang="ja-JP" altLang="en-US" dirty="0" smtClean="0">
                <a:solidFill>
                  <a:prstClr val="black"/>
                </a:solidFill>
                <a:latin typeface="Calibri"/>
                <a:ea typeface="ＭＳ Ｐゴシック" panose="020B0600070205080204" pitchFamily="50" charset="-128"/>
              </a:rPr>
              <a:t>の例</a:t>
            </a:r>
            <a:r>
              <a:rPr lang="en-US" altLang="ja-JP" dirty="0" smtClean="0">
                <a:solidFill>
                  <a:prstClr val="black"/>
                </a:solidFill>
                <a:latin typeface="Calibri"/>
                <a:ea typeface="ＭＳ Ｐゴシック" panose="020B0600070205080204" pitchFamily="50" charset="-128"/>
              </a:rPr>
              <a:t>】</a:t>
            </a:r>
            <a:endParaRPr lang="en-US" altLang="ja-JP"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4189381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CE9FE975-8D2D-47B0-BE21-F4B74D093569}" type="slidenum">
              <a:rPr lang="ja-JP" altLang="en-US">
                <a:solidFill>
                  <a:prstClr val="black">
                    <a:tint val="75000"/>
                  </a:prstClr>
                </a:solidFill>
                <a:latin typeface="Calibri"/>
                <a:ea typeface="ＭＳ Ｐゴシック" panose="020B0600070205080204" pitchFamily="50" charset="-128"/>
              </a:rPr>
              <a:pPr/>
              <a:t>24</a:t>
            </a:fld>
            <a:endParaRPr lang="ja-JP" altLang="en-US" dirty="0">
              <a:solidFill>
                <a:prstClr val="black">
                  <a:tint val="75000"/>
                </a:prstClr>
              </a:solidFill>
              <a:latin typeface="Calibri"/>
              <a:ea typeface="ＭＳ Ｐゴシック" panose="020B0600070205080204" pitchFamily="50" charset="-128"/>
            </a:endParaRPr>
          </a:p>
        </p:txBody>
      </p:sp>
      <p:sp>
        <p:nvSpPr>
          <p:cNvPr id="5" name="タイトル 1"/>
          <p:cNvSpPr txBox="1">
            <a:spLocks/>
          </p:cNvSpPr>
          <p:nvPr/>
        </p:nvSpPr>
        <p:spPr>
          <a:xfrm>
            <a:off x="0" y="0"/>
            <a:ext cx="9144000" cy="836712"/>
          </a:xfrm>
          <a:prstGeom prst="rect">
            <a:avLst/>
          </a:prstGeom>
          <a:solidFill>
            <a:schemeClr val="tx2">
              <a:lumMod val="50000"/>
            </a:schemeClr>
          </a:solidFill>
        </p:spPr>
        <p:txBody>
          <a:bodyPr anchor="ctr" anchorCtr="0"/>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solidFill>
                  <a:prstClr val="white"/>
                </a:solidFill>
                <a:latin typeface="メイリオ" panose="020B0604030504040204" pitchFamily="50" charset="-128"/>
                <a:ea typeface="メイリオ" panose="020B0604030504040204" pitchFamily="50" charset="-128"/>
              </a:rPr>
              <a:t>本学の</a:t>
            </a:r>
            <a:r>
              <a:rPr lang="ja-JP" altLang="en-US" sz="3200">
                <a:solidFill>
                  <a:prstClr val="white"/>
                </a:solidFill>
                <a:latin typeface="メイリオ" panose="020B0604030504040204" pitchFamily="50" charset="-128"/>
                <a:ea typeface="メイリオ" panose="020B0604030504040204" pitchFamily="50" charset="-128"/>
              </a:rPr>
              <a:t>カリキュラムメソッド</a:t>
            </a:r>
            <a:r>
              <a:rPr lang="en-US" altLang="ja-JP" sz="3200" dirty="0">
                <a:solidFill>
                  <a:prstClr val="white"/>
                </a:solidFill>
                <a:latin typeface="メイリオ" panose="020B0604030504040204" pitchFamily="50" charset="-128"/>
                <a:ea typeface="メイリオ" panose="020B0604030504040204" pitchFamily="50" charset="-128"/>
              </a:rPr>
              <a:t>(</a:t>
            </a:r>
            <a:r>
              <a:rPr lang="ja-JP" altLang="en-US" sz="3200">
                <a:solidFill>
                  <a:prstClr val="white"/>
                </a:solidFill>
                <a:latin typeface="メイリオ" panose="020B0604030504040204" pitchFamily="50" charset="-128"/>
                <a:ea typeface="メイリオ" panose="020B0604030504040204" pitchFamily="50" charset="-128"/>
              </a:rPr>
              <a:t>例</a:t>
            </a:r>
            <a:r>
              <a:rPr lang="ja-JP" altLang="en-US" sz="3200" dirty="0">
                <a:solidFill>
                  <a:prstClr val="white"/>
                </a:solidFill>
                <a:latin typeface="メイリオ" panose="020B0604030504040204" pitchFamily="50" charset="-128"/>
                <a:ea typeface="メイリオ" panose="020B0604030504040204" pitchFamily="50" charset="-128"/>
              </a:rPr>
              <a:t>）</a:t>
            </a:r>
          </a:p>
        </p:txBody>
      </p:sp>
      <p:sp>
        <p:nvSpPr>
          <p:cNvPr id="6" name="テキスト ボックス 5"/>
          <p:cNvSpPr txBox="1"/>
          <p:nvPr/>
        </p:nvSpPr>
        <p:spPr>
          <a:xfrm>
            <a:off x="294565" y="1356355"/>
            <a:ext cx="8537511" cy="646331"/>
          </a:xfrm>
          <a:prstGeom prst="rect">
            <a:avLst/>
          </a:prstGeom>
          <a:noFill/>
          <a:ln w="19050">
            <a:solidFill>
              <a:schemeClr val="accent2"/>
            </a:solidFill>
          </a:ln>
        </p:spPr>
        <p:txBody>
          <a:bodyPr wrap="square" rtlCol="0">
            <a:spAutoFit/>
          </a:bodyPr>
          <a:lstStyle/>
          <a:p>
            <a:pPr algn="ctr"/>
            <a:r>
              <a:rPr lang="ja-JP" altLang="en-US" dirty="0">
                <a:solidFill>
                  <a:prstClr val="black"/>
                </a:solidFill>
                <a:latin typeface="Calibri"/>
                <a:ea typeface="ＭＳ Ｐゴシック" panose="020B0600070205080204" pitchFamily="50" charset="-128"/>
              </a:rPr>
              <a:t>＜令和３年度　幼稚園教諭２種免許状保有者のための一種免許状上進公開講座＞</a:t>
            </a:r>
            <a:endParaRPr lang="en-US" altLang="ja-JP" dirty="0">
              <a:solidFill>
                <a:prstClr val="black"/>
              </a:solidFill>
              <a:latin typeface="Calibri"/>
              <a:ea typeface="ＭＳ Ｐゴシック" panose="020B0600070205080204" pitchFamily="50" charset="-128"/>
            </a:endParaRPr>
          </a:p>
          <a:p>
            <a:pPr algn="ctr"/>
            <a:r>
              <a:rPr lang="ja-JP" altLang="en-US" dirty="0">
                <a:solidFill>
                  <a:prstClr val="black"/>
                </a:solidFill>
              </a:rPr>
              <a:t>　　（幼稚園教諭の人材確保・キャリアアップ支援事業（文科省委託））</a:t>
            </a:r>
            <a:endParaRPr lang="en-US" altLang="ja-JP" dirty="0">
              <a:solidFill>
                <a:prstClr val="black"/>
              </a:solidFill>
              <a:latin typeface="Calibri"/>
              <a:ea typeface="ＭＳ Ｐゴシック" panose="020B0600070205080204" pitchFamily="50" charset="-128"/>
            </a:endParaRPr>
          </a:p>
        </p:txBody>
      </p:sp>
      <p:sp>
        <p:nvSpPr>
          <p:cNvPr id="3" name="正方形/長方形 2">
            <a:extLst>
              <a:ext uri="{FF2B5EF4-FFF2-40B4-BE49-F238E27FC236}">
                <a16:creationId xmlns:a16="http://schemas.microsoft.com/office/drawing/2014/main" id="{88B03484-92F3-4A62-B4C0-F035E547228A}"/>
              </a:ext>
            </a:extLst>
          </p:cNvPr>
          <p:cNvSpPr/>
          <p:nvPr/>
        </p:nvSpPr>
        <p:spPr>
          <a:xfrm>
            <a:off x="341829" y="2021607"/>
            <a:ext cx="8490247" cy="369332"/>
          </a:xfrm>
          <a:prstGeom prst="rect">
            <a:avLst/>
          </a:prstGeom>
        </p:spPr>
        <p:txBody>
          <a:bodyPr wrap="square">
            <a:spAutoFit/>
          </a:bodyPr>
          <a:lstStyle/>
          <a:p>
            <a:r>
              <a:rPr lang="ja-JP" altLang="en-US" dirty="0">
                <a:solidFill>
                  <a:prstClr val="black"/>
                </a:solidFill>
                <a:latin typeface="Calibri"/>
                <a:ea typeface="ＭＳ Ｐゴシック" panose="020B0600070205080204" pitchFamily="50" charset="-128"/>
              </a:rPr>
              <a:t>〇特　　　色：土日祝の対面と</a:t>
            </a:r>
            <a:r>
              <a:rPr lang="en-US" altLang="ja-JP" dirty="0">
                <a:solidFill>
                  <a:prstClr val="black"/>
                </a:solidFill>
                <a:latin typeface="Calibri"/>
                <a:ea typeface="ＭＳ Ｐゴシック" panose="020B0600070205080204" pitchFamily="50" charset="-128"/>
              </a:rPr>
              <a:t>e-Learning</a:t>
            </a:r>
            <a:r>
              <a:rPr lang="ja-JP" altLang="en-US" dirty="0">
                <a:solidFill>
                  <a:prstClr val="black"/>
                </a:solidFill>
                <a:latin typeface="Calibri"/>
                <a:ea typeface="ＭＳ Ｐゴシック" panose="020B0600070205080204" pitchFamily="50" charset="-128"/>
              </a:rPr>
              <a:t>と実践課題への取り組み（ハイブリット方式）</a:t>
            </a:r>
            <a:endParaRPr lang="en-US" altLang="ja-JP" dirty="0">
              <a:solidFill>
                <a:prstClr val="black"/>
              </a:solidFill>
              <a:latin typeface="Calibri"/>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CD58B475-B216-4693-944B-5A7ED5358570}"/>
              </a:ext>
            </a:extLst>
          </p:cNvPr>
          <p:cNvSpPr txBox="1"/>
          <p:nvPr/>
        </p:nvSpPr>
        <p:spPr>
          <a:xfrm>
            <a:off x="343702" y="3274209"/>
            <a:ext cx="8537511" cy="923330"/>
          </a:xfrm>
          <a:prstGeom prst="rect">
            <a:avLst/>
          </a:prstGeom>
          <a:noFill/>
          <a:ln w="19050">
            <a:solidFill>
              <a:schemeClr val="accent2"/>
            </a:solidFill>
          </a:ln>
        </p:spPr>
        <p:txBody>
          <a:bodyPr wrap="square" rtlCol="0">
            <a:spAutoFit/>
          </a:bodyPr>
          <a:lstStyle/>
          <a:p>
            <a:pPr algn="ctr"/>
            <a:r>
              <a:rPr lang="ja-JP" altLang="en-US" dirty="0">
                <a:solidFill>
                  <a:prstClr val="black"/>
                </a:solidFill>
                <a:latin typeface="Calibri"/>
                <a:ea typeface="ＭＳ Ｐゴシック" panose="020B0600070205080204" pitchFamily="50" charset="-128"/>
              </a:rPr>
              <a:t>＜</a:t>
            </a:r>
            <a:r>
              <a:rPr lang="ja-JP" altLang="en-US" dirty="0">
                <a:solidFill>
                  <a:prstClr val="black"/>
                </a:solidFill>
              </a:rPr>
              <a:t>令和４年度　幼稚園教諭２種免許状保有者のための一種免許状上進公開講座＞</a:t>
            </a:r>
            <a:endParaRPr lang="en-US" altLang="ja-JP" dirty="0">
              <a:solidFill>
                <a:prstClr val="black"/>
              </a:solidFill>
            </a:endParaRPr>
          </a:p>
          <a:p>
            <a:pPr algn="ctr"/>
            <a:r>
              <a:rPr lang="ja-JP" altLang="en-US" dirty="0">
                <a:solidFill>
                  <a:prstClr val="black"/>
                </a:solidFill>
                <a:latin typeface="Calibri"/>
                <a:ea typeface="ＭＳ Ｐゴシック" panose="020B0600070205080204" pitchFamily="50" charset="-128"/>
              </a:rPr>
              <a:t>　　令和４年度　幼児教育の人材確保・キャリアアップ支援事業（文科省委託）</a:t>
            </a:r>
            <a:endParaRPr lang="en-US" altLang="ja-JP" dirty="0">
              <a:solidFill>
                <a:prstClr val="black"/>
              </a:solidFill>
              <a:latin typeface="Calibri"/>
              <a:ea typeface="ＭＳ Ｐゴシック" panose="020B0600070205080204" pitchFamily="50" charset="-128"/>
            </a:endParaRPr>
          </a:p>
          <a:p>
            <a:pPr algn="ctr"/>
            <a:r>
              <a:rPr lang="ja-JP" altLang="en-US" dirty="0">
                <a:solidFill>
                  <a:prstClr val="black"/>
                </a:solidFill>
                <a:latin typeface="Calibri"/>
                <a:ea typeface="ＭＳ Ｐゴシック" panose="020B0600070205080204" pitchFamily="50" charset="-128"/>
              </a:rPr>
              <a:t>　　　「幼児教育コーディネータ養成講座」</a:t>
            </a:r>
            <a:endParaRPr lang="en-US" altLang="ja-JP" dirty="0">
              <a:solidFill>
                <a:prstClr val="black"/>
              </a:solidFill>
              <a:latin typeface="Calibri"/>
              <a:ea typeface="ＭＳ Ｐゴシック" panose="020B0600070205080204" pitchFamily="50" charset="-128"/>
            </a:endParaRPr>
          </a:p>
        </p:txBody>
      </p:sp>
      <p:sp>
        <p:nvSpPr>
          <p:cNvPr id="10" name="二等辺三角形 9">
            <a:extLst>
              <a:ext uri="{FF2B5EF4-FFF2-40B4-BE49-F238E27FC236}">
                <a16:creationId xmlns:a16="http://schemas.microsoft.com/office/drawing/2014/main" id="{1859E10F-8650-4C6B-AC3B-F7938D0B18E8}"/>
              </a:ext>
            </a:extLst>
          </p:cNvPr>
          <p:cNvSpPr/>
          <p:nvPr/>
        </p:nvSpPr>
        <p:spPr>
          <a:xfrm rot="10800000">
            <a:off x="2710181" y="2895197"/>
            <a:ext cx="3706277" cy="299177"/>
          </a:xfrm>
          <a:prstGeom prst="triangle">
            <a:avLst>
              <a:gd name="adj" fmla="val 4849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6A092998-2C55-40C3-AF17-7020A1371326}"/>
              </a:ext>
            </a:extLst>
          </p:cNvPr>
          <p:cNvSpPr/>
          <p:nvPr/>
        </p:nvSpPr>
        <p:spPr>
          <a:xfrm>
            <a:off x="86318" y="4334527"/>
            <a:ext cx="8490247" cy="1231106"/>
          </a:xfrm>
          <a:prstGeom prst="rect">
            <a:avLst/>
          </a:prstGeom>
        </p:spPr>
        <p:txBody>
          <a:bodyPr wrap="square">
            <a:spAutoFit/>
          </a:bodyPr>
          <a:lstStyle/>
          <a:p>
            <a:r>
              <a:rPr lang="ja-JP" altLang="en-US" dirty="0">
                <a:solidFill>
                  <a:prstClr val="black"/>
                </a:solidFill>
                <a:latin typeface="Calibri"/>
                <a:ea typeface="ＭＳ Ｐゴシック" panose="020B0600070205080204" pitchFamily="50" charset="-128"/>
              </a:rPr>
              <a:t>〇特　　　色：テキストと</a:t>
            </a:r>
            <a:r>
              <a:rPr lang="en-US" altLang="ja-JP" dirty="0" smtClean="0">
                <a:solidFill>
                  <a:prstClr val="black"/>
                </a:solidFill>
                <a:latin typeface="Calibri"/>
                <a:ea typeface="ＭＳ Ｐゴシック" panose="020B0600070205080204" pitchFamily="50" charset="-128"/>
              </a:rPr>
              <a:t>e-Learning</a:t>
            </a:r>
            <a:r>
              <a:rPr lang="ja-JP" altLang="en-US" dirty="0">
                <a:solidFill>
                  <a:prstClr val="black"/>
                </a:solidFill>
                <a:latin typeface="Calibri"/>
                <a:ea typeface="ＭＳ Ｐゴシック" panose="020B0600070205080204" pitchFamily="50" charset="-128"/>
              </a:rPr>
              <a:t>併用</a:t>
            </a:r>
            <a:r>
              <a:rPr lang="ja-JP" altLang="en-US" dirty="0" smtClean="0">
                <a:solidFill>
                  <a:prstClr val="black"/>
                </a:solidFill>
                <a:latin typeface="Calibri"/>
                <a:ea typeface="ＭＳ Ｐゴシック" panose="020B0600070205080204" pitchFamily="50" charset="-128"/>
              </a:rPr>
              <a:t>の</a:t>
            </a:r>
            <a:r>
              <a:rPr lang="ja-JP" altLang="en-US" dirty="0">
                <a:solidFill>
                  <a:prstClr val="black"/>
                </a:solidFill>
                <a:latin typeface="Calibri"/>
                <a:ea typeface="ＭＳ Ｐゴシック" panose="020B0600070205080204" pitchFamily="50" charset="-128"/>
              </a:rPr>
              <a:t>取り組みよる講座実施</a:t>
            </a:r>
            <a:endParaRPr lang="en-US" altLang="ja-JP" dirty="0">
              <a:solidFill>
                <a:prstClr val="black"/>
              </a:solidFill>
              <a:latin typeface="Calibri"/>
              <a:ea typeface="ＭＳ Ｐゴシック" panose="020B0600070205080204" pitchFamily="50" charset="-128"/>
            </a:endParaRPr>
          </a:p>
          <a:p>
            <a:pPr>
              <a:spcBef>
                <a:spcPts val="600"/>
              </a:spcBef>
            </a:pPr>
            <a:r>
              <a:rPr lang="ja-JP" altLang="en-US" dirty="0">
                <a:solidFill>
                  <a:prstClr val="black"/>
                </a:solidFill>
                <a:latin typeface="Calibri"/>
                <a:ea typeface="ＭＳ Ｐゴシック" panose="020B0600070205080204" pitchFamily="50" charset="-128"/>
              </a:rPr>
              <a:t>　　　　　　　⇒</a:t>
            </a:r>
            <a:r>
              <a:rPr lang="ja-JP" altLang="en-US" dirty="0">
                <a:solidFill>
                  <a:prstClr val="black"/>
                </a:solidFill>
              </a:rPr>
              <a:t>カリキュラムの構造化・</a:t>
            </a:r>
            <a:r>
              <a:rPr lang="ja-JP" altLang="en-US" dirty="0">
                <a:solidFill>
                  <a:prstClr val="black"/>
                </a:solidFill>
                <a:latin typeface="Calibri"/>
                <a:ea typeface="ＭＳ Ｐゴシック" panose="020B0600070205080204" pitchFamily="50" charset="-128"/>
              </a:rPr>
              <a:t>テキストの開発</a:t>
            </a:r>
            <a:endParaRPr lang="en-US" altLang="ja-JP" dirty="0">
              <a:solidFill>
                <a:prstClr val="black"/>
              </a:solidFill>
              <a:latin typeface="Calibri"/>
              <a:ea typeface="ＭＳ Ｐゴシック" panose="020B0600070205080204" pitchFamily="50" charset="-128"/>
            </a:endParaRPr>
          </a:p>
          <a:p>
            <a:pPr>
              <a:spcBef>
                <a:spcPts val="1800"/>
              </a:spcBef>
            </a:pPr>
            <a:r>
              <a:rPr lang="ja-JP" altLang="en-US" dirty="0">
                <a:solidFill>
                  <a:prstClr val="black"/>
                </a:solidFill>
                <a:latin typeface="Calibri"/>
                <a:ea typeface="ＭＳ Ｐゴシック" panose="020B0600070205080204" pitchFamily="50" charset="-128"/>
              </a:rPr>
              <a:t>　　　　　　　　　資質能力の構造化，タキソノミーテーブル開発</a:t>
            </a:r>
            <a:endParaRPr lang="en-US" altLang="ja-JP" dirty="0">
              <a:solidFill>
                <a:prstClr val="black"/>
              </a:solidFill>
              <a:latin typeface="Calibri"/>
              <a:ea typeface="ＭＳ Ｐゴシック" panose="020B0600070205080204" pitchFamily="50" charset="-128"/>
            </a:endParaRPr>
          </a:p>
        </p:txBody>
      </p:sp>
      <p:sp>
        <p:nvSpPr>
          <p:cNvPr id="15" name="テキスト ボックス 14">
            <a:extLst>
              <a:ext uri="{FF2B5EF4-FFF2-40B4-BE49-F238E27FC236}">
                <a16:creationId xmlns:a16="http://schemas.microsoft.com/office/drawing/2014/main" id="{26B70EFB-1376-4A24-B5B8-7C04F74E985C}"/>
              </a:ext>
            </a:extLst>
          </p:cNvPr>
          <p:cNvSpPr txBox="1"/>
          <p:nvPr/>
        </p:nvSpPr>
        <p:spPr>
          <a:xfrm>
            <a:off x="207655" y="896326"/>
            <a:ext cx="8537511" cy="369332"/>
          </a:xfrm>
          <a:prstGeom prst="rect">
            <a:avLst/>
          </a:prstGeom>
          <a:noFill/>
        </p:spPr>
        <p:txBody>
          <a:bodyPr wrap="square" rtlCol="0">
            <a:spAutoFit/>
          </a:bodyPr>
          <a:lstStyle/>
          <a:p>
            <a:r>
              <a:rPr lang="en-US" altLang="ja-JP" dirty="0">
                <a:solidFill>
                  <a:prstClr val="black"/>
                </a:solidFill>
                <a:latin typeface="Calibri"/>
                <a:ea typeface="ＭＳ Ｐゴシック" panose="020B0600070205080204" pitchFamily="50" charset="-128"/>
              </a:rPr>
              <a:t>【</a:t>
            </a:r>
            <a:r>
              <a:rPr lang="ja-JP" altLang="en-US" dirty="0">
                <a:solidFill>
                  <a:prstClr val="black"/>
                </a:solidFill>
                <a:latin typeface="Calibri"/>
                <a:ea typeface="ＭＳ Ｐゴシック" panose="020B0600070205080204" pitchFamily="50" charset="-128"/>
              </a:rPr>
              <a:t>本学の　　　　　　　　　　　　　　　　　　　</a:t>
            </a:r>
            <a:r>
              <a:rPr lang="en-US" altLang="ja-JP" dirty="0">
                <a:solidFill>
                  <a:prstClr val="black"/>
                </a:solidFill>
                <a:latin typeface="Calibri"/>
                <a:ea typeface="ＭＳ Ｐゴシック" panose="020B0600070205080204" pitchFamily="50" charset="-128"/>
              </a:rPr>
              <a:t>】</a:t>
            </a:r>
          </a:p>
        </p:txBody>
      </p:sp>
      <p:sp>
        <p:nvSpPr>
          <p:cNvPr id="4" name="次の値と等しい 3">
            <a:extLst>
              <a:ext uri="{FF2B5EF4-FFF2-40B4-BE49-F238E27FC236}">
                <a16:creationId xmlns:a16="http://schemas.microsoft.com/office/drawing/2014/main" id="{40779A4A-07B7-4204-99CA-D9129446F3F2}"/>
              </a:ext>
            </a:extLst>
          </p:cNvPr>
          <p:cNvSpPr/>
          <p:nvPr/>
        </p:nvSpPr>
        <p:spPr>
          <a:xfrm>
            <a:off x="5889960" y="2410137"/>
            <a:ext cx="437744" cy="414415"/>
          </a:xfrm>
          <a:prstGeom prst="mathEqual">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solidFill>
                <a:schemeClr val="tx1"/>
              </a:solidFill>
            </a:endParaRPr>
          </a:p>
        </p:txBody>
      </p:sp>
      <p:sp>
        <p:nvSpPr>
          <p:cNvPr id="12" name="正方形/長方形 11">
            <a:extLst>
              <a:ext uri="{FF2B5EF4-FFF2-40B4-BE49-F238E27FC236}">
                <a16:creationId xmlns:a16="http://schemas.microsoft.com/office/drawing/2014/main" id="{789F0BED-E89F-4C11-B03A-B7071FA4E516}"/>
              </a:ext>
            </a:extLst>
          </p:cNvPr>
          <p:cNvSpPr/>
          <p:nvPr/>
        </p:nvSpPr>
        <p:spPr>
          <a:xfrm>
            <a:off x="6432826" y="2379512"/>
            <a:ext cx="2448387" cy="461665"/>
          </a:xfrm>
          <a:prstGeom prst="rect">
            <a:avLst/>
          </a:prstGeom>
          <a:solidFill>
            <a:schemeClr val="accent2">
              <a:lumMod val="75000"/>
            </a:schemeClr>
          </a:solidFill>
          <a:ln w="28575">
            <a:noFill/>
          </a:ln>
        </p:spPr>
        <p:txBody>
          <a:bodyPr wrap="square">
            <a:spAutoFit/>
          </a:bodyPr>
          <a:lstStyle/>
          <a:p>
            <a:pPr algn="ctr"/>
            <a:r>
              <a:rPr lang="ja-JP" altLang="en-US" sz="2400" dirty="0">
                <a:solidFill>
                  <a:schemeClr val="bg1"/>
                </a:solidFill>
                <a:latin typeface="Calibri"/>
                <a:ea typeface="ＭＳ Ｐゴシック" panose="020B0600070205080204" pitchFamily="50" charset="-128"/>
              </a:rPr>
              <a:t>学ぶ方法</a:t>
            </a:r>
            <a:endParaRPr lang="en-US" altLang="ja-JP" sz="2400" dirty="0">
              <a:solidFill>
                <a:schemeClr val="bg1"/>
              </a:solidFill>
              <a:latin typeface="Calibri"/>
              <a:ea typeface="ＭＳ Ｐゴシック" panose="020B0600070205080204" pitchFamily="50" charset="-128"/>
            </a:endParaRPr>
          </a:p>
        </p:txBody>
      </p:sp>
      <p:sp>
        <p:nvSpPr>
          <p:cNvPr id="13" name="正方形/長方形 12">
            <a:extLst>
              <a:ext uri="{FF2B5EF4-FFF2-40B4-BE49-F238E27FC236}">
                <a16:creationId xmlns:a16="http://schemas.microsoft.com/office/drawing/2014/main" id="{2DEEB32C-1E2A-42E0-995B-9E7A10010A1C}"/>
              </a:ext>
            </a:extLst>
          </p:cNvPr>
          <p:cNvSpPr/>
          <p:nvPr/>
        </p:nvSpPr>
        <p:spPr>
          <a:xfrm>
            <a:off x="86317" y="5938506"/>
            <a:ext cx="8490247" cy="369332"/>
          </a:xfrm>
          <a:prstGeom prst="rect">
            <a:avLst/>
          </a:prstGeom>
        </p:spPr>
        <p:txBody>
          <a:bodyPr wrap="square">
            <a:spAutoFit/>
          </a:bodyPr>
          <a:lstStyle/>
          <a:p>
            <a:r>
              <a:rPr lang="ja-JP" altLang="en-US" dirty="0">
                <a:solidFill>
                  <a:prstClr val="black"/>
                </a:solidFill>
                <a:latin typeface="Calibri"/>
                <a:ea typeface="ＭＳ Ｐゴシック" panose="020B0600070205080204" pitchFamily="50" charset="-128"/>
              </a:rPr>
              <a:t>〇特　　　色</a:t>
            </a:r>
            <a:r>
              <a:rPr lang="ja-JP" altLang="en-US" dirty="0" smtClean="0">
                <a:solidFill>
                  <a:prstClr val="black"/>
                </a:solidFill>
                <a:latin typeface="Calibri"/>
                <a:ea typeface="ＭＳ Ｐゴシック" panose="020B0600070205080204" pitchFamily="50" charset="-128"/>
              </a:rPr>
              <a:t>：遠隔講座（Ｚｏｏｍ）</a:t>
            </a:r>
            <a:r>
              <a:rPr lang="ja-JP" altLang="en-US" dirty="0">
                <a:solidFill>
                  <a:prstClr val="black"/>
                </a:solidFill>
                <a:latin typeface="Calibri"/>
                <a:ea typeface="ＭＳ Ｐゴシック" panose="020B0600070205080204" pitchFamily="50" charset="-128"/>
              </a:rPr>
              <a:t>とオンデマンドの組み合わせでの講義を実施</a:t>
            </a:r>
            <a:endParaRPr lang="en-US" altLang="ja-JP" dirty="0">
              <a:solidFill>
                <a:prstClr val="black"/>
              </a:solidFill>
              <a:latin typeface="Calibri"/>
              <a:ea typeface="ＭＳ Ｐゴシック" panose="020B0600070205080204" pitchFamily="50" charset="-128"/>
            </a:endParaRPr>
          </a:p>
        </p:txBody>
      </p:sp>
      <p:sp>
        <p:nvSpPr>
          <p:cNvPr id="14" name="次の値と等しい 13">
            <a:extLst>
              <a:ext uri="{FF2B5EF4-FFF2-40B4-BE49-F238E27FC236}">
                <a16:creationId xmlns:a16="http://schemas.microsoft.com/office/drawing/2014/main" id="{AE56A6ED-B8DD-4995-845C-2191B65BE946}"/>
              </a:ext>
            </a:extLst>
          </p:cNvPr>
          <p:cNvSpPr/>
          <p:nvPr/>
        </p:nvSpPr>
        <p:spPr>
          <a:xfrm>
            <a:off x="5869022" y="4676644"/>
            <a:ext cx="437744" cy="414415"/>
          </a:xfrm>
          <a:prstGeom prst="mathEqual">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solidFill>
                <a:schemeClr val="tx1"/>
              </a:solidFill>
            </a:endParaRPr>
          </a:p>
        </p:txBody>
      </p:sp>
      <p:sp>
        <p:nvSpPr>
          <p:cNvPr id="16" name="正方形/長方形 15">
            <a:extLst>
              <a:ext uri="{FF2B5EF4-FFF2-40B4-BE49-F238E27FC236}">
                <a16:creationId xmlns:a16="http://schemas.microsoft.com/office/drawing/2014/main" id="{368D47CB-E407-4FD4-A692-D3CF2834C3AF}"/>
              </a:ext>
            </a:extLst>
          </p:cNvPr>
          <p:cNvSpPr/>
          <p:nvPr/>
        </p:nvSpPr>
        <p:spPr>
          <a:xfrm>
            <a:off x="6353784" y="4663194"/>
            <a:ext cx="2448387" cy="461665"/>
          </a:xfrm>
          <a:prstGeom prst="rect">
            <a:avLst/>
          </a:prstGeom>
          <a:solidFill>
            <a:schemeClr val="accent2">
              <a:lumMod val="75000"/>
            </a:schemeClr>
          </a:solidFill>
          <a:ln w="28575">
            <a:noFill/>
          </a:ln>
        </p:spPr>
        <p:txBody>
          <a:bodyPr wrap="square">
            <a:spAutoFit/>
          </a:bodyPr>
          <a:lstStyle/>
          <a:p>
            <a:pPr algn="ctr"/>
            <a:r>
              <a:rPr lang="ja-JP" altLang="en-US" sz="2400" dirty="0">
                <a:solidFill>
                  <a:schemeClr val="bg1"/>
                </a:solidFill>
                <a:latin typeface="Calibri"/>
                <a:ea typeface="ＭＳ Ｐゴシック" panose="020B0600070205080204" pitchFamily="50" charset="-128"/>
              </a:rPr>
              <a:t>学ぶ内容</a:t>
            </a:r>
          </a:p>
        </p:txBody>
      </p:sp>
      <p:sp>
        <p:nvSpPr>
          <p:cNvPr id="17" name="次の値と等しい 16">
            <a:extLst>
              <a:ext uri="{FF2B5EF4-FFF2-40B4-BE49-F238E27FC236}">
                <a16:creationId xmlns:a16="http://schemas.microsoft.com/office/drawing/2014/main" id="{9F03FD58-F95B-4AED-A870-C86DB5255966}"/>
              </a:ext>
            </a:extLst>
          </p:cNvPr>
          <p:cNvSpPr/>
          <p:nvPr/>
        </p:nvSpPr>
        <p:spPr>
          <a:xfrm>
            <a:off x="5884676" y="5524091"/>
            <a:ext cx="437744" cy="414415"/>
          </a:xfrm>
          <a:prstGeom prst="mathEqual">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solidFill>
                <a:schemeClr val="tx1"/>
              </a:solidFill>
            </a:endParaRPr>
          </a:p>
        </p:txBody>
      </p:sp>
      <p:sp>
        <p:nvSpPr>
          <p:cNvPr id="18" name="正方形/長方形 17">
            <a:extLst>
              <a:ext uri="{FF2B5EF4-FFF2-40B4-BE49-F238E27FC236}">
                <a16:creationId xmlns:a16="http://schemas.microsoft.com/office/drawing/2014/main" id="{910A58BA-2D73-4CE5-8EA6-2F81DD8A7757}"/>
              </a:ext>
            </a:extLst>
          </p:cNvPr>
          <p:cNvSpPr/>
          <p:nvPr/>
        </p:nvSpPr>
        <p:spPr>
          <a:xfrm>
            <a:off x="6416458" y="5502772"/>
            <a:ext cx="2448387" cy="461665"/>
          </a:xfrm>
          <a:prstGeom prst="rect">
            <a:avLst/>
          </a:prstGeom>
          <a:solidFill>
            <a:schemeClr val="accent2">
              <a:lumMod val="75000"/>
            </a:schemeClr>
          </a:solidFill>
          <a:ln w="28575">
            <a:noFill/>
          </a:ln>
        </p:spPr>
        <p:txBody>
          <a:bodyPr wrap="square" lIns="0" rIns="0">
            <a:spAutoFit/>
          </a:bodyPr>
          <a:lstStyle/>
          <a:p>
            <a:pPr algn="ctr"/>
            <a:r>
              <a:rPr lang="ja-JP" altLang="en-US" sz="2400" kern="0" spc="-250" dirty="0">
                <a:solidFill>
                  <a:schemeClr val="bg1"/>
                </a:solidFill>
                <a:latin typeface="Calibri"/>
                <a:ea typeface="ＭＳ Ｐゴシック" panose="020B0600070205080204" pitchFamily="50" charset="-128"/>
              </a:rPr>
              <a:t>学びの深化</a:t>
            </a:r>
            <a:endParaRPr lang="en-US" altLang="ja-JP" sz="2400" kern="0" spc="-250" dirty="0">
              <a:solidFill>
                <a:schemeClr val="bg1"/>
              </a:solidFill>
              <a:latin typeface="Calibri"/>
              <a:ea typeface="ＭＳ Ｐゴシック" panose="020B0600070205080204" pitchFamily="50" charset="-128"/>
            </a:endParaRPr>
          </a:p>
        </p:txBody>
      </p:sp>
      <p:sp>
        <p:nvSpPr>
          <p:cNvPr id="19" name="次の値と等しい 18">
            <a:extLst>
              <a:ext uri="{FF2B5EF4-FFF2-40B4-BE49-F238E27FC236}">
                <a16:creationId xmlns:a16="http://schemas.microsoft.com/office/drawing/2014/main" id="{ED8F8AF3-C6B2-401E-B06B-A754E0012F4A}"/>
              </a:ext>
            </a:extLst>
          </p:cNvPr>
          <p:cNvSpPr/>
          <p:nvPr/>
        </p:nvSpPr>
        <p:spPr>
          <a:xfrm>
            <a:off x="5889960" y="6275549"/>
            <a:ext cx="437744" cy="414415"/>
          </a:xfrm>
          <a:prstGeom prst="mathEqual">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solidFill>
                <a:schemeClr val="tx1"/>
              </a:solidFill>
            </a:endParaRPr>
          </a:p>
        </p:txBody>
      </p:sp>
      <p:sp>
        <p:nvSpPr>
          <p:cNvPr id="20" name="正方形/長方形 19">
            <a:extLst>
              <a:ext uri="{FF2B5EF4-FFF2-40B4-BE49-F238E27FC236}">
                <a16:creationId xmlns:a16="http://schemas.microsoft.com/office/drawing/2014/main" id="{0B9CB288-9C9D-414D-904B-204F5774ED94}"/>
              </a:ext>
            </a:extLst>
          </p:cNvPr>
          <p:cNvSpPr/>
          <p:nvPr/>
        </p:nvSpPr>
        <p:spPr>
          <a:xfrm>
            <a:off x="6432826" y="6244924"/>
            <a:ext cx="2448387" cy="461665"/>
          </a:xfrm>
          <a:prstGeom prst="rect">
            <a:avLst/>
          </a:prstGeom>
          <a:solidFill>
            <a:schemeClr val="accent2">
              <a:lumMod val="75000"/>
            </a:schemeClr>
          </a:solidFill>
          <a:ln w="28575">
            <a:noFill/>
          </a:ln>
        </p:spPr>
        <p:txBody>
          <a:bodyPr wrap="square">
            <a:spAutoFit/>
          </a:bodyPr>
          <a:lstStyle/>
          <a:p>
            <a:pPr algn="ctr"/>
            <a:r>
              <a:rPr lang="ja-JP" altLang="en-US" sz="2400" dirty="0">
                <a:solidFill>
                  <a:schemeClr val="bg1"/>
                </a:solidFill>
                <a:latin typeface="Calibri"/>
                <a:ea typeface="ＭＳ Ｐゴシック" panose="020B0600070205080204" pitchFamily="50" charset="-128"/>
              </a:rPr>
              <a:t>学ぶ方法</a:t>
            </a:r>
            <a:endParaRPr lang="en-US" altLang="ja-JP" sz="2400" dirty="0">
              <a:solidFill>
                <a:schemeClr val="bg1"/>
              </a:solidFill>
              <a:latin typeface="Calibri"/>
              <a:ea typeface="ＭＳ Ｐゴシック" panose="020B0600070205080204" pitchFamily="50" charset="-128"/>
            </a:endParaRPr>
          </a:p>
        </p:txBody>
      </p:sp>
      <p:sp>
        <p:nvSpPr>
          <p:cNvPr id="21" name="正方形/長方形 20">
            <a:extLst>
              <a:ext uri="{FF2B5EF4-FFF2-40B4-BE49-F238E27FC236}">
                <a16:creationId xmlns:a16="http://schemas.microsoft.com/office/drawing/2014/main" id="{98261FF5-1611-45CD-9EB1-0034CE92EEDD}"/>
              </a:ext>
            </a:extLst>
          </p:cNvPr>
          <p:cNvSpPr/>
          <p:nvPr/>
        </p:nvSpPr>
        <p:spPr>
          <a:xfrm>
            <a:off x="1189952" y="889980"/>
            <a:ext cx="2620685" cy="369332"/>
          </a:xfrm>
          <a:prstGeom prst="rect">
            <a:avLst/>
          </a:prstGeom>
          <a:solidFill>
            <a:schemeClr val="accent2">
              <a:lumMod val="75000"/>
            </a:schemeClr>
          </a:solidFill>
          <a:ln w="28575">
            <a:noFill/>
          </a:ln>
        </p:spPr>
        <p:txBody>
          <a:bodyPr wrap="square" lIns="0" rIns="0">
            <a:spAutoFit/>
          </a:bodyPr>
          <a:lstStyle/>
          <a:p>
            <a:pPr algn="ctr"/>
            <a:r>
              <a:rPr lang="ja-JP" altLang="en-US" dirty="0">
                <a:solidFill>
                  <a:schemeClr val="bg1"/>
                </a:solidFill>
              </a:rPr>
              <a:t>カリキュラムメソッド</a:t>
            </a:r>
            <a:endParaRPr lang="en-US" altLang="ja-JP" dirty="0">
              <a:solidFill>
                <a:schemeClr val="bg1"/>
              </a:solidFill>
              <a:latin typeface="Calibri"/>
              <a:ea typeface="ＭＳ Ｐゴシック" panose="020B0600070205080204" pitchFamily="50" charset="-128"/>
            </a:endParaRPr>
          </a:p>
        </p:txBody>
      </p:sp>
    </p:spTree>
    <p:extLst>
      <p:ext uri="{BB962C8B-B14F-4D97-AF65-F5344CB8AC3E}">
        <p14:creationId xmlns:p14="http://schemas.microsoft.com/office/powerpoint/2010/main" val="4094109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CE9FE975-8D2D-47B0-BE21-F4B74D093569}" type="slidenum">
              <a:rPr lang="ja-JP" altLang="en-US">
                <a:solidFill>
                  <a:prstClr val="black">
                    <a:tint val="75000"/>
                  </a:prstClr>
                </a:solidFill>
                <a:latin typeface="Calibri"/>
                <a:ea typeface="ＭＳ Ｐゴシック" panose="020B0600070205080204" pitchFamily="50" charset="-128"/>
              </a:rPr>
              <a:pPr/>
              <a:t>25</a:t>
            </a:fld>
            <a:endParaRPr lang="ja-JP" altLang="en-US" dirty="0">
              <a:solidFill>
                <a:prstClr val="black">
                  <a:tint val="75000"/>
                </a:prstClr>
              </a:solidFill>
              <a:latin typeface="Calibri"/>
              <a:ea typeface="ＭＳ Ｐゴシック" panose="020B0600070205080204" pitchFamily="50" charset="-128"/>
            </a:endParaRPr>
          </a:p>
        </p:txBody>
      </p:sp>
      <p:sp>
        <p:nvSpPr>
          <p:cNvPr id="5" name="タイトル 1"/>
          <p:cNvSpPr txBox="1">
            <a:spLocks/>
          </p:cNvSpPr>
          <p:nvPr/>
        </p:nvSpPr>
        <p:spPr>
          <a:xfrm>
            <a:off x="0" y="0"/>
            <a:ext cx="9144000" cy="836712"/>
          </a:xfrm>
          <a:prstGeom prst="rect">
            <a:avLst/>
          </a:prstGeom>
          <a:solidFill>
            <a:schemeClr val="tx2">
              <a:lumMod val="50000"/>
            </a:schemeClr>
          </a:solidFill>
        </p:spPr>
        <p:txBody>
          <a:bodyPr anchor="ctr" anchorCtr="0"/>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solidFill>
                  <a:prstClr val="white"/>
                </a:solidFill>
                <a:latin typeface="メイリオ" panose="020B0604030504040204" pitchFamily="50" charset="-128"/>
                <a:ea typeface="メイリオ" panose="020B0604030504040204" pitchFamily="50" charset="-128"/>
              </a:rPr>
              <a:t>本学のカリキュラムメソッド</a:t>
            </a:r>
          </a:p>
        </p:txBody>
      </p:sp>
      <p:sp>
        <p:nvSpPr>
          <p:cNvPr id="12" name="正方形/長方形 11">
            <a:extLst>
              <a:ext uri="{FF2B5EF4-FFF2-40B4-BE49-F238E27FC236}">
                <a16:creationId xmlns:a16="http://schemas.microsoft.com/office/drawing/2014/main" id="{789F0BED-E89F-4C11-B03A-B7071FA4E516}"/>
              </a:ext>
            </a:extLst>
          </p:cNvPr>
          <p:cNvSpPr/>
          <p:nvPr/>
        </p:nvSpPr>
        <p:spPr>
          <a:xfrm>
            <a:off x="586838" y="5237456"/>
            <a:ext cx="2448387" cy="461665"/>
          </a:xfrm>
          <a:prstGeom prst="rect">
            <a:avLst/>
          </a:prstGeom>
          <a:solidFill>
            <a:schemeClr val="accent2">
              <a:lumMod val="75000"/>
            </a:schemeClr>
          </a:solidFill>
          <a:ln w="28575">
            <a:noFill/>
          </a:ln>
        </p:spPr>
        <p:txBody>
          <a:bodyPr wrap="square">
            <a:spAutoFit/>
          </a:bodyPr>
          <a:lstStyle/>
          <a:p>
            <a:pPr algn="ctr"/>
            <a:r>
              <a:rPr lang="ja-JP" altLang="en-US" sz="2400" dirty="0">
                <a:solidFill>
                  <a:schemeClr val="bg1"/>
                </a:solidFill>
                <a:latin typeface="Calibri"/>
                <a:ea typeface="ＭＳ Ｐゴシック" panose="020B0600070205080204" pitchFamily="50" charset="-128"/>
              </a:rPr>
              <a:t>学ぶ方法</a:t>
            </a:r>
            <a:endParaRPr lang="en-US" altLang="ja-JP" sz="2400" dirty="0">
              <a:solidFill>
                <a:schemeClr val="bg1"/>
              </a:solidFill>
              <a:latin typeface="Calibri"/>
              <a:ea typeface="ＭＳ Ｐゴシック" panose="020B0600070205080204" pitchFamily="50" charset="-128"/>
            </a:endParaRPr>
          </a:p>
        </p:txBody>
      </p:sp>
      <p:sp>
        <p:nvSpPr>
          <p:cNvPr id="16" name="正方形/長方形 15">
            <a:extLst>
              <a:ext uri="{FF2B5EF4-FFF2-40B4-BE49-F238E27FC236}">
                <a16:creationId xmlns:a16="http://schemas.microsoft.com/office/drawing/2014/main" id="{368D47CB-E407-4FD4-A692-D3CF2834C3AF}"/>
              </a:ext>
            </a:extLst>
          </p:cNvPr>
          <p:cNvSpPr/>
          <p:nvPr/>
        </p:nvSpPr>
        <p:spPr>
          <a:xfrm>
            <a:off x="2039651" y="1751922"/>
            <a:ext cx="2448387" cy="461665"/>
          </a:xfrm>
          <a:prstGeom prst="rect">
            <a:avLst/>
          </a:prstGeom>
          <a:solidFill>
            <a:schemeClr val="accent2">
              <a:lumMod val="75000"/>
            </a:schemeClr>
          </a:solidFill>
          <a:ln w="28575">
            <a:noFill/>
          </a:ln>
        </p:spPr>
        <p:txBody>
          <a:bodyPr wrap="square">
            <a:spAutoFit/>
          </a:bodyPr>
          <a:lstStyle/>
          <a:p>
            <a:pPr algn="ctr"/>
            <a:r>
              <a:rPr lang="ja-JP" altLang="en-US" sz="2400" dirty="0">
                <a:solidFill>
                  <a:schemeClr val="bg1"/>
                </a:solidFill>
                <a:latin typeface="Calibri"/>
                <a:ea typeface="ＭＳ Ｐゴシック" panose="020B0600070205080204" pitchFamily="50" charset="-128"/>
              </a:rPr>
              <a:t>学ぶ内容</a:t>
            </a:r>
            <a:endParaRPr lang="en-US" altLang="ja-JP" sz="2400" dirty="0">
              <a:solidFill>
                <a:schemeClr val="bg1"/>
              </a:solidFill>
              <a:latin typeface="Calibri"/>
              <a:ea typeface="ＭＳ Ｐゴシック" panose="020B0600070205080204" pitchFamily="50" charset="-128"/>
            </a:endParaRPr>
          </a:p>
        </p:txBody>
      </p:sp>
      <p:sp>
        <p:nvSpPr>
          <p:cNvPr id="18" name="正方形/長方形 17">
            <a:extLst>
              <a:ext uri="{FF2B5EF4-FFF2-40B4-BE49-F238E27FC236}">
                <a16:creationId xmlns:a16="http://schemas.microsoft.com/office/drawing/2014/main" id="{910A58BA-2D73-4CE5-8EA6-2F81DD8A7757}"/>
              </a:ext>
            </a:extLst>
          </p:cNvPr>
          <p:cNvSpPr/>
          <p:nvPr/>
        </p:nvSpPr>
        <p:spPr>
          <a:xfrm>
            <a:off x="5652837" y="4240189"/>
            <a:ext cx="2448387" cy="461665"/>
          </a:xfrm>
          <a:prstGeom prst="rect">
            <a:avLst/>
          </a:prstGeom>
          <a:solidFill>
            <a:schemeClr val="accent2">
              <a:lumMod val="75000"/>
            </a:schemeClr>
          </a:solidFill>
          <a:ln w="28575">
            <a:noFill/>
          </a:ln>
        </p:spPr>
        <p:txBody>
          <a:bodyPr wrap="square" lIns="0" rIns="0">
            <a:spAutoFit/>
          </a:bodyPr>
          <a:lstStyle/>
          <a:p>
            <a:pPr algn="ctr"/>
            <a:r>
              <a:rPr lang="ja-JP" altLang="en-US" sz="2400" kern="0" dirty="0">
                <a:solidFill>
                  <a:schemeClr val="bg1"/>
                </a:solidFill>
                <a:latin typeface="Calibri"/>
                <a:ea typeface="ＭＳ Ｐゴシック" panose="020B0600070205080204" pitchFamily="50" charset="-128"/>
              </a:rPr>
              <a:t>学びの深化</a:t>
            </a:r>
            <a:endParaRPr lang="en-US" altLang="ja-JP" sz="2400" kern="0" dirty="0">
              <a:solidFill>
                <a:schemeClr val="bg1"/>
              </a:solidFill>
              <a:latin typeface="Calibri"/>
              <a:ea typeface="ＭＳ Ｐゴシック" panose="020B0600070205080204" pitchFamily="50" charset="-128"/>
            </a:endParaRPr>
          </a:p>
        </p:txBody>
      </p:sp>
      <p:grpSp>
        <p:nvGrpSpPr>
          <p:cNvPr id="43" name="グループ化 42">
            <a:extLst>
              <a:ext uri="{FF2B5EF4-FFF2-40B4-BE49-F238E27FC236}">
                <a16:creationId xmlns:a16="http://schemas.microsoft.com/office/drawing/2014/main" id="{DAF89B4A-62D9-40F3-ABED-A12A9FF2844C}"/>
              </a:ext>
            </a:extLst>
          </p:cNvPr>
          <p:cNvGrpSpPr/>
          <p:nvPr/>
        </p:nvGrpSpPr>
        <p:grpSpPr>
          <a:xfrm>
            <a:off x="3080045" y="1669578"/>
            <a:ext cx="4074649" cy="3578494"/>
            <a:chOff x="3080045" y="1669578"/>
            <a:chExt cx="4074649" cy="3578494"/>
          </a:xfrm>
        </p:grpSpPr>
        <p:cxnSp>
          <p:nvCxnSpPr>
            <p:cNvPr id="23" name="直線矢印コネクタ 22">
              <a:extLst>
                <a:ext uri="{FF2B5EF4-FFF2-40B4-BE49-F238E27FC236}">
                  <a16:creationId xmlns:a16="http://schemas.microsoft.com/office/drawing/2014/main" id="{2922CE9F-800B-4CEA-ADBC-0E86E0055FC4}"/>
                </a:ext>
              </a:extLst>
            </p:cNvPr>
            <p:cNvCxnSpPr>
              <a:cxnSpLocks/>
            </p:cNvCxnSpPr>
            <p:nvPr/>
          </p:nvCxnSpPr>
          <p:spPr>
            <a:xfrm flipH="1">
              <a:off x="3080045" y="4087704"/>
              <a:ext cx="1491957" cy="1160368"/>
            </a:xfrm>
            <a:prstGeom prst="straightConnector1">
              <a:avLst/>
            </a:prstGeom>
            <a:ln w="381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B7C5943D-00A2-41A4-9F64-BBE121898C4B}"/>
                </a:ext>
              </a:extLst>
            </p:cNvPr>
            <p:cNvCxnSpPr>
              <a:cxnSpLocks/>
            </p:cNvCxnSpPr>
            <p:nvPr/>
          </p:nvCxnSpPr>
          <p:spPr>
            <a:xfrm flipV="1">
              <a:off x="4566184" y="1669578"/>
              <a:ext cx="0" cy="2417114"/>
            </a:xfrm>
            <a:prstGeom prst="straightConnector1">
              <a:avLst/>
            </a:prstGeom>
            <a:ln w="381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935CE418-A087-47E3-BFFD-A370668B5716}"/>
                </a:ext>
              </a:extLst>
            </p:cNvPr>
            <p:cNvCxnSpPr>
              <a:cxnSpLocks/>
            </p:cNvCxnSpPr>
            <p:nvPr/>
          </p:nvCxnSpPr>
          <p:spPr>
            <a:xfrm flipV="1">
              <a:off x="4577814" y="4086692"/>
              <a:ext cx="2576880" cy="1"/>
            </a:xfrm>
            <a:prstGeom prst="straightConnector1">
              <a:avLst/>
            </a:prstGeom>
            <a:ln w="38100">
              <a:solidFill>
                <a:schemeClr val="tx2"/>
              </a:solidFill>
              <a:tailEnd type="stealth"/>
            </a:ln>
          </p:spPr>
          <p:style>
            <a:lnRef idx="1">
              <a:schemeClr val="accent1"/>
            </a:lnRef>
            <a:fillRef idx="0">
              <a:schemeClr val="accent1"/>
            </a:fillRef>
            <a:effectRef idx="0">
              <a:schemeClr val="accent1"/>
            </a:effectRef>
            <a:fontRef idx="minor">
              <a:schemeClr val="tx1"/>
            </a:fontRef>
          </p:style>
        </p:cxnSp>
      </p:grpSp>
      <p:sp>
        <p:nvSpPr>
          <p:cNvPr id="35" name="テキスト ボックス 34">
            <a:extLst>
              <a:ext uri="{FF2B5EF4-FFF2-40B4-BE49-F238E27FC236}">
                <a16:creationId xmlns:a16="http://schemas.microsoft.com/office/drawing/2014/main" id="{C624B103-61A6-49E0-8A70-230F0E41BE99}"/>
              </a:ext>
            </a:extLst>
          </p:cNvPr>
          <p:cNvSpPr txBox="1"/>
          <p:nvPr/>
        </p:nvSpPr>
        <p:spPr>
          <a:xfrm>
            <a:off x="1857968" y="2281901"/>
            <a:ext cx="2546084" cy="369332"/>
          </a:xfrm>
          <a:prstGeom prst="rect">
            <a:avLst/>
          </a:prstGeom>
          <a:noFill/>
        </p:spPr>
        <p:txBody>
          <a:bodyPr wrap="square" rtlCol="0">
            <a:spAutoFit/>
          </a:bodyPr>
          <a:lstStyle/>
          <a:p>
            <a:pPr algn="ctr"/>
            <a:r>
              <a:rPr lang="ja-JP" altLang="en-US" dirty="0"/>
              <a:t>〇資質・能力の構造化</a:t>
            </a:r>
            <a:endParaRPr kumimoji="1" lang="en-US" altLang="ja-JP" dirty="0"/>
          </a:p>
        </p:txBody>
      </p:sp>
      <p:sp>
        <p:nvSpPr>
          <p:cNvPr id="36" name="テキスト ボックス 35">
            <a:extLst>
              <a:ext uri="{FF2B5EF4-FFF2-40B4-BE49-F238E27FC236}">
                <a16:creationId xmlns:a16="http://schemas.microsoft.com/office/drawing/2014/main" id="{EE5FF835-E85E-4DE8-AA49-60F36840F744}"/>
              </a:ext>
            </a:extLst>
          </p:cNvPr>
          <p:cNvSpPr txBox="1"/>
          <p:nvPr/>
        </p:nvSpPr>
        <p:spPr>
          <a:xfrm>
            <a:off x="4843642" y="4817861"/>
            <a:ext cx="3671708" cy="646331"/>
          </a:xfrm>
          <a:prstGeom prst="rect">
            <a:avLst/>
          </a:prstGeom>
          <a:noFill/>
        </p:spPr>
        <p:txBody>
          <a:bodyPr wrap="square" rtlCol="0">
            <a:spAutoFit/>
          </a:bodyPr>
          <a:lstStyle/>
          <a:p>
            <a:r>
              <a:rPr lang="ja-JP" altLang="en-US" dirty="0"/>
              <a:t>〇資質・能力の構造化</a:t>
            </a:r>
            <a:endParaRPr lang="en-US" altLang="ja-JP" dirty="0"/>
          </a:p>
          <a:p>
            <a:r>
              <a:rPr lang="ja-JP" altLang="en-US" dirty="0"/>
              <a:t> </a:t>
            </a:r>
            <a:r>
              <a:rPr kumimoji="1" lang="ja-JP" altLang="en-US" dirty="0"/>
              <a:t>〇タキソノミーテーブルの開発</a:t>
            </a:r>
            <a:endParaRPr kumimoji="1" lang="en-US" altLang="ja-JP" dirty="0"/>
          </a:p>
        </p:txBody>
      </p:sp>
      <p:sp>
        <p:nvSpPr>
          <p:cNvPr id="37" name="テキスト ボックス 36">
            <a:extLst>
              <a:ext uri="{FF2B5EF4-FFF2-40B4-BE49-F238E27FC236}">
                <a16:creationId xmlns:a16="http://schemas.microsoft.com/office/drawing/2014/main" id="{633DA2EA-40A0-4360-BF36-18E1421A12A6}"/>
              </a:ext>
            </a:extLst>
          </p:cNvPr>
          <p:cNvSpPr txBox="1"/>
          <p:nvPr/>
        </p:nvSpPr>
        <p:spPr>
          <a:xfrm>
            <a:off x="489141" y="5699121"/>
            <a:ext cx="2546084" cy="369332"/>
          </a:xfrm>
          <a:prstGeom prst="rect">
            <a:avLst/>
          </a:prstGeom>
          <a:noFill/>
        </p:spPr>
        <p:txBody>
          <a:bodyPr wrap="square" rtlCol="0">
            <a:spAutoFit/>
          </a:bodyPr>
          <a:lstStyle/>
          <a:p>
            <a:pPr algn="ctr"/>
            <a:r>
              <a:rPr lang="ja-JP" altLang="en-US" dirty="0"/>
              <a:t>〇ハイブリット型</a:t>
            </a:r>
            <a:endParaRPr kumimoji="1" lang="en-US" altLang="ja-JP" dirty="0"/>
          </a:p>
        </p:txBody>
      </p:sp>
      <p:sp>
        <p:nvSpPr>
          <p:cNvPr id="42" name="正方形/長方形 41">
            <a:extLst>
              <a:ext uri="{FF2B5EF4-FFF2-40B4-BE49-F238E27FC236}">
                <a16:creationId xmlns:a16="http://schemas.microsoft.com/office/drawing/2014/main" id="{F644441A-6676-47F7-967D-8F0E3BA2F908}"/>
              </a:ext>
            </a:extLst>
          </p:cNvPr>
          <p:cNvSpPr/>
          <p:nvPr/>
        </p:nvSpPr>
        <p:spPr>
          <a:xfrm>
            <a:off x="403697" y="1451873"/>
            <a:ext cx="8251161" cy="4720327"/>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B5B0771B-1061-4B4D-B8B7-D8E7E6A4F0EC}"/>
              </a:ext>
            </a:extLst>
          </p:cNvPr>
          <p:cNvSpPr/>
          <p:nvPr/>
        </p:nvSpPr>
        <p:spPr>
          <a:xfrm>
            <a:off x="2828320" y="5990399"/>
            <a:ext cx="4127242" cy="369332"/>
          </a:xfrm>
          <a:prstGeom prst="rect">
            <a:avLst/>
          </a:prstGeom>
          <a:solidFill>
            <a:srgbClr val="FF0000"/>
          </a:solidFill>
          <a:ln w="28575">
            <a:noFill/>
          </a:ln>
        </p:spPr>
        <p:txBody>
          <a:bodyPr wrap="square" lIns="0" rIns="0">
            <a:spAutoFit/>
          </a:bodyPr>
          <a:lstStyle/>
          <a:p>
            <a:pPr algn="ctr"/>
            <a:r>
              <a:rPr lang="ja-JP" altLang="en-US" dirty="0">
                <a:solidFill>
                  <a:schemeClr val="bg1"/>
                </a:solidFill>
              </a:rPr>
              <a:t>岐阜女子大学カリキュラムメソッド</a:t>
            </a:r>
            <a:endParaRPr lang="en-US" altLang="ja-JP" dirty="0">
              <a:solidFill>
                <a:schemeClr val="bg1"/>
              </a:solidFill>
              <a:latin typeface="Calibri"/>
              <a:ea typeface="ＭＳ Ｐゴシック" panose="020B0600070205080204" pitchFamily="50" charset="-128"/>
            </a:endParaRPr>
          </a:p>
        </p:txBody>
      </p:sp>
      <p:cxnSp>
        <p:nvCxnSpPr>
          <p:cNvPr id="45" name="直線矢印コネクタ 44">
            <a:extLst>
              <a:ext uri="{FF2B5EF4-FFF2-40B4-BE49-F238E27FC236}">
                <a16:creationId xmlns:a16="http://schemas.microsoft.com/office/drawing/2014/main" id="{2E6560F3-AA8D-4EF0-8AF6-CABF079CB7AF}"/>
              </a:ext>
            </a:extLst>
          </p:cNvPr>
          <p:cNvCxnSpPr>
            <a:cxnSpLocks/>
          </p:cNvCxnSpPr>
          <p:nvPr/>
        </p:nvCxnSpPr>
        <p:spPr>
          <a:xfrm flipV="1">
            <a:off x="1452051" y="4012335"/>
            <a:ext cx="935344" cy="716496"/>
          </a:xfrm>
          <a:prstGeom prst="straightConnector1">
            <a:avLst/>
          </a:prstGeom>
          <a:ln w="38100">
            <a:solidFill>
              <a:schemeClr val="accent5"/>
            </a:solidFill>
            <a:tailEnd type="stealth"/>
          </a:ln>
        </p:spPr>
        <p:style>
          <a:lnRef idx="1">
            <a:schemeClr val="accent1"/>
          </a:lnRef>
          <a:fillRef idx="0">
            <a:schemeClr val="accent1"/>
          </a:fillRef>
          <a:effectRef idx="0">
            <a:schemeClr val="accent1"/>
          </a:effectRef>
          <a:fontRef idx="minor">
            <a:schemeClr val="tx1"/>
          </a:fontRef>
        </p:style>
      </p:cxnSp>
      <p:cxnSp>
        <p:nvCxnSpPr>
          <p:cNvPr id="46" name="直線矢印コネクタ 45">
            <a:extLst>
              <a:ext uri="{FF2B5EF4-FFF2-40B4-BE49-F238E27FC236}">
                <a16:creationId xmlns:a16="http://schemas.microsoft.com/office/drawing/2014/main" id="{9B3D0BF0-0610-4AF0-A429-5F27A5266678}"/>
              </a:ext>
            </a:extLst>
          </p:cNvPr>
          <p:cNvCxnSpPr>
            <a:cxnSpLocks/>
          </p:cNvCxnSpPr>
          <p:nvPr/>
        </p:nvCxnSpPr>
        <p:spPr>
          <a:xfrm flipV="1">
            <a:off x="1446979" y="3750013"/>
            <a:ext cx="0" cy="1342417"/>
          </a:xfrm>
          <a:prstGeom prst="straightConnector1">
            <a:avLst/>
          </a:prstGeom>
          <a:ln w="38100">
            <a:solidFill>
              <a:schemeClr val="accent5"/>
            </a:solidFill>
            <a:tailEnd type="stealth"/>
          </a:ln>
        </p:spPr>
        <p:style>
          <a:lnRef idx="1">
            <a:schemeClr val="accent1"/>
          </a:lnRef>
          <a:fillRef idx="0">
            <a:schemeClr val="accent1"/>
          </a:fillRef>
          <a:effectRef idx="0">
            <a:schemeClr val="accent1"/>
          </a:effectRef>
          <a:fontRef idx="minor">
            <a:schemeClr val="tx1"/>
          </a:fontRef>
        </p:style>
      </p:cxnSp>
      <p:cxnSp>
        <p:nvCxnSpPr>
          <p:cNvPr id="47" name="直線矢印コネクタ 46">
            <a:extLst>
              <a:ext uri="{FF2B5EF4-FFF2-40B4-BE49-F238E27FC236}">
                <a16:creationId xmlns:a16="http://schemas.microsoft.com/office/drawing/2014/main" id="{9061A264-CB93-43E1-97D8-9BB70C6E4E96}"/>
              </a:ext>
            </a:extLst>
          </p:cNvPr>
          <p:cNvCxnSpPr>
            <a:cxnSpLocks/>
          </p:cNvCxnSpPr>
          <p:nvPr/>
        </p:nvCxnSpPr>
        <p:spPr>
          <a:xfrm flipV="1">
            <a:off x="1234666" y="4729286"/>
            <a:ext cx="1246605" cy="1"/>
          </a:xfrm>
          <a:prstGeom prst="straightConnector1">
            <a:avLst/>
          </a:prstGeom>
          <a:ln w="38100">
            <a:solidFill>
              <a:schemeClr val="accent5"/>
            </a:solidFill>
            <a:tailEnd type="stealth"/>
          </a:ln>
        </p:spPr>
        <p:style>
          <a:lnRef idx="1">
            <a:schemeClr val="accent1"/>
          </a:lnRef>
          <a:fillRef idx="0">
            <a:schemeClr val="accent1"/>
          </a:fillRef>
          <a:effectRef idx="0">
            <a:schemeClr val="accent1"/>
          </a:effectRef>
          <a:fontRef idx="minor">
            <a:schemeClr val="tx1"/>
          </a:fontRef>
        </p:style>
      </p:cxnSp>
      <p:sp>
        <p:nvSpPr>
          <p:cNvPr id="54" name="テキスト ボックス 53">
            <a:extLst>
              <a:ext uri="{FF2B5EF4-FFF2-40B4-BE49-F238E27FC236}">
                <a16:creationId xmlns:a16="http://schemas.microsoft.com/office/drawing/2014/main" id="{314515C8-699E-4078-9268-F9546E8D889E}"/>
              </a:ext>
            </a:extLst>
          </p:cNvPr>
          <p:cNvSpPr txBox="1"/>
          <p:nvPr/>
        </p:nvSpPr>
        <p:spPr>
          <a:xfrm>
            <a:off x="1575048" y="4782462"/>
            <a:ext cx="1830428" cy="276999"/>
          </a:xfrm>
          <a:prstGeom prst="rect">
            <a:avLst/>
          </a:prstGeom>
          <a:noFill/>
        </p:spPr>
        <p:txBody>
          <a:bodyPr wrap="square" rtlCol="0">
            <a:spAutoFit/>
          </a:bodyPr>
          <a:lstStyle/>
          <a:p>
            <a:pPr algn="ctr"/>
            <a:r>
              <a:rPr lang="ja-JP" altLang="en-US" sz="1200" dirty="0"/>
              <a:t>アクティブラーニング</a:t>
            </a:r>
            <a:endParaRPr kumimoji="1" lang="en-US" altLang="ja-JP" sz="1200" dirty="0"/>
          </a:p>
        </p:txBody>
      </p:sp>
      <p:sp>
        <p:nvSpPr>
          <p:cNvPr id="55" name="テキスト ボックス 54">
            <a:extLst>
              <a:ext uri="{FF2B5EF4-FFF2-40B4-BE49-F238E27FC236}">
                <a16:creationId xmlns:a16="http://schemas.microsoft.com/office/drawing/2014/main" id="{84744894-CFE6-4DC9-A9DE-2AEF3DC5E4B9}"/>
              </a:ext>
            </a:extLst>
          </p:cNvPr>
          <p:cNvSpPr txBox="1"/>
          <p:nvPr/>
        </p:nvSpPr>
        <p:spPr>
          <a:xfrm>
            <a:off x="489141" y="3459427"/>
            <a:ext cx="1830428" cy="276999"/>
          </a:xfrm>
          <a:prstGeom prst="rect">
            <a:avLst/>
          </a:prstGeom>
          <a:noFill/>
        </p:spPr>
        <p:txBody>
          <a:bodyPr wrap="square" rtlCol="0">
            <a:spAutoFit/>
          </a:bodyPr>
          <a:lstStyle/>
          <a:p>
            <a:pPr algn="ctr"/>
            <a:r>
              <a:rPr lang="ja-JP" altLang="en-US" sz="1200" dirty="0"/>
              <a:t>ディープラーニング</a:t>
            </a:r>
            <a:endParaRPr kumimoji="1" lang="en-US" altLang="ja-JP" sz="1200" dirty="0"/>
          </a:p>
        </p:txBody>
      </p:sp>
      <p:sp>
        <p:nvSpPr>
          <p:cNvPr id="56" name="テキスト ボックス 55">
            <a:extLst>
              <a:ext uri="{FF2B5EF4-FFF2-40B4-BE49-F238E27FC236}">
                <a16:creationId xmlns:a16="http://schemas.microsoft.com/office/drawing/2014/main" id="{D242B3EF-1695-479A-8F6C-4FD9351599B1}"/>
              </a:ext>
            </a:extLst>
          </p:cNvPr>
          <p:cNvSpPr txBox="1"/>
          <p:nvPr/>
        </p:nvSpPr>
        <p:spPr>
          <a:xfrm>
            <a:off x="2139421" y="3529214"/>
            <a:ext cx="1881643" cy="461665"/>
          </a:xfrm>
          <a:prstGeom prst="rect">
            <a:avLst/>
          </a:prstGeom>
          <a:noFill/>
        </p:spPr>
        <p:txBody>
          <a:bodyPr wrap="square" rtlCol="0">
            <a:spAutoFit/>
          </a:bodyPr>
          <a:lstStyle/>
          <a:p>
            <a:pPr algn="ctr"/>
            <a:r>
              <a:rPr lang="ja-JP" altLang="en-US" sz="1200" b="1" dirty="0">
                <a:solidFill>
                  <a:schemeClr val="accent2"/>
                </a:solidFill>
              </a:rPr>
              <a:t>ディープ・アクティブ</a:t>
            </a:r>
            <a:endParaRPr lang="en-US" altLang="ja-JP" sz="1200" b="1" dirty="0">
              <a:solidFill>
                <a:schemeClr val="accent2"/>
              </a:solidFill>
            </a:endParaRPr>
          </a:p>
          <a:p>
            <a:pPr algn="ctr"/>
            <a:r>
              <a:rPr lang="ja-JP" altLang="en-US" sz="1200" b="1" dirty="0">
                <a:solidFill>
                  <a:schemeClr val="accent2"/>
                </a:solidFill>
              </a:rPr>
              <a:t>ラーニング</a:t>
            </a:r>
            <a:endParaRPr kumimoji="1" lang="en-US" altLang="ja-JP" sz="1200" b="1" dirty="0">
              <a:solidFill>
                <a:schemeClr val="accent2"/>
              </a:solidFill>
            </a:endParaRPr>
          </a:p>
        </p:txBody>
      </p:sp>
      <p:sp>
        <p:nvSpPr>
          <p:cNvPr id="57" name="吹き出し: 角を丸めた四角形 56">
            <a:extLst>
              <a:ext uri="{FF2B5EF4-FFF2-40B4-BE49-F238E27FC236}">
                <a16:creationId xmlns:a16="http://schemas.microsoft.com/office/drawing/2014/main" id="{786864DC-1590-4270-A27C-B0EC6AB6578E}"/>
              </a:ext>
            </a:extLst>
          </p:cNvPr>
          <p:cNvSpPr/>
          <p:nvPr/>
        </p:nvSpPr>
        <p:spPr>
          <a:xfrm>
            <a:off x="557178" y="3302543"/>
            <a:ext cx="2843226" cy="1756918"/>
          </a:xfrm>
          <a:prstGeom prst="wedgeRoundRectCallout">
            <a:avLst/>
          </a:prstGeom>
          <a:noFill/>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3656716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二等辺三角形 2"/>
          <p:cNvSpPr/>
          <p:nvPr/>
        </p:nvSpPr>
        <p:spPr>
          <a:xfrm rot="10800000">
            <a:off x="1582471" y="1027401"/>
            <a:ext cx="5519748" cy="3175958"/>
          </a:xfrm>
          <a:prstGeom prst="triangle">
            <a:avLst/>
          </a:prstGeom>
          <a:solidFill>
            <a:schemeClr val="accent5">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 name="直線コネクタ 25"/>
          <p:cNvCxnSpPr/>
          <p:nvPr/>
        </p:nvCxnSpPr>
        <p:spPr>
          <a:xfrm>
            <a:off x="1230961" y="5364079"/>
            <a:ext cx="7080449" cy="0"/>
          </a:xfrm>
          <a:prstGeom prst="line">
            <a:avLst/>
          </a:prstGeom>
          <a:ln w="38100"/>
        </p:spPr>
        <p:style>
          <a:lnRef idx="1">
            <a:schemeClr val="accent5"/>
          </a:lnRef>
          <a:fillRef idx="0">
            <a:schemeClr val="accent5"/>
          </a:fillRef>
          <a:effectRef idx="0">
            <a:schemeClr val="accent5"/>
          </a:effectRef>
          <a:fontRef idx="minor">
            <a:schemeClr val="tx1"/>
          </a:fontRef>
        </p:style>
      </p:cxnSp>
      <p:sp>
        <p:nvSpPr>
          <p:cNvPr id="2" name="テキスト ボックス 1"/>
          <p:cNvSpPr txBox="1"/>
          <p:nvPr/>
        </p:nvSpPr>
        <p:spPr>
          <a:xfrm>
            <a:off x="169604" y="89979"/>
            <a:ext cx="8650867" cy="400110"/>
          </a:xfrm>
          <a:prstGeom prst="rect">
            <a:avLst/>
          </a:prstGeom>
          <a:noFill/>
        </p:spPr>
        <p:txBody>
          <a:bodyPr wrap="square" rtlCol="0">
            <a:spAutoFit/>
          </a:bodyPr>
          <a:lstStyle/>
          <a:p>
            <a:r>
              <a:rPr lang="ja-JP" altLang="en-US" sz="2000">
                <a:latin typeface="メイリオ" panose="020B0604030504040204" pitchFamily="50" charset="-128"/>
                <a:ea typeface="メイリオ" panose="020B0604030504040204" pitchFamily="50" charset="-128"/>
              </a:rPr>
              <a:t>ハイブリット型</a:t>
            </a:r>
            <a:r>
              <a:rPr lang="ja-JP" altLang="en-US" sz="2000" dirty="0">
                <a:latin typeface="メイリオ" panose="020B0604030504040204" pitchFamily="50" charset="-128"/>
                <a:ea typeface="メイリオ" panose="020B0604030504040204" pitchFamily="50" charset="-128"/>
              </a:rPr>
              <a:t>授業のデザインと教えないで学べる学修環境の整備　</a:t>
            </a:r>
            <a:endParaRPr lang="en-US" altLang="ja-JP" sz="2000" dirty="0">
              <a:latin typeface="メイリオ" panose="020B0604030504040204" pitchFamily="50" charset="-128"/>
              <a:ea typeface="メイリオ" panose="020B0604030504040204" pitchFamily="50" charset="-128"/>
            </a:endParaRPr>
          </a:p>
        </p:txBody>
      </p:sp>
      <p:cxnSp>
        <p:nvCxnSpPr>
          <p:cNvPr id="4" name="直線コネクタ 3"/>
          <p:cNvCxnSpPr/>
          <p:nvPr/>
        </p:nvCxnSpPr>
        <p:spPr>
          <a:xfrm>
            <a:off x="194508" y="647449"/>
            <a:ext cx="839135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262550" y="5252492"/>
            <a:ext cx="962853" cy="215444"/>
          </a:xfrm>
          <a:prstGeom prst="rect">
            <a:avLst/>
          </a:prstGeom>
          <a:solidFill>
            <a:srgbClr val="FF0000"/>
          </a:solidFill>
        </p:spPr>
        <p:txBody>
          <a:bodyPr wrap="square" rtlCol="0">
            <a:spAutoFit/>
          </a:bodyPr>
          <a:lstStyle/>
          <a:p>
            <a:pPr algn="ctr"/>
            <a:r>
              <a:rPr kumimoji="1" lang="ja-JP" altLang="en-US" sz="800" dirty="0">
                <a:solidFill>
                  <a:schemeClr val="bg1"/>
                </a:solidFill>
              </a:rPr>
              <a:t>教育リソース</a:t>
            </a:r>
          </a:p>
        </p:txBody>
      </p:sp>
      <p:sp>
        <p:nvSpPr>
          <p:cNvPr id="27" name="テキスト ボックス 26"/>
          <p:cNvSpPr txBox="1"/>
          <p:nvPr/>
        </p:nvSpPr>
        <p:spPr>
          <a:xfrm>
            <a:off x="1456809" y="5252895"/>
            <a:ext cx="1298875" cy="215444"/>
          </a:xfrm>
          <a:prstGeom prst="rect">
            <a:avLst/>
          </a:prstGeom>
          <a:solidFill>
            <a:schemeClr val="accent6">
              <a:lumMod val="75000"/>
            </a:schemeClr>
          </a:solidFill>
        </p:spPr>
        <p:txBody>
          <a:bodyPr wrap="square" rtlCol="0">
            <a:spAutoFit/>
          </a:bodyPr>
          <a:lstStyle/>
          <a:p>
            <a:pPr algn="ctr"/>
            <a:r>
              <a:rPr kumimoji="1" lang="ja-JP" altLang="en-US" sz="800" dirty="0">
                <a:solidFill>
                  <a:schemeClr val="bg1"/>
                </a:solidFill>
              </a:rPr>
              <a:t>テキスト</a:t>
            </a:r>
          </a:p>
        </p:txBody>
      </p:sp>
      <p:sp>
        <p:nvSpPr>
          <p:cNvPr id="32" name="テキスト ボックス 31"/>
          <p:cNvSpPr txBox="1"/>
          <p:nvPr/>
        </p:nvSpPr>
        <p:spPr>
          <a:xfrm>
            <a:off x="2858188" y="5252492"/>
            <a:ext cx="3728244" cy="215444"/>
          </a:xfrm>
          <a:prstGeom prst="rect">
            <a:avLst/>
          </a:prstGeom>
          <a:solidFill>
            <a:schemeClr val="bg2">
              <a:lumMod val="25000"/>
            </a:schemeClr>
          </a:solidFill>
        </p:spPr>
        <p:txBody>
          <a:bodyPr wrap="square" rtlCol="0">
            <a:spAutoFit/>
          </a:bodyPr>
          <a:lstStyle/>
          <a:p>
            <a:pPr algn="ctr"/>
            <a:r>
              <a:rPr kumimoji="1" lang="ja-JP" altLang="en-US" sz="800" dirty="0">
                <a:solidFill>
                  <a:schemeClr val="bg1"/>
                </a:solidFill>
              </a:rPr>
              <a:t>デジタル</a:t>
            </a:r>
            <a:r>
              <a:rPr lang="ja-JP" altLang="en-US" sz="800" dirty="0">
                <a:solidFill>
                  <a:schemeClr val="bg1"/>
                </a:solidFill>
              </a:rPr>
              <a:t>アーカイブ</a:t>
            </a:r>
            <a:endParaRPr kumimoji="1" lang="ja-JP" altLang="en-US" sz="800" dirty="0">
              <a:solidFill>
                <a:schemeClr val="bg1"/>
              </a:solidFill>
            </a:endParaRPr>
          </a:p>
        </p:txBody>
      </p:sp>
      <p:sp>
        <p:nvSpPr>
          <p:cNvPr id="52" name="テキスト ボックス 51"/>
          <p:cNvSpPr txBox="1"/>
          <p:nvPr/>
        </p:nvSpPr>
        <p:spPr>
          <a:xfrm>
            <a:off x="6664959" y="5252492"/>
            <a:ext cx="1697703" cy="215444"/>
          </a:xfrm>
          <a:prstGeom prst="rect">
            <a:avLst/>
          </a:prstGeom>
          <a:solidFill>
            <a:schemeClr val="accent3">
              <a:lumMod val="50000"/>
            </a:schemeClr>
          </a:solidFill>
        </p:spPr>
        <p:txBody>
          <a:bodyPr wrap="square" rtlCol="0">
            <a:spAutoFit/>
          </a:bodyPr>
          <a:lstStyle/>
          <a:p>
            <a:pPr algn="ctr"/>
            <a:r>
              <a:rPr kumimoji="1" lang="ja-JP" altLang="en-US" sz="800" dirty="0">
                <a:solidFill>
                  <a:schemeClr val="bg1"/>
                </a:solidFill>
              </a:rPr>
              <a:t>質疑・応答</a:t>
            </a:r>
          </a:p>
        </p:txBody>
      </p:sp>
      <p:cxnSp>
        <p:nvCxnSpPr>
          <p:cNvPr id="69" name="直線コネクタ 68"/>
          <p:cNvCxnSpPr>
            <a:stCxn id="70" idx="3"/>
          </p:cNvCxnSpPr>
          <p:nvPr/>
        </p:nvCxnSpPr>
        <p:spPr>
          <a:xfrm>
            <a:off x="1176689" y="4061375"/>
            <a:ext cx="7144050" cy="2961"/>
          </a:xfrm>
          <a:prstGeom prst="line">
            <a:avLst/>
          </a:prstGeom>
          <a:ln w="38100">
            <a:solidFill>
              <a:schemeClr val="accent1"/>
            </a:solidFill>
          </a:ln>
        </p:spPr>
        <p:style>
          <a:lnRef idx="1">
            <a:schemeClr val="accent3"/>
          </a:lnRef>
          <a:fillRef idx="0">
            <a:schemeClr val="accent3"/>
          </a:fillRef>
          <a:effectRef idx="0">
            <a:schemeClr val="accent3"/>
          </a:effectRef>
          <a:fontRef idx="minor">
            <a:schemeClr val="tx1"/>
          </a:fontRef>
        </p:style>
      </p:cxnSp>
      <p:sp>
        <p:nvSpPr>
          <p:cNvPr id="70" name="テキスト ボックス 69"/>
          <p:cNvSpPr txBox="1"/>
          <p:nvPr/>
        </p:nvSpPr>
        <p:spPr>
          <a:xfrm>
            <a:off x="270457" y="3892098"/>
            <a:ext cx="906232" cy="338554"/>
          </a:xfrm>
          <a:prstGeom prst="rect">
            <a:avLst/>
          </a:prstGeom>
          <a:solidFill>
            <a:schemeClr val="accent5">
              <a:lumMod val="50000"/>
            </a:schemeClr>
          </a:solidFill>
        </p:spPr>
        <p:txBody>
          <a:bodyPr wrap="square" rtlCol="0">
            <a:spAutoFit/>
          </a:bodyPr>
          <a:lstStyle/>
          <a:p>
            <a:pPr algn="ctr"/>
            <a:r>
              <a:rPr kumimoji="1" lang="ja-JP" altLang="en-US" sz="800" dirty="0">
                <a:solidFill>
                  <a:schemeClr val="bg1"/>
                </a:solidFill>
              </a:rPr>
              <a:t>ハイブリット型授業</a:t>
            </a:r>
            <a:r>
              <a:rPr kumimoji="1" lang="en-US" altLang="ja-JP" sz="800" dirty="0">
                <a:solidFill>
                  <a:schemeClr val="bg1"/>
                </a:solidFill>
              </a:rPr>
              <a:t>Ⅲ</a:t>
            </a:r>
            <a:r>
              <a:rPr kumimoji="1" lang="ja-JP" altLang="en-US" sz="800" dirty="0">
                <a:solidFill>
                  <a:schemeClr val="bg1"/>
                </a:solidFill>
              </a:rPr>
              <a:t>型</a:t>
            </a:r>
          </a:p>
        </p:txBody>
      </p:sp>
      <p:grpSp>
        <p:nvGrpSpPr>
          <p:cNvPr id="74" name="グループ化 73"/>
          <p:cNvGrpSpPr/>
          <p:nvPr/>
        </p:nvGrpSpPr>
        <p:grpSpPr>
          <a:xfrm>
            <a:off x="1480772" y="3895059"/>
            <a:ext cx="6600278" cy="374193"/>
            <a:chOff x="2996766" y="203547"/>
            <a:chExt cx="935484" cy="374193"/>
          </a:xfrm>
          <a:solidFill>
            <a:schemeClr val="accent4"/>
          </a:solidFill>
        </p:grpSpPr>
        <p:sp>
          <p:nvSpPr>
            <p:cNvPr id="75" name="山形 74"/>
            <p:cNvSpPr/>
            <p:nvPr/>
          </p:nvSpPr>
          <p:spPr>
            <a:xfrm>
              <a:off x="2996766" y="203547"/>
              <a:ext cx="935484" cy="374193"/>
            </a:xfrm>
            <a:prstGeom prst="chevron">
              <a:avLst/>
            </a:prstGeom>
            <a:solidFill>
              <a:schemeClr val="accent4">
                <a:lumMod val="60000"/>
                <a:lumOff val="40000"/>
              </a:schemeClr>
            </a:solid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76" name="山形 4"/>
            <p:cNvSpPr txBox="1"/>
            <p:nvPr/>
          </p:nvSpPr>
          <p:spPr>
            <a:xfrm>
              <a:off x="3177299" y="252833"/>
              <a:ext cx="561291" cy="294716"/>
            </a:xfrm>
            <a:prstGeom prst="rect">
              <a:avLst/>
            </a:prstGeom>
            <a:solidFill>
              <a:schemeClr val="accent4">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en-US" altLang="ja-JP" sz="800" b="1" kern="1200" dirty="0">
                  <a:latin typeface="+mj-ea"/>
                  <a:ea typeface="+mj-ea"/>
                </a:rPr>
                <a:t>e-Learning</a:t>
              </a:r>
              <a:r>
                <a:rPr kumimoji="1" lang="en-US" altLang="ja-JP" sz="600" b="1" kern="1200" dirty="0">
                  <a:latin typeface="+mj-ea"/>
                  <a:ea typeface="+mj-ea"/>
                </a:rPr>
                <a:t> </a:t>
              </a:r>
            </a:p>
          </p:txBody>
        </p:sp>
      </p:grpSp>
      <p:sp>
        <p:nvSpPr>
          <p:cNvPr id="38" name="角丸四角形 37"/>
          <p:cNvSpPr/>
          <p:nvPr/>
        </p:nvSpPr>
        <p:spPr>
          <a:xfrm>
            <a:off x="107504" y="4863508"/>
            <a:ext cx="8712967" cy="1080120"/>
          </a:xfrm>
          <a:prstGeom prst="roundRect">
            <a:avLst/>
          </a:prstGeom>
          <a:noFill/>
          <a:ln w="19050">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3741489" y="5470580"/>
            <a:ext cx="1743341" cy="184666"/>
          </a:xfrm>
          <a:prstGeom prst="rect">
            <a:avLst/>
          </a:prstGeom>
          <a:noFill/>
        </p:spPr>
        <p:txBody>
          <a:bodyPr wrap="square" rtlCol="0">
            <a:spAutoFit/>
          </a:bodyPr>
          <a:lstStyle/>
          <a:p>
            <a:r>
              <a:rPr kumimoji="1" lang="ja-JP" altLang="en-US" sz="600" dirty="0"/>
              <a:t>講演・実践の映像、資料のデジタルアーカイブ</a:t>
            </a:r>
          </a:p>
        </p:txBody>
      </p:sp>
      <p:sp>
        <p:nvSpPr>
          <p:cNvPr id="80" name="テキスト ボックス 79"/>
          <p:cNvSpPr txBox="1"/>
          <p:nvPr/>
        </p:nvSpPr>
        <p:spPr>
          <a:xfrm>
            <a:off x="1467271" y="5477533"/>
            <a:ext cx="1204560" cy="276999"/>
          </a:xfrm>
          <a:prstGeom prst="rect">
            <a:avLst/>
          </a:prstGeom>
          <a:noFill/>
        </p:spPr>
        <p:txBody>
          <a:bodyPr wrap="square" rtlCol="0">
            <a:spAutoFit/>
          </a:bodyPr>
          <a:lstStyle/>
          <a:p>
            <a:r>
              <a:rPr kumimoji="1" lang="ja-JP" altLang="en-US" sz="600" dirty="0"/>
              <a:t>インストラクショナルデザインによるテキスト作成</a:t>
            </a:r>
          </a:p>
        </p:txBody>
      </p:sp>
      <p:sp>
        <p:nvSpPr>
          <p:cNvPr id="81" name="テキスト ボックス 80"/>
          <p:cNvSpPr txBox="1"/>
          <p:nvPr/>
        </p:nvSpPr>
        <p:spPr>
          <a:xfrm>
            <a:off x="6670999" y="5480761"/>
            <a:ext cx="1691663" cy="184666"/>
          </a:xfrm>
          <a:prstGeom prst="rect">
            <a:avLst/>
          </a:prstGeom>
          <a:noFill/>
        </p:spPr>
        <p:txBody>
          <a:bodyPr wrap="square" rtlCol="0">
            <a:spAutoFit/>
          </a:bodyPr>
          <a:lstStyle/>
          <a:p>
            <a:r>
              <a:rPr kumimoji="1" lang="en-US" altLang="ja-JP" sz="600" dirty="0"/>
              <a:t>Zoom</a:t>
            </a:r>
            <a:r>
              <a:rPr kumimoji="1" lang="ja-JP" altLang="en-US" sz="600" dirty="0"/>
              <a:t>やグループエアを活用した質問対応</a:t>
            </a:r>
          </a:p>
        </p:txBody>
      </p:sp>
      <p:sp>
        <p:nvSpPr>
          <p:cNvPr id="82" name="テキスト ボックス 81"/>
          <p:cNvSpPr txBox="1"/>
          <p:nvPr/>
        </p:nvSpPr>
        <p:spPr>
          <a:xfrm>
            <a:off x="4527755" y="679185"/>
            <a:ext cx="3604295" cy="184666"/>
          </a:xfrm>
          <a:prstGeom prst="rect">
            <a:avLst/>
          </a:prstGeom>
          <a:noFill/>
        </p:spPr>
        <p:txBody>
          <a:bodyPr wrap="square" rtlCol="0">
            <a:spAutoFit/>
          </a:bodyPr>
          <a:lstStyle/>
          <a:p>
            <a:r>
              <a:rPr lang="ja-JP" altLang="en-US" sz="600" b="1" dirty="0"/>
              <a:t>ハイブリッド型授業とは、対面授業とオンライン授業とを組み合わせた授業システムのこと。</a:t>
            </a:r>
            <a:endParaRPr kumimoji="1" lang="ja-JP" altLang="en-US" sz="600" b="1" dirty="0"/>
          </a:p>
        </p:txBody>
      </p:sp>
      <p:sp>
        <p:nvSpPr>
          <p:cNvPr id="84" name="テキスト ボックス 83"/>
          <p:cNvSpPr txBox="1"/>
          <p:nvPr/>
        </p:nvSpPr>
        <p:spPr>
          <a:xfrm>
            <a:off x="423168" y="4301912"/>
            <a:ext cx="7915142" cy="276999"/>
          </a:xfrm>
          <a:prstGeom prst="rect">
            <a:avLst/>
          </a:prstGeom>
          <a:solidFill>
            <a:schemeClr val="accent1"/>
          </a:solidFill>
        </p:spPr>
        <p:txBody>
          <a:bodyPr wrap="square" rtlCol="0">
            <a:spAutoFit/>
          </a:bodyPr>
          <a:lstStyle/>
          <a:p>
            <a:r>
              <a:rPr kumimoji="1" lang="ja-JP" altLang="en-US" sz="600" b="1" dirty="0">
                <a:solidFill>
                  <a:schemeClr val="bg1"/>
                </a:solidFill>
                <a:latin typeface="+mj-ea"/>
                <a:ea typeface="+mj-ea"/>
              </a:rPr>
              <a:t>■　</a:t>
            </a:r>
            <a:r>
              <a:rPr kumimoji="1" lang="en-US" altLang="ja-JP" sz="600" b="1" dirty="0">
                <a:solidFill>
                  <a:schemeClr val="bg1"/>
                </a:solidFill>
                <a:latin typeface="+mj-ea"/>
                <a:ea typeface="+mj-ea"/>
              </a:rPr>
              <a:t>e-Learning </a:t>
            </a:r>
            <a:r>
              <a:rPr kumimoji="1" lang="ja-JP" altLang="en-US" sz="600" b="1" dirty="0">
                <a:solidFill>
                  <a:schemeClr val="bg1"/>
                </a:solidFill>
                <a:latin typeface="+mj-ea"/>
                <a:ea typeface="+mj-ea"/>
              </a:rPr>
              <a:t>のみでの学修は、</a:t>
            </a:r>
            <a:r>
              <a:rPr lang="ja-JP" altLang="en-US" sz="600" b="1" dirty="0">
                <a:solidFill>
                  <a:schemeClr val="bg1"/>
                </a:solidFill>
                <a:latin typeface="+mj-ea"/>
                <a:ea typeface="+mj-ea"/>
              </a:rPr>
              <a:t>いつでも、どこからでも学修ができ、教えないで学べる完成型として位置付ける。社会には多くのオンラインでの学修機会がある。今後、広く深く学びを継続し、学び続ける教師としてハイブリット型授業</a:t>
            </a:r>
            <a:r>
              <a:rPr lang="en-US" altLang="ja-JP" sz="600" b="1" dirty="0">
                <a:solidFill>
                  <a:schemeClr val="bg1"/>
                </a:solidFill>
                <a:latin typeface="+mj-ea"/>
                <a:ea typeface="+mj-ea"/>
              </a:rPr>
              <a:t>Ⅲ</a:t>
            </a:r>
            <a:r>
              <a:rPr lang="ja-JP" altLang="en-US" sz="600" b="1" dirty="0">
                <a:solidFill>
                  <a:schemeClr val="bg1"/>
                </a:solidFill>
                <a:latin typeface="+mj-ea"/>
                <a:ea typeface="+mj-ea"/>
              </a:rPr>
              <a:t>型は、発展性がある学習方法になる。</a:t>
            </a:r>
            <a:endParaRPr kumimoji="1" lang="ja-JP" altLang="en-US" sz="600" b="1" dirty="0">
              <a:solidFill>
                <a:schemeClr val="bg1"/>
              </a:solidFill>
              <a:latin typeface="+mj-ea"/>
              <a:ea typeface="+mj-ea"/>
            </a:endParaRPr>
          </a:p>
        </p:txBody>
      </p:sp>
      <p:sp>
        <p:nvSpPr>
          <p:cNvPr id="48" name="正方形/長方形 47"/>
          <p:cNvSpPr/>
          <p:nvPr/>
        </p:nvSpPr>
        <p:spPr>
          <a:xfrm>
            <a:off x="107504" y="3746563"/>
            <a:ext cx="8712968" cy="1000264"/>
          </a:xfrm>
          <a:prstGeom prst="rect">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グループ化 6"/>
          <p:cNvGrpSpPr/>
          <p:nvPr/>
        </p:nvGrpSpPr>
        <p:grpSpPr>
          <a:xfrm>
            <a:off x="34642" y="843026"/>
            <a:ext cx="8785830" cy="1548161"/>
            <a:chOff x="34642" y="843026"/>
            <a:chExt cx="8785830" cy="1548161"/>
          </a:xfrm>
        </p:grpSpPr>
        <p:cxnSp>
          <p:nvCxnSpPr>
            <p:cNvPr id="12" name="直線コネクタ 11"/>
            <p:cNvCxnSpPr>
              <a:stCxn id="9" idx="3"/>
            </p:cNvCxnSpPr>
            <p:nvPr/>
          </p:nvCxnSpPr>
          <p:spPr>
            <a:xfrm flipV="1">
              <a:off x="1099288" y="1196753"/>
              <a:ext cx="7096777" cy="1239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276150" y="1039866"/>
              <a:ext cx="823138" cy="338554"/>
            </a:xfrm>
            <a:prstGeom prst="rect">
              <a:avLst/>
            </a:prstGeom>
            <a:solidFill>
              <a:schemeClr val="accent5">
                <a:lumMod val="50000"/>
              </a:schemeClr>
            </a:solidFill>
          </p:spPr>
          <p:txBody>
            <a:bodyPr wrap="square" rtlCol="0">
              <a:spAutoFit/>
            </a:bodyPr>
            <a:lstStyle/>
            <a:p>
              <a:pPr algn="ctr"/>
              <a:r>
                <a:rPr lang="ja-JP" altLang="en-US" sz="800" dirty="0">
                  <a:solidFill>
                    <a:schemeClr val="bg1"/>
                  </a:solidFill>
                </a:rPr>
                <a:t>ハイブリット型授業</a:t>
              </a:r>
              <a:r>
                <a:rPr lang="en-US" altLang="ja-JP" sz="800" dirty="0">
                  <a:solidFill>
                    <a:schemeClr val="bg1"/>
                  </a:solidFill>
                </a:rPr>
                <a:t>Ⅰ</a:t>
              </a:r>
              <a:r>
                <a:rPr lang="ja-JP" altLang="en-US" sz="800" dirty="0">
                  <a:solidFill>
                    <a:schemeClr val="bg1"/>
                  </a:solidFill>
                </a:rPr>
                <a:t>型</a:t>
              </a:r>
              <a:endParaRPr kumimoji="1" lang="ja-JP" altLang="en-US" sz="800" dirty="0">
                <a:solidFill>
                  <a:schemeClr val="bg1"/>
                </a:solidFill>
              </a:endParaRPr>
            </a:p>
          </p:txBody>
        </p:sp>
        <p:sp>
          <p:nvSpPr>
            <p:cNvPr id="10" name="テキスト ボックス 9"/>
            <p:cNvSpPr txBox="1"/>
            <p:nvPr/>
          </p:nvSpPr>
          <p:spPr>
            <a:xfrm>
              <a:off x="1691680" y="1072212"/>
              <a:ext cx="720080" cy="215444"/>
            </a:xfrm>
            <a:prstGeom prst="rect">
              <a:avLst/>
            </a:prstGeom>
            <a:solidFill>
              <a:schemeClr val="accent3"/>
            </a:solidFill>
          </p:spPr>
          <p:txBody>
            <a:bodyPr wrap="square" rtlCol="0">
              <a:spAutoFit/>
            </a:bodyPr>
            <a:lstStyle/>
            <a:p>
              <a:pPr algn="ctr"/>
              <a:r>
                <a:rPr kumimoji="1" lang="ja-JP" altLang="en-US" sz="800" dirty="0">
                  <a:solidFill>
                    <a:schemeClr val="bg1"/>
                  </a:solidFill>
                </a:rPr>
                <a:t>対面授業</a:t>
              </a:r>
            </a:p>
          </p:txBody>
        </p:sp>
        <p:sp>
          <p:nvSpPr>
            <p:cNvPr id="11" name="テキスト ボックス 10"/>
            <p:cNvSpPr txBox="1"/>
            <p:nvPr/>
          </p:nvSpPr>
          <p:spPr>
            <a:xfrm>
              <a:off x="7508000" y="1096949"/>
              <a:ext cx="720080" cy="215444"/>
            </a:xfrm>
            <a:prstGeom prst="rect">
              <a:avLst/>
            </a:prstGeom>
            <a:solidFill>
              <a:schemeClr val="accent3"/>
            </a:solidFill>
          </p:spPr>
          <p:txBody>
            <a:bodyPr wrap="square" rtlCol="0">
              <a:spAutoFit/>
            </a:bodyPr>
            <a:lstStyle/>
            <a:p>
              <a:pPr algn="ctr"/>
              <a:r>
                <a:rPr kumimoji="1" lang="ja-JP" altLang="en-US" sz="800" dirty="0">
                  <a:solidFill>
                    <a:schemeClr val="bg1"/>
                  </a:solidFill>
                </a:rPr>
                <a:t>繰り返し</a:t>
              </a:r>
            </a:p>
          </p:txBody>
        </p:sp>
        <p:sp>
          <p:nvSpPr>
            <p:cNvPr id="40" name="テキスト ボックス 39"/>
            <p:cNvSpPr txBox="1"/>
            <p:nvPr/>
          </p:nvSpPr>
          <p:spPr>
            <a:xfrm>
              <a:off x="2817676" y="1086609"/>
              <a:ext cx="720080" cy="215444"/>
            </a:xfrm>
            <a:prstGeom prst="rect">
              <a:avLst/>
            </a:prstGeom>
            <a:solidFill>
              <a:schemeClr val="accent4">
                <a:lumMod val="60000"/>
                <a:lumOff val="40000"/>
              </a:schemeClr>
            </a:solidFill>
          </p:spPr>
          <p:txBody>
            <a:bodyPr wrap="square" rtlCol="0">
              <a:spAutoFit/>
            </a:bodyPr>
            <a:lstStyle/>
            <a:p>
              <a:pPr algn="ctr"/>
              <a:r>
                <a:rPr kumimoji="1" lang="en-US" altLang="ja-JP" sz="800" dirty="0">
                  <a:solidFill>
                    <a:schemeClr val="bg1"/>
                  </a:solidFill>
                </a:rPr>
                <a:t>e-Learning</a:t>
              </a:r>
              <a:endParaRPr kumimoji="1" lang="ja-JP" altLang="en-US" sz="800" dirty="0">
                <a:solidFill>
                  <a:schemeClr val="bg1"/>
                </a:solidFill>
              </a:endParaRPr>
            </a:p>
          </p:txBody>
        </p:sp>
        <p:sp>
          <p:nvSpPr>
            <p:cNvPr id="60" name="テキスト ボックス 59"/>
            <p:cNvSpPr txBox="1"/>
            <p:nvPr/>
          </p:nvSpPr>
          <p:spPr>
            <a:xfrm>
              <a:off x="472189" y="1454035"/>
              <a:ext cx="606435" cy="215444"/>
            </a:xfrm>
            <a:prstGeom prst="rect">
              <a:avLst/>
            </a:prstGeom>
            <a:noFill/>
          </p:spPr>
          <p:txBody>
            <a:bodyPr wrap="square" rtlCol="0">
              <a:spAutoFit/>
            </a:bodyPr>
            <a:lstStyle/>
            <a:p>
              <a:pPr algn="ctr"/>
              <a:r>
                <a:rPr kumimoji="1" lang="ja-JP" altLang="en-US" sz="800" dirty="0"/>
                <a:t>反転授業</a:t>
              </a:r>
            </a:p>
          </p:txBody>
        </p:sp>
        <p:sp>
          <p:nvSpPr>
            <p:cNvPr id="63" name="テキスト ボックス 62"/>
            <p:cNvSpPr txBox="1"/>
            <p:nvPr/>
          </p:nvSpPr>
          <p:spPr>
            <a:xfrm>
              <a:off x="3923929" y="1083098"/>
              <a:ext cx="720080" cy="215444"/>
            </a:xfrm>
            <a:prstGeom prst="rect">
              <a:avLst/>
            </a:prstGeom>
            <a:solidFill>
              <a:schemeClr val="accent3"/>
            </a:solidFill>
          </p:spPr>
          <p:txBody>
            <a:bodyPr wrap="square" rtlCol="0">
              <a:spAutoFit/>
            </a:bodyPr>
            <a:lstStyle/>
            <a:p>
              <a:pPr algn="ctr"/>
              <a:r>
                <a:rPr kumimoji="1" lang="ja-JP" altLang="en-US" sz="800" dirty="0">
                  <a:solidFill>
                    <a:schemeClr val="bg1"/>
                  </a:solidFill>
                </a:rPr>
                <a:t>対面授業</a:t>
              </a:r>
            </a:p>
          </p:txBody>
        </p:sp>
        <p:sp>
          <p:nvSpPr>
            <p:cNvPr id="65" name="テキスト ボックス 64"/>
            <p:cNvSpPr txBox="1"/>
            <p:nvPr/>
          </p:nvSpPr>
          <p:spPr>
            <a:xfrm>
              <a:off x="4895141" y="1072212"/>
              <a:ext cx="720080" cy="215444"/>
            </a:xfrm>
            <a:prstGeom prst="rect">
              <a:avLst/>
            </a:prstGeom>
            <a:solidFill>
              <a:schemeClr val="accent4">
                <a:lumMod val="60000"/>
                <a:lumOff val="40000"/>
              </a:schemeClr>
            </a:solidFill>
          </p:spPr>
          <p:txBody>
            <a:bodyPr wrap="square" rtlCol="0">
              <a:spAutoFit/>
            </a:bodyPr>
            <a:lstStyle/>
            <a:p>
              <a:pPr algn="ctr"/>
              <a:r>
                <a:rPr kumimoji="1" lang="en-US" altLang="ja-JP" sz="800" dirty="0">
                  <a:solidFill>
                    <a:schemeClr val="bg1"/>
                  </a:solidFill>
                </a:rPr>
                <a:t>e-Learning</a:t>
              </a:r>
              <a:endParaRPr kumimoji="1" lang="ja-JP" altLang="en-US" sz="800" dirty="0">
                <a:solidFill>
                  <a:schemeClr val="bg1"/>
                </a:solidFill>
              </a:endParaRPr>
            </a:p>
          </p:txBody>
        </p:sp>
        <p:sp>
          <p:nvSpPr>
            <p:cNvPr id="68" name="テキスト ボックス 67"/>
            <p:cNvSpPr txBox="1"/>
            <p:nvPr/>
          </p:nvSpPr>
          <p:spPr>
            <a:xfrm>
              <a:off x="6586432" y="1079168"/>
              <a:ext cx="720080" cy="215444"/>
            </a:xfrm>
            <a:prstGeom prst="rect">
              <a:avLst/>
            </a:prstGeom>
            <a:solidFill>
              <a:schemeClr val="accent3"/>
            </a:solidFill>
          </p:spPr>
          <p:txBody>
            <a:bodyPr wrap="square" rtlCol="0">
              <a:spAutoFit/>
            </a:bodyPr>
            <a:lstStyle/>
            <a:p>
              <a:pPr algn="ctr"/>
              <a:r>
                <a:rPr kumimoji="1" lang="ja-JP" altLang="en-US" sz="800" dirty="0">
                  <a:solidFill>
                    <a:schemeClr val="bg1"/>
                  </a:solidFill>
                </a:rPr>
                <a:t>対面授業</a:t>
              </a:r>
            </a:p>
          </p:txBody>
        </p:sp>
        <p:sp>
          <p:nvSpPr>
            <p:cNvPr id="41" name="テキスト ボックス 40"/>
            <p:cNvSpPr txBox="1"/>
            <p:nvPr/>
          </p:nvSpPr>
          <p:spPr>
            <a:xfrm>
              <a:off x="467544" y="1941904"/>
              <a:ext cx="7915142" cy="276999"/>
            </a:xfrm>
            <a:prstGeom prst="rect">
              <a:avLst/>
            </a:prstGeom>
            <a:solidFill>
              <a:schemeClr val="accent1"/>
            </a:solidFill>
          </p:spPr>
          <p:txBody>
            <a:bodyPr wrap="square" rtlCol="0">
              <a:spAutoFit/>
            </a:bodyPr>
            <a:lstStyle/>
            <a:p>
              <a:r>
                <a:rPr kumimoji="1" lang="ja-JP" altLang="en-US" sz="600" b="1" dirty="0">
                  <a:solidFill>
                    <a:schemeClr val="bg1"/>
                  </a:solidFill>
                  <a:latin typeface="+mj-ea"/>
                  <a:ea typeface="+mj-ea"/>
                </a:rPr>
                <a:t>■　対面授業と</a:t>
              </a:r>
              <a:r>
                <a:rPr kumimoji="1" lang="en-US" altLang="ja-JP" sz="600" b="1" dirty="0">
                  <a:solidFill>
                    <a:schemeClr val="bg1"/>
                  </a:solidFill>
                  <a:latin typeface="+mj-ea"/>
                  <a:ea typeface="+mj-ea"/>
                </a:rPr>
                <a:t>e-Learning </a:t>
              </a:r>
              <a:r>
                <a:rPr kumimoji="1" lang="ja-JP" altLang="en-US" sz="600" b="1" dirty="0">
                  <a:solidFill>
                    <a:schemeClr val="bg1"/>
                  </a:solidFill>
                  <a:latin typeface="+mj-ea"/>
                  <a:ea typeface="+mj-ea"/>
                </a:rPr>
                <a:t>を交代に組み合わせて、</a:t>
              </a:r>
              <a:r>
                <a:rPr kumimoji="1" lang="en-US" altLang="ja-JP" sz="600" b="1" dirty="0">
                  <a:solidFill>
                    <a:schemeClr val="bg1"/>
                  </a:solidFill>
                  <a:latin typeface="+mj-ea"/>
                  <a:ea typeface="+mj-ea"/>
                </a:rPr>
                <a:t>e-Learning</a:t>
              </a:r>
              <a:r>
                <a:rPr kumimoji="1" lang="ja-JP" altLang="en-US" sz="600" b="1" dirty="0">
                  <a:solidFill>
                    <a:schemeClr val="bg1"/>
                  </a:solidFill>
                  <a:latin typeface="+mj-ea"/>
                  <a:ea typeface="+mj-ea"/>
                </a:rPr>
                <a:t>の映像により理論的な学びをし、対面授業によりグループ討議やワークショップを行う。</a:t>
              </a:r>
              <a:r>
                <a:rPr kumimoji="1" lang="en-US" altLang="ja-JP" sz="600" b="1" dirty="0">
                  <a:solidFill>
                    <a:schemeClr val="bg1"/>
                  </a:solidFill>
                  <a:latin typeface="+mj-ea"/>
                  <a:ea typeface="+mj-ea"/>
                </a:rPr>
                <a:t>e-Learning</a:t>
              </a:r>
              <a:r>
                <a:rPr kumimoji="1" lang="ja-JP" altLang="en-US" sz="600" b="1" dirty="0">
                  <a:solidFill>
                    <a:schemeClr val="bg1"/>
                  </a:solidFill>
                  <a:latin typeface="+mj-ea"/>
                  <a:ea typeface="+mj-ea"/>
                </a:rPr>
                <a:t>により授業内容に課題や疑問点を持ち対面授業に向かうことで、個別最適化した学びの実現と問題解決能力を身に着けることができる。</a:t>
              </a:r>
            </a:p>
          </p:txBody>
        </p:sp>
        <p:sp>
          <p:nvSpPr>
            <p:cNvPr id="46" name="テキスト ボックス 45"/>
            <p:cNvSpPr txBox="1"/>
            <p:nvPr/>
          </p:nvSpPr>
          <p:spPr>
            <a:xfrm>
              <a:off x="451083" y="1630594"/>
              <a:ext cx="2973180" cy="276999"/>
            </a:xfrm>
            <a:prstGeom prst="rect">
              <a:avLst/>
            </a:prstGeom>
            <a:noFill/>
          </p:spPr>
          <p:txBody>
            <a:bodyPr wrap="square" rtlCol="0">
              <a:spAutoFit/>
            </a:bodyPr>
            <a:lstStyle/>
            <a:p>
              <a:r>
                <a:rPr lang="ja-JP" altLang="en-US" sz="400" dirty="0"/>
                <a:t>反転授業（はんてんじゅぎょう、英語</a:t>
              </a:r>
              <a:r>
                <a:rPr lang="en-US" altLang="ja-JP" sz="400" dirty="0"/>
                <a:t>: flip teaching (or flipped classroom)</a:t>
              </a:r>
              <a:r>
                <a:rPr lang="ja-JP" altLang="en-US" sz="400" dirty="0"/>
                <a:t>）は、ハイブリット型学習の形態のひとつで、学生たちは新たな学習内容を、通常は自宅でオンライン授業を視聴して予習し、教室では講義は行わず、逆に従来であれば宿題とされていた課題について、教師が個々の学生に合わせた指導を与えたり、学生が他の学生と協働しながら取り組む形態の授業。</a:t>
              </a:r>
              <a:endParaRPr kumimoji="1" lang="ja-JP" altLang="en-US" sz="400" dirty="0"/>
            </a:p>
          </p:txBody>
        </p:sp>
        <p:sp>
          <p:nvSpPr>
            <p:cNvPr id="54" name="テキスト ボックス 53"/>
            <p:cNvSpPr txBox="1"/>
            <p:nvPr/>
          </p:nvSpPr>
          <p:spPr>
            <a:xfrm>
              <a:off x="5756793" y="1083098"/>
              <a:ext cx="720080" cy="215444"/>
            </a:xfrm>
            <a:prstGeom prst="rect">
              <a:avLst/>
            </a:prstGeom>
            <a:solidFill>
              <a:schemeClr val="accent4">
                <a:lumMod val="60000"/>
                <a:lumOff val="40000"/>
              </a:schemeClr>
            </a:solidFill>
          </p:spPr>
          <p:txBody>
            <a:bodyPr wrap="square" rtlCol="0">
              <a:spAutoFit/>
            </a:bodyPr>
            <a:lstStyle/>
            <a:p>
              <a:pPr algn="ctr"/>
              <a:r>
                <a:rPr kumimoji="1" lang="en-US" altLang="ja-JP" sz="800" dirty="0">
                  <a:solidFill>
                    <a:schemeClr val="bg1"/>
                  </a:solidFill>
                </a:rPr>
                <a:t>e-Learning</a:t>
              </a:r>
              <a:endParaRPr kumimoji="1" lang="ja-JP" altLang="en-US" sz="800" dirty="0">
                <a:solidFill>
                  <a:schemeClr val="bg1"/>
                </a:solidFill>
              </a:endParaRPr>
            </a:p>
          </p:txBody>
        </p:sp>
        <p:sp>
          <p:nvSpPr>
            <p:cNvPr id="5" name="正方形/長方形 4"/>
            <p:cNvSpPr/>
            <p:nvPr/>
          </p:nvSpPr>
          <p:spPr>
            <a:xfrm>
              <a:off x="107504" y="951027"/>
              <a:ext cx="8712968" cy="14401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34642" y="843026"/>
              <a:ext cx="289738" cy="276999"/>
            </a:xfrm>
            <a:prstGeom prst="rect">
              <a:avLst/>
            </a:prstGeom>
            <a:solidFill>
              <a:schemeClr val="tx2">
                <a:lumMod val="50000"/>
              </a:schemeClr>
            </a:solidFill>
          </p:spPr>
          <p:txBody>
            <a:bodyPr wrap="square" rtlCol="0">
              <a:spAutoFit/>
            </a:bodyPr>
            <a:lstStyle/>
            <a:p>
              <a:r>
                <a:rPr kumimoji="1" lang="ja-JP" altLang="en-US" sz="1200" dirty="0">
                  <a:solidFill>
                    <a:schemeClr val="bg1"/>
                  </a:solidFill>
                </a:rPr>
                <a:t>１</a:t>
              </a:r>
            </a:p>
          </p:txBody>
        </p:sp>
      </p:grpSp>
      <p:grpSp>
        <p:nvGrpSpPr>
          <p:cNvPr id="13" name="グループ化 12"/>
          <p:cNvGrpSpPr/>
          <p:nvPr/>
        </p:nvGrpSpPr>
        <p:grpSpPr>
          <a:xfrm>
            <a:off x="49639" y="2410887"/>
            <a:ext cx="8770833" cy="1270577"/>
            <a:chOff x="49639" y="2410887"/>
            <a:chExt cx="8770833" cy="1270577"/>
          </a:xfrm>
        </p:grpSpPr>
        <p:cxnSp>
          <p:nvCxnSpPr>
            <p:cNvPr id="25" name="直線コネクタ 24"/>
            <p:cNvCxnSpPr>
              <a:stCxn id="14" idx="3"/>
            </p:cNvCxnSpPr>
            <p:nvPr/>
          </p:nvCxnSpPr>
          <p:spPr>
            <a:xfrm>
              <a:off x="1176688" y="2735189"/>
              <a:ext cx="7181600" cy="5727"/>
            </a:xfrm>
            <a:prstGeom prst="line">
              <a:avLst/>
            </a:prstGeom>
            <a:ln w="38100">
              <a:solidFill>
                <a:schemeClr val="accent1"/>
              </a:solidFill>
            </a:ln>
          </p:spPr>
          <p:style>
            <a:lnRef idx="1">
              <a:schemeClr val="accent3"/>
            </a:lnRef>
            <a:fillRef idx="0">
              <a:schemeClr val="accent3"/>
            </a:fillRef>
            <a:effectRef idx="0">
              <a:schemeClr val="accent3"/>
            </a:effectRef>
            <a:fontRef idx="minor">
              <a:schemeClr val="tx1"/>
            </a:fontRef>
          </p:style>
        </p:cxnSp>
        <p:sp>
          <p:nvSpPr>
            <p:cNvPr id="14" name="テキスト ボックス 13"/>
            <p:cNvSpPr txBox="1"/>
            <p:nvPr/>
          </p:nvSpPr>
          <p:spPr>
            <a:xfrm>
              <a:off x="308005" y="2565912"/>
              <a:ext cx="868683" cy="338554"/>
            </a:xfrm>
            <a:prstGeom prst="rect">
              <a:avLst/>
            </a:prstGeom>
            <a:solidFill>
              <a:schemeClr val="accent5">
                <a:lumMod val="50000"/>
              </a:schemeClr>
            </a:solidFill>
          </p:spPr>
          <p:txBody>
            <a:bodyPr wrap="square" rtlCol="0">
              <a:spAutoFit/>
            </a:bodyPr>
            <a:lstStyle/>
            <a:p>
              <a:pPr algn="ctr"/>
              <a:r>
                <a:rPr kumimoji="1" lang="ja-JP" altLang="en-US" sz="800" dirty="0">
                  <a:solidFill>
                    <a:schemeClr val="bg1"/>
                  </a:solidFill>
                </a:rPr>
                <a:t>ハイブリット型授業</a:t>
              </a:r>
              <a:r>
                <a:rPr kumimoji="1" lang="en-US" altLang="ja-JP" sz="800" dirty="0">
                  <a:solidFill>
                    <a:schemeClr val="bg1"/>
                  </a:solidFill>
                </a:rPr>
                <a:t>Ⅱ</a:t>
              </a:r>
              <a:r>
                <a:rPr kumimoji="1" lang="ja-JP" altLang="en-US" sz="800" dirty="0">
                  <a:solidFill>
                    <a:schemeClr val="bg1"/>
                  </a:solidFill>
                </a:rPr>
                <a:t>型</a:t>
              </a:r>
            </a:p>
          </p:txBody>
        </p:sp>
        <p:grpSp>
          <p:nvGrpSpPr>
            <p:cNvPr id="15" name="グループ化 14"/>
            <p:cNvGrpSpPr/>
            <p:nvPr/>
          </p:nvGrpSpPr>
          <p:grpSpPr>
            <a:xfrm>
              <a:off x="1526637" y="2576525"/>
              <a:ext cx="1047346" cy="348909"/>
              <a:chOff x="751602" y="203547"/>
              <a:chExt cx="935484" cy="374193"/>
            </a:xfrm>
            <a:solidFill>
              <a:schemeClr val="accent3"/>
            </a:solidFill>
          </p:grpSpPr>
          <p:sp>
            <p:nvSpPr>
              <p:cNvPr id="16" name="山形 15"/>
              <p:cNvSpPr/>
              <p:nvPr/>
            </p:nvSpPr>
            <p:spPr>
              <a:xfrm>
                <a:off x="751602" y="203547"/>
                <a:ext cx="935484" cy="374193"/>
              </a:xfrm>
              <a:prstGeom prst="chevron">
                <a:avLst/>
              </a:prstGeom>
              <a:grpFill/>
            </p:spPr>
            <p:style>
              <a:lnRef idx="2">
                <a:schemeClr val="lt1">
                  <a:hueOff val="0"/>
                  <a:satOff val="0"/>
                  <a:lumOff val="0"/>
                  <a:alphaOff val="0"/>
                </a:schemeClr>
              </a:lnRef>
              <a:fillRef idx="1">
                <a:schemeClr val="accent3">
                  <a:hueOff val="1406283"/>
                  <a:satOff val="-2110"/>
                  <a:lumOff val="-343"/>
                  <a:alphaOff val="0"/>
                </a:schemeClr>
              </a:fillRef>
              <a:effectRef idx="0">
                <a:schemeClr val="accent3">
                  <a:hueOff val="1406283"/>
                  <a:satOff val="-2110"/>
                  <a:lumOff val="-343"/>
                  <a:alphaOff val="0"/>
                </a:schemeClr>
              </a:effectRef>
              <a:fontRef idx="minor">
                <a:schemeClr val="lt1"/>
              </a:fontRef>
            </p:style>
          </p:sp>
          <p:sp>
            <p:nvSpPr>
              <p:cNvPr id="17" name="山形 4"/>
              <p:cNvSpPr txBox="1"/>
              <p:nvPr/>
            </p:nvSpPr>
            <p:spPr>
              <a:xfrm>
                <a:off x="938699" y="270383"/>
                <a:ext cx="561291" cy="22428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ja-JP" altLang="en-US" sz="700" b="1" kern="1200" dirty="0"/>
                  <a:t>対面授業</a:t>
                </a:r>
              </a:p>
            </p:txBody>
          </p:sp>
        </p:grpSp>
        <p:grpSp>
          <p:nvGrpSpPr>
            <p:cNvPr id="18" name="グループ化 17"/>
            <p:cNvGrpSpPr/>
            <p:nvPr/>
          </p:nvGrpSpPr>
          <p:grpSpPr>
            <a:xfrm>
              <a:off x="2783452" y="2571639"/>
              <a:ext cx="3973550" cy="374193"/>
              <a:chOff x="2996766" y="203547"/>
              <a:chExt cx="935484" cy="374193"/>
            </a:xfrm>
            <a:solidFill>
              <a:schemeClr val="accent4">
                <a:lumMod val="60000"/>
                <a:lumOff val="40000"/>
              </a:schemeClr>
            </a:solidFill>
          </p:grpSpPr>
          <p:sp>
            <p:nvSpPr>
              <p:cNvPr id="19" name="山形 18"/>
              <p:cNvSpPr/>
              <p:nvPr/>
            </p:nvSpPr>
            <p:spPr>
              <a:xfrm>
                <a:off x="2996766" y="203547"/>
                <a:ext cx="935484" cy="374193"/>
              </a:xfrm>
              <a:prstGeom prst="chevron">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0" name="山形 4"/>
              <p:cNvSpPr txBox="1"/>
              <p:nvPr/>
            </p:nvSpPr>
            <p:spPr>
              <a:xfrm>
                <a:off x="3177299" y="252833"/>
                <a:ext cx="561291" cy="2947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en-US" altLang="ja-JP" sz="800" b="1" kern="1200" dirty="0">
                    <a:latin typeface="+mj-ea"/>
                    <a:ea typeface="+mj-ea"/>
                  </a:rPr>
                  <a:t>e-Learning</a:t>
                </a:r>
                <a:r>
                  <a:rPr kumimoji="1" lang="en-US" altLang="ja-JP" sz="600" b="1" kern="1200" dirty="0">
                    <a:latin typeface="+mj-ea"/>
                    <a:ea typeface="+mj-ea"/>
                  </a:rPr>
                  <a:t> </a:t>
                </a:r>
              </a:p>
            </p:txBody>
          </p:sp>
        </p:grpSp>
        <p:grpSp>
          <p:nvGrpSpPr>
            <p:cNvPr id="49" name="グループ化 48"/>
            <p:cNvGrpSpPr/>
            <p:nvPr/>
          </p:nvGrpSpPr>
          <p:grpSpPr>
            <a:xfrm>
              <a:off x="6966471" y="2565912"/>
              <a:ext cx="1202411" cy="374193"/>
              <a:chOff x="751602" y="203547"/>
              <a:chExt cx="935484" cy="374193"/>
            </a:xfrm>
          </p:grpSpPr>
          <p:sp>
            <p:nvSpPr>
              <p:cNvPr id="50" name="山形 49"/>
              <p:cNvSpPr/>
              <p:nvPr/>
            </p:nvSpPr>
            <p:spPr>
              <a:xfrm>
                <a:off x="751602" y="203547"/>
                <a:ext cx="935484" cy="374193"/>
              </a:xfrm>
              <a:prstGeom prst="chevron">
                <a:avLst/>
              </a:prstGeom>
              <a:solidFill>
                <a:schemeClr val="accent3"/>
              </a:solidFill>
            </p:spPr>
            <p:style>
              <a:lnRef idx="2">
                <a:schemeClr val="lt1">
                  <a:hueOff val="0"/>
                  <a:satOff val="0"/>
                  <a:lumOff val="0"/>
                  <a:alphaOff val="0"/>
                </a:schemeClr>
              </a:lnRef>
              <a:fillRef idx="1">
                <a:schemeClr val="accent3">
                  <a:hueOff val="1406283"/>
                  <a:satOff val="-2110"/>
                  <a:lumOff val="-343"/>
                  <a:alphaOff val="0"/>
                </a:schemeClr>
              </a:fillRef>
              <a:effectRef idx="0">
                <a:schemeClr val="accent3">
                  <a:hueOff val="1406283"/>
                  <a:satOff val="-2110"/>
                  <a:lumOff val="-343"/>
                  <a:alphaOff val="0"/>
                </a:schemeClr>
              </a:effectRef>
              <a:fontRef idx="minor">
                <a:schemeClr val="lt1"/>
              </a:fontRef>
            </p:style>
          </p:sp>
          <p:sp>
            <p:nvSpPr>
              <p:cNvPr id="51" name="山形 4"/>
              <p:cNvSpPr txBox="1"/>
              <p:nvPr/>
            </p:nvSpPr>
            <p:spPr>
              <a:xfrm>
                <a:off x="938699" y="203547"/>
                <a:ext cx="561291" cy="3741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ja-JP" altLang="en-US" sz="700" b="1" kern="1200" dirty="0"/>
                  <a:t>対面授業</a:t>
                </a:r>
              </a:p>
            </p:txBody>
          </p:sp>
        </p:grpSp>
        <p:sp>
          <p:nvSpPr>
            <p:cNvPr id="83" name="テキスト ボックス 82"/>
            <p:cNvSpPr txBox="1"/>
            <p:nvPr/>
          </p:nvSpPr>
          <p:spPr>
            <a:xfrm>
              <a:off x="461545" y="3096730"/>
              <a:ext cx="7915142" cy="276999"/>
            </a:xfrm>
            <a:prstGeom prst="rect">
              <a:avLst/>
            </a:prstGeom>
            <a:solidFill>
              <a:schemeClr val="accent1"/>
            </a:solidFill>
          </p:spPr>
          <p:txBody>
            <a:bodyPr wrap="square" rtlCol="0">
              <a:spAutoFit/>
            </a:bodyPr>
            <a:lstStyle/>
            <a:p>
              <a:r>
                <a:rPr kumimoji="1" lang="ja-JP" altLang="en-US" sz="600" b="1" dirty="0">
                  <a:solidFill>
                    <a:schemeClr val="bg1"/>
                  </a:solidFill>
                  <a:latin typeface="+mj-ea"/>
                  <a:ea typeface="+mj-ea"/>
                </a:rPr>
                <a:t>■　対面授業と</a:t>
              </a:r>
              <a:r>
                <a:rPr kumimoji="1" lang="en-US" altLang="ja-JP" sz="600" b="1" dirty="0">
                  <a:solidFill>
                    <a:schemeClr val="bg1"/>
                  </a:solidFill>
                  <a:latin typeface="+mj-ea"/>
                  <a:ea typeface="+mj-ea"/>
                </a:rPr>
                <a:t>e-Learning </a:t>
              </a:r>
              <a:r>
                <a:rPr kumimoji="1" lang="ja-JP" altLang="en-US" sz="600" b="1" dirty="0">
                  <a:solidFill>
                    <a:schemeClr val="bg1"/>
                  </a:solidFill>
                  <a:latin typeface="+mj-ea"/>
                  <a:ea typeface="+mj-ea"/>
                </a:rPr>
                <a:t>を組み合わせて</a:t>
              </a:r>
              <a:r>
                <a:rPr lang="ja-JP" altLang="en-US" sz="600" b="1" dirty="0">
                  <a:solidFill>
                    <a:schemeClr val="bg1"/>
                  </a:solidFill>
                  <a:latin typeface="+mj-ea"/>
                  <a:ea typeface="+mj-ea"/>
                </a:rPr>
                <a:t>、最初の対面授業にて授業の目標を明確化し、学習の方法を示したのちに</a:t>
              </a:r>
              <a:r>
                <a:rPr kumimoji="1" lang="en-US" altLang="ja-JP" sz="600" b="1" dirty="0">
                  <a:solidFill>
                    <a:schemeClr val="bg1"/>
                  </a:solidFill>
                  <a:latin typeface="+mj-ea"/>
                  <a:ea typeface="+mj-ea"/>
                </a:rPr>
                <a:t>e-Learning</a:t>
              </a:r>
              <a:r>
                <a:rPr kumimoji="1" lang="ja-JP" altLang="en-US" sz="600" b="1" dirty="0">
                  <a:solidFill>
                    <a:schemeClr val="bg1"/>
                  </a:solidFill>
                  <a:latin typeface="+mj-ea"/>
                  <a:ea typeface="+mj-ea"/>
                </a:rPr>
                <a:t>によるオンライン授業（オンデマンド学習）に</a:t>
              </a:r>
              <a:r>
                <a:rPr lang="ja-JP" altLang="en-US" sz="600" b="1" dirty="0">
                  <a:solidFill>
                    <a:schemeClr val="bg1"/>
                  </a:solidFill>
                  <a:latin typeface="+mj-ea"/>
                  <a:ea typeface="+mj-ea"/>
                </a:rPr>
                <a:t>取り組む。</a:t>
              </a:r>
              <a:r>
                <a:rPr lang="en-US" altLang="ja-JP" sz="600" b="1" dirty="0">
                  <a:solidFill>
                    <a:schemeClr val="bg1"/>
                  </a:solidFill>
                  <a:latin typeface="+mj-ea"/>
                  <a:ea typeface="+mj-ea"/>
                </a:rPr>
                <a:t>E-Learning</a:t>
              </a:r>
              <a:r>
                <a:rPr lang="ja-JP" altLang="en-US" sz="600" b="1" dirty="0">
                  <a:solidFill>
                    <a:schemeClr val="bg1"/>
                  </a:solidFill>
                  <a:latin typeface="+mj-ea"/>
                  <a:ea typeface="+mj-ea"/>
                </a:rPr>
                <a:t>では、わからなかった内容を繰り返し閲覧し確認することが、自分の理解度やペースに合わせて繰り返し視聴できるため、予習時の理解も高めることができる。また、復習にも活用することができるため、知識を定着させる効率を高めることができる。</a:t>
              </a:r>
              <a:endParaRPr kumimoji="1" lang="ja-JP" altLang="en-US" sz="600" b="1" dirty="0">
                <a:solidFill>
                  <a:schemeClr val="bg1"/>
                </a:solidFill>
                <a:latin typeface="+mj-ea"/>
                <a:ea typeface="+mj-ea"/>
              </a:endParaRPr>
            </a:p>
          </p:txBody>
        </p:sp>
        <p:sp>
          <p:nvSpPr>
            <p:cNvPr id="47" name="正方形/長方形 46"/>
            <p:cNvSpPr/>
            <p:nvPr/>
          </p:nvSpPr>
          <p:spPr>
            <a:xfrm>
              <a:off x="107504" y="2454028"/>
              <a:ext cx="8712968" cy="122743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p:cNvSpPr txBox="1"/>
            <p:nvPr/>
          </p:nvSpPr>
          <p:spPr>
            <a:xfrm>
              <a:off x="49639" y="2410887"/>
              <a:ext cx="289738" cy="276999"/>
            </a:xfrm>
            <a:prstGeom prst="rect">
              <a:avLst/>
            </a:prstGeom>
            <a:solidFill>
              <a:schemeClr val="accent2"/>
            </a:solidFill>
          </p:spPr>
          <p:txBody>
            <a:bodyPr wrap="square" rtlCol="0">
              <a:spAutoFit/>
            </a:bodyPr>
            <a:lstStyle/>
            <a:p>
              <a:r>
                <a:rPr kumimoji="1" lang="ja-JP" altLang="en-US" sz="1200" dirty="0">
                  <a:solidFill>
                    <a:schemeClr val="bg1"/>
                  </a:solidFill>
                </a:rPr>
                <a:t>２</a:t>
              </a:r>
            </a:p>
          </p:txBody>
        </p:sp>
      </p:grpSp>
      <p:sp>
        <p:nvSpPr>
          <p:cNvPr id="55" name="テキスト ボックス 54"/>
          <p:cNvSpPr txBox="1"/>
          <p:nvPr/>
        </p:nvSpPr>
        <p:spPr>
          <a:xfrm>
            <a:off x="34747" y="3711557"/>
            <a:ext cx="289738" cy="276999"/>
          </a:xfrm>
          <a:prstGeom prst="rect">
            <a:avLst/>
          </a:prstGeom>
          <a:solidFill>
            <a:schemeClr val="accent3">
              <a:lumMod val="50000"/>
            </a:schemeClr>
          </a:solidFill>
        </p:spPr>
        <p:txBody>
          <a:bodyPr wrap="square" rtlCol="0">
            <a:spAutoFit/>
          </a:bodyPr>
          <a:lstStyle/>
          <a:p>
            <a:r>
              <a:rPr kumimoji="1" lang="ja-JP" altLang="en-US" sz="1200" dirty="0">
                <a:solidFill>
                  <a:schemeClr val="bg1"/>
                </a:solidFill>
              </a:rPr>
              <a:t>３</a:t>
            </a:r>
          </a:p>
        </p:txBody>
      </p:sp>
      <p:sp>
        <p:nvSpPr>
          <p:cNvPr id="57" name="テキスト ボックス 56"/>
          <p:cNvSpPr txBox="1"/>
          <p:nvPr/>
        </p:nvSpPr>
        <p:spPr>
          <a:xfrm>
            <a:off x="24735" y="4811926"/>
            <a:ext cx="289738" cy="276999"/>
          </a:xfrm>
          <a:prstGeom prst="rect">
            <a:avLst/>
          </a:prstGeom>
          <a:solidFill>
            <a:srgbClr val="7030A0"/>
          </a:solidFill>
        </p:spPr>
        <p:txBody>
          <a:bodyPr wrap="square" rtlCol="0">
            <a:spAutoFit/>
          </a:bodyPr>
          <a:lstStyle/>
          <a:p>
            <a:r>
              <a:rPr kumimoji="1" lang="ja-JP" altLang="en-US" sz="1200" dirty="0">
                <a:solidFill>
                  <a:schemeClr val="bg1"/>
                </a:solidFill>
              </a:rPr>
              <a:t>４</a:t>
            </a:r>
          </a:p>
        </p:txBody>
      </p:sp>
      <p:sp>
        <p:nvSpPr>
          <p:cNvPr id="8" name="スライド番号プレースホルダー 7"/>
          <p:cNvSpPr>
            <a:spLocks noGrp="1"/>
          </p:cNvSpPr>
          <p:nvPr>
            <p:ph type="sldNum" sz="quarter" idx="12"/>
          </p:nvPr>
        </p:nvSpPr>
        <p:spPr/>
        <p:txBody>
          <a:bodyPr/>
          <a:lstStyle/>
          <a:p>
            <a:fld id="{CE9FE975-8D2D-47B0-BE21-F4B74D093569}" type="slidenum">
              <a:rPr kumimoji="1" lang="ja-JP" altLang="en-US" smtClean="0"/>
              <a:t>26</a:t>
            </a:fld>
            <a:endParaRPr kumimoji="1" lang="ja-JP" altLang="en-US" dirty="0"/>
          </a:p>
        </p:txBody>
      </p:sp>
    </p:spTree>
    <p:extLst>
      <p:ext uri="{BB962C8B-B14F-4D97-AF65-F5344CB8AC3E}">
        <p14:creationId xmlns:p14="http://schemas.microsoft.com/office/powerpoint/2010/main" val="2381398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fade">
                                      <p:cBhvr>
                                        <p:cTn id="12" dur="500"/>
                                        <p:tgtEl>
                                          <p:spTgt spid="6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0"/>
                                        </p:tgtEl>
                                        <p:attrNameLst>
                                          <p:attrName>style.visibility</p:attrName>
                                        </p:attrNameLst>
                                      </p:cBhvr>
                                      <p:to>
                                        <p:strVal val="visible"/>
                                      </p:to>
                                    </p:set>
                                    <p:animEffect transition="in" filter="fade">
                                      <p:cBhvr>
                                        <p:cTn id="15" dur="500"/>
                                        <p:tgtEl>
                                          <p:spTgt spid="70"/>
                                        </p:tgtEl>
                                      </p:cBhvr>
                                    </p:animEffect>
                                  </p:childTnLst>
                                </p:cTn>
                              </p:par>
                              <p:par>
                                <p:cTn id="16" presetID="10" presetClass="entr" presetSubtype="0" fill="hold" nodeType="withEffect">
                                  <p:stCondLst>
                                    <p:cond delay="0"/>
                                  </p:stCondLst>
                                  <p:childTnLst>
                                    <p:set>
                                      <p:cBhvr>
                                        <p:cTn id="17" dur="1" fill="hold">
                                          <p:stCondLst>
                                            <p:cond delay="0"/>
                                          </p:stCondLst>
                                        </p:cTn>
                                        <p:tgtEl>
                                          <p:spTgt spid="74"/>
                                        </p:tgtEl>
                                        <p:attrNameLst>
                                          <p:attrName>style.visibility</p:attrName>
                                        </p:attrNameLst>
                                      </p:cBhvr>
                                      <p:to>
                                        <p:strVal val="visible"/>
                                      </p:to>
                                    </p:set>
                                    <p:animEffect transition="in" filter="fade">
                                      <p:cBhvr>
                                        <p:cTn id="18" dur="500"/>
                                        <p:tgtEl>
                                          <p:spTgt spid="7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4"/>
                                        </p:tgtEl>
                                        <p:attrNameLst>
                                          <p:attrName>style.visibility</p:attrName>
                                        </p:attrNameLst>
                                      </p:cBhvr>
                                      <p:to>
                                        <p:strVal val="visible"/>
                                      </p:to>
                                    </p:set>
                                    <p:animEffect transition="in" filter="fade">
                                      <p:cBhvr>
                                        <p:cTn id="21" dur="500"/>
                                        <p:tgtEl>
                                          <p:spTgt spid="8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fade">
                                      <p:cBhvr>
                                        <p:cTn id="24" dur="500"/>
                                        <p:tgtEl>
                                          <p:spTgt spid="4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500"/>
                                        <p:tgtEl>
                                          <p:spTgt spid="3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fade">
                                      <p:cBhvr>
                                        <p:cTn id="44" dur="500"/>
                                        <p:tgtEl>
                                          <p:spTgt spid="5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fade">
                                      <p:cBhvr>
                                        <p:cTn id="50" dur="500"/>
                                        <p:tgtEl>
                                          <p:spTgt spid="3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80"/>
                                        </p:tgtEl>
                                        <p:attrNameLst>
                                          <p:attrName>style.visibility</p:attrName>
                                        </p:attrNameLst>
                                      </p:cBhvr>
                                      <p:to>
                                        <p:strVal val="visible"/>
                                      </p:to>
                                    </p:set>
                                    <p:animEffect transition="in" filter="fade">
                                      <p:cBhvr>
                                        <p:cTn id="53" dur="500"/>
                                        <p:tgtEl>
                                          <p:spTgt spid="8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81"/>
                                        </p:tgtEl>
                                        <p:attrNameLst>
                                          <p:attrName>style.visibility</p:attrName>
                                        </p:attrNameLst>
                                      </p:cBhvr>
                                      <p:to>
                                        <p:strVal val="visible"/>
                                      </p:to>
                                    </p:set>
                                    <p:animEffect transition="in" filter="fade">
                                      <p:cBhvr>
                                        <p:cTn id="56" dur="500"/>
                                        <p:tgtEl>
                                          <p:spTgt spid="8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7"/>
                                        </p:tgtEl>
                                        <p:attrNameLst>
                                          <p:attrName>style.visibility</p:attrName>
                                        </p:attrNameLst>
                                      </p:cBhvr>
                                      <p:to>
                                        <p:strVal val="visible"/>
                                      </p:to>
                                    </p:set>
                                    <p:animEffect transition="in" filter="fade">
                                      <p:cBhvr>
                                        <p:cTn id="59"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P spid="32" grpId="0" animBg="1"/>
      <p:bldP spid="52" grpId="0" animBg="1"/>
      <p:bldP spid="70" grpId="0" animBg="1"/>
      <p:bldP spid="38" grpId="0" animBg="1"/>
      <p:bldP spid="39" grpId="0"/>
      <p:bldP spid="80" grpId="0"/>
      <p:bldP spid="81" grpId="0"/>
      <p:bldP spid="84" grpId="0" animBg="1"/>
      <p:bldP spid="48" grpId="0" animBg="1"/>
      <p:bldP spid="55" grpId="0" animBg="1"/>
      <p:bldP spid="5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13097" y="405496"/>
            <a:ext cx="8496944" cy="369332"/>
          </a:xfrm>
          <a:prstGeom prst="rect">
            <a:avLst/>
          </a:prstGeom>
          <a:noFill/>
        </p:spPr>
        <p:txBody>
          <a:bodyPr wrap="square" rtlCol="0">
            <a:spAutoFit/>
          </a:bodyPr>
          <a:lstStyle/>
          <a:p>
            <a:r>
              <a:rPr lang="ja-JP" altLang="en-US" dirty="0">
                <a:latin typeface="メイリオ" panose="020B0604030504040204" pitchFamily="50" charset="-128"/>
                <a:ea typeface="メイリオ" panose="020B0604030504040204" pitchFamily="50" charset="-128"/>
              </a:rPr>
              <a:t>② </a:t>
            </a:r>
            <a:r>
              <a:rPr lang="ja-JP" altLang="en-US" dirty="0" smtClean="0">
                <a:latin typeface="メイリオ" panose="020B0604030504040204" pitchFamily="50" charset="-128"/>
                <a:ea typeface="メイリオ" panose="020B0604030504040204" pitchFamily="50" charset="-128"/>
              </a:rPr>
              <a:t>資質</a:t>
            </a:r>
            <a:r>
              <a:rPr lang="ja-JP" altLang="en-US" dirty="0">
                <a:latin typeface="メイリオ" panose="020B0604030504040204" pitchFamily="50" charset="-128"/>
                <a:ea typeface="メイリオ" panose="020B0604030504040204" pitchFamily="50" charset="-128"/>
              </a:rPr>
              <a:t>能力の構造化　</a:t>
            </a:r>
          </a:p>
        </p:txBody>
      </p:sp>
      <p:cxnSp>
        <p:nvCxnSpPr>
          <p:cNvPr id="4" name="直線コネクタ 3"/>
          <p:cNvCxnSpPr/>
          <p:nvPr/>
        </p:nvCxnSpPr>
        <p:spPr>
          <a:xfrm>
            <a:off x="213097" y="836712"/>
            <a:ext cx="8640960" cy="0"/>
          </a:xfrm>
          <a:prstGeom prst="line">
            <a:avLst/>
          </a:prstGeom>
          <a:ln w="38100"/>
        </p:spPr>
        <p:style>
          <a:lnRef idx="1">
            <a:schemeClr val="accent1"/>
          </a:lnRef>
          <a:fillRef idx="0">
            <a:schemeClr val="accent1"/>
          </a:fillRef>
          <a:effectRef idx="0">
            <a:schemeClr val="accent1"/>
          </a:effectRef>
          <a:fontRef idx="minor">
            <a:schemeClr val="tx1"/>
          </a:fontRef>
        </p:style>
      </p:cxnSp>
      <p:graphicFrame>
        <p:nvGraphicFramePr>
          <p:cNvPr id="5" name="図表 4"/>
          <p:cNvGraphicFramePr/>
          <p:nvPr>
            <p:extLst>
              <p:ext uri="{D42A27DB-BD31-4B8C-83A1-F6EECF244321}">
                <p14:modId xmlns:p14="http://schemas.microsoft.com/office/powerpoint/2010/main" val="3804588146"/>
              </p:ext>
            </p:extLst>
          </p:nvPr>
        </p:nvGraphicFramePr>
        <p:xfrm>
          <a:off x="3057048" y="2205421"/>
          <a:ext cx="3304317" cy="37668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テキスト ボックス 6"/>
          <p:cNvSpPr txBox="1"/>
          <p:nvPr/>
        </p:nvSpPr>
        <p:spPr>
          <a:xfrm>
            <a:off x="465166" y="6098561"/>
            <a:ext cx="7529451" cy="707886"/>
          </a:xfrm>
          <a:prstGeom prst="rect">
            <a:avLst/>
          </a:prstGeom>
          <a:noFill/>
        </p:spPr>
        <p:txBody>
          <a:bodyPr wrap="square" rtlCol="0">
            <a:spAutoFit/>
          </a:bodyPr>
          <a:lstStyle/>
          <a:p>
            <a:r>
              <a:rPr lang="en-US" altLang="ja-JP" sz="1000" dirty="0">
                <a:latin typeface="+mn-ea"/>
              </a:rPr>
              <a:t>※</a:t>
            </a:r>
            <a:r>
              <a:rPr lang="ja-JP" altLang="en-US" sz="1000" dirty="0">
                <a:latin typeface="+mn-ea"/>
              </a:rPr>
              <a:t>　インストラクショナルデザイン指導力：学習成果のエビデンスに基づく効果的な教育実践を幼児教育に普及できる指導力。</a:t>
            </a:r>
            <a:endParaRPr lang="en-US" altLang="ja-JP" sz="1000" dirty="0">
              <a:latin typeface="+mn-ea"/>
            </a:endParaRPr>
          </a:p>
          <a:p>
            <a:r>
              <a:rPr lang="en-US" altLang="ja-JP" sz="1000" dirty="0">
                <a:latin typeface="+mn-ea"/>
              </a:rPr>
              <a:t>※</a:t>
            </a:r>
            <a:r>
              <a:rPr lang="ja-JP" altLang="en-US" sz="1000" dirty="0">
                <a:latin typeface="+mn-ea"/>
              </a:rPr>
              <a:t>　インストラクショナルデザインとは、「何を（</a:t>
            </a:r>
            <a:r>
              <a:rPr lang="en-US" altLang="ja-JP" sz="1000" dirty="0">
                <a:latin typeface="+mn-ea"/>
              </a:rPr>
              <a:t>What</a:t>
            </a:r>
            <a:r>
              <a:rPr lang="ja-JP" altLang="en-US" sz="1000" dirty="0">
                <a:latin typeface="+mn-ea"/>
              </a:rPr>
              <a:t>）できるようにするのか？」を明確にしたうえで、「どうやって（</a:t>
            </a:r>
            <a:r>
              <a:rPr lang="en-US" altLang="ja-JP" sz="1000" dirty="0">
                <a:latin typeface="+mn-ea"/>
              </a:rPr>
              <a:t>How</a:t>
            </a:r>
            <a:r>
              <a:rPr lang="ja-JP" altLang="en-US" sz="1000" dirty="0">
                <a:latin typeface="+mn-ea"/>
              </a:rPr>
              <a:t>）できるようにするのか」をルールに基づいて体系的に考えることにより、効果的・効率的・魅力的な教育プログラムを作成するための方法論。</a:t>
            </a:r>
          </a:p>
        </p:txBody>
      </p:sp>
      <p:sp>
        <p:nvSpPr>
          <p:cNvPr id="8" name="テキスト ボックス 7"/>
          <p:cNvSpPr txBox="1"/>
          <p:nvPr/>
        </p:nvSpPr>
        <p:spPr>
          <a:xfrm>
            <a:off x="6508350" y="4792934"/>
            <a:ext cx="2444897" cy="646331"/>
          </a:xfrm>
          <a:prstGeom prst="rect">
            <a:avLst/>
          </a:prstGeom>
          <a:noFill/>
        </p:spPr>
        <p:txBody>
          <a:bodyPr wrap="square" rtlCol="0">
            <a:spAutoFit/>
          </a:bodyPr>
          <a:lstStyle/>
          <a:p>
            <a:r>
              <a:rPr lang="ja-JP" altLang="en-US" sz="1200" dirty="0"/>
              <a:t>オンライン教育での実践的な課題解決型授業（オンラインワークショップ）</a:t>
            </a:r>
            <a:endParaRPr kumimoji="1" lang="ja-JP" altLang="en-US" sz="1200" dirty="0"/>
          </a:p>
        </p:txBody>
      </p:sp>
      <p:sp>
        <p:nvSpPr>
          <p:cNvPr id="9" name="テキスト ボックス 8"/>
          <p:cNvSpPr txBox="1"/>
          <p:nvPr/>
        </p:nvSpPr>
        <p:spPr>
          <a:xfrm>
            <a:off x="328919" y="4794594"/>
            <a:ext cx="2486117" cy="461665"/>
          </a:xfrm>
          <a:prstGeom prst="rect">
            <a:avLst/>
          </a:prstGeom>
          <a:noFill/>
        </p:spPr>
        <p:txBody>
          <a:bodyPr wrap="square" rtlCol="0">
            <a:spAutoFit/>
          </a:bodyPr>
          <a:lstStyle/>
          <a:p>
            <a:r>
              <a:rPr lang="ja-JP" altLang="en-US" sz="1200" dirty="0"/>
              <a:t>オンライン教育における効果的・効率的・魅力的な教育プログラム</a:t>
            </a:r>
            <a:endParaRPr kumimoji="1" lang="ja-JP" altLang="en-US" sz="1200" dirty="0"/>
          </a:p>
        </p:txBody>
      </p:sp>
      <p:sp>
        <p:nvSpPr>
          <p:cNvPr id="12" name="スライド番号プレースホルダー 11"/>
          <p:cNvSpPr>
            <a:spLocks noGrp="1"/>
          </p:cNvSpPr>
          <p:nvPr>
            <p:ph type="sldNum" sz="quarter" idx="12"/>
          </p:nvPr>
        </p:nvSpPr>
        <p:spPr/>
        <p:txBody>
          <a:bodyPr/>
          <a:lstStyle/>
          <a:p>
            <a:fld id="{CE9FE975-8D2D-47B0-BE21-F4B74D093569}" type="slidenum">
              <a:rPr kumimoji="1" lang="ja-JP" altLang="en-US" smtClean="0"/>
              <a:t>27</a:t>
            </a:fld>
            <a:endParaRPr kumimoji="1" lang="ja-JP" altLang="en-US" dirty="0"/>
          </a:p>
        </p:txBody>
      </p:sp>
      <p:sp>
        <p:nvSpPr>
          <p:cNvPr id="11" name="テキスト ボックス 10"/>
          <p:cNvSpPr txBox="1"/>
          <p:nvPr/>
        </p:nvSpPr>
        <p:spPr>
          <a:xfrm>
            <a:off x="697025" y="968232"/>
            <a:ext cx="8192901" cy="1077218"/>
          </a:xfrm>
          <a:prstGeom prst="rect">
            <a:avLst/>
          </a:prstGeom>
          <a:solidFill>
            <a:srgbClr val="00B0F0"/>
          </a:solidFill>
        </p:spPr>
        <p:txBody>
          <a:bodyPr wrap="square" rtlCol="0">
            <a:spAutoFit/>
          </a:bodyPr>
          <a:lstStyle/>
          <a:p>
            <a:pPr marL="285750" indent="-285750">
              <a:buFont typeface="Wingdings" panose="05000000000000000000" pitchFamily="2" charset="2"/>
              <a:buChar char="n"/>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デジタル変革に対応した</a:t>
            </a:r>
            <a:r>
              <a:rPr lang="en-US" altLang="ja-JP"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skill up</a:t>
            </a: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から</a:t>
            </a:r>
            <a:r>
              <a:rPr lang="en-US" altLang="ja-JP"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Skill change</a:t>
            </a: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授業　</a:t>
            </a:r>
            <a:endParaRPr lang="en-US" altLang="ja-JP"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3" name="テキスト ボックス 12"/>
          <p:cNvSpPr txBox="1"/>
          <p:nvPr/>
        </p:nvSpPr>
        <p:spPr>
          <a:xfrm>
            <a:off x="697025" y="2176969"/>
            <a:ext cx="8192901" cy="1077218"/>
          </a:xfrm>
          <a:prstGeom prst="rect">
            <a:avLst/>
          </a:prstGeom>
          <a:solidFill>
            <a:srgbClr val="00B0F0"/>
          </a:solidFill>
        </p:spPr>
        <p:txBody>
          <a:bodyPr wrap="square" rtlCol="0">
            <a:spAutoFit/>
          </a:bodyPr>
          <a:lstStyle/>
          <a:p>
            <a:pPr marL="285750" indent="-285750">
              <a:buFont typeface="Wingdings" panose="05000000000000000000" pitchFamily="2" charset="2"/>
              <a:buChar char="n"/>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自律的なオンライン授業とデジタル変革への意識改革</a:t>
            </a:r>
            <a:r>
              <a:rPr lang="ja-JP" altLang="en-US" sz="3200" dirty="0">
                <a:solidFill>
                  <a:schemeClr val="bg1"/>
                </a:solidFill>
                <a:effectLst>
                  <a:outerShdw blurRad="38100" dist="38100" dir="2700000" algn="tl">
                    <a:srgbClr val="000000">
                      <a:alpha val="43137"/>
                    </a:srgbClr>
                  </a:outerShdw>
                </a:effectLst>
              </a:rPr>
              <a:t>　</a:t>
            </a:r>
            <a:endParaRPr lang="en-US" altLang="ja-JP" sz="3200" dirty="0">
              <a:solidFill>
                <a:schemeClr val="bg1"/>
              </a:solidFill>
              <a:effectLst>
                <a:outerShdw blurRad="38100" dist="38100" dir="2700000" algn="tl">
                  <a:srgbClr val="000000">
                    <a:alpha val="43137"/>
                  </a:srgbClr>
                </a:outerShdw>
              </a:effectLst>
            </a:endParaRPr>
          </a:p>
        </p:txBody>
      </p:sp>
      <p:sp>
        <p:nvSpPr>
          <p:cNvPr id="14" name="テキスト ボックス 13"/>
          <p:cNvSpPr txBox="1"/>
          <p:nvPr/>
        </p:nvSpPr>
        <p:spPr>
          <a:xfrm>
            <a:off x="700607" y="3414920"/>
            <a:ext cx="8153450" cy="584775"/>
          </a:xfrm>
          <a:prstGeom prst="rect">
            <a:avLst/>
          </a:prstGeom>
          <a:solidFill>
            <a:srgbClr val="00B0F0"/>
          </a:solidFill>
        </p:spPr>
        <p:txBody>
          <a:bodyPr wrap="square" rtlCol="0">
            <a:spAutoFit/>
          </a:bodyPr>
          <a:lstStyle/>
          <a:p>
            <a:pPr marL="285750" indent="-285750">
              <a:buFont typeface="Wingdings" panose="05000000000000000000" pitchFamily="2" charset="2"/>
              <a:buChar char="n"/>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知識・技能から資質能力への転換　</a:t>
            </a:r>
            <a:endParaRPr lang="en-US" altLang="ja-JP"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58594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
          <p:cNvSpPr txBox="1">
            <a:spLocks/>
          </p:cNvSpPr>
          <p:nvPr/>
        </p:nvSpPr>
        <p:spPr>
          <a:xfrm>
            <a:off x="0" y="0"/>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dirty="0">
                <a:solidFill>
                  <a:schemeClr val="bg1"/>
                </a:solidFill>
                <a:latin typeface="メイリオ" panose="020B0604030504040204" pitchFamily="50" charset="-128"/>
                <a:ea typeface="メイリオ" panose="020B0604030504040204" pitchFamily="50" charset="-128"/>
              </a:rPr>
              <a:t>教育</a:t>
            </a:r>
            <a:r>
              <a:rPr lang="en-US" altLang="ja-JP" sz="3200" dirty="0">
                <a:solidFill>
                  <a:schemeClr val="bg1"/>
                </a:solidFill>
                <a:latin typeface="メイリオ" panose="020B0604030504040204" pitchFamily="50" charset="-128"/>
                <a:ea typeface="メイリオ" panose="020B0604030504040204" pitchFamily="50" charset="-128"/>
              </a:rPr>
              <a:t>DX</a:t>
            </a:r>
            <a:r>
              <a:rPr lang="ja-JP" altLang="en-US" sz="3200" dirty="0">
                <a:solidFill>
                  <a:schemeClr val="bg1"/>
                </a:solidFill>
                <a:latin typeface="メイリオ" panose="020B0604030504040204" pitchFamily="50" charset="-128"/>
                <a:ea typeface="メイリオ" panose="020B0604030504040204" pitchFamily="50" charset="-128"/>
              </a:rPr>
              <a:t>時代の大学教育（１）</a:t>
            </a:r>
          </a:p>
        </p:txBody>
      </p:sp>
      <p:sp>
        <p:nvSpPr>
          <p:cNvPr id="5" name="AutoShape 2" descr="フォームの回答のグラフ。質問のタイトル: （１）この教材で楽しく学習できましたか？。回答数: 39 件の回答。"/>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 name="AutoShape 4" descr="フォームの回答のグラフ。質問のタイトル: （１）この教材で楽しく学習できましたか？。回答数: 39 件の回答。"/>
          <p:cNvSpPr>
            <a:spLocks noChangeAspect="1" noChangeArrowheads="1"/>
          </p:cNvSpPr>
          <p:nvPr/>
        </p:nvSpPr>
        <p:spPr bwMode="auto">
          <a:xfrm>
            <a:off x="307975" y="2365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4" name="図 3"/>
          <p:cNvPicPr>
            <a:picLocks noChangeAspect="1"/>
          </p:cNvPicPr>
          <p:nvPr/>
        </p:nvPicPr>
        <p:blipFill>
          <a:blip r:embed="rId3"/>
          <a:stretch>
            <a:fillRect/>
          </a:stretch>
        </p:blipFill>
        <p:spPr>
          <a:xfrm>
            <a:off x="965383" y="830923"/>
            <a:ext cx="7400945" cy="5898908"/>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0049" y="0"/>
            <a:ext cx="1003951" cy="1003951"/>
          </a:xfrm>
          <a:prstGeom prst="rect">
            <a:avLst/>
          </a:prstGeom>
        </p:spPr>
      </p:pic>
    </p:spTree>
    <p:extLst>
      <p:ext uri="{BB962C8B-B14F-4D97-AF65-F5344CB8AC3E}">
        <p14:creationId xmlns:p14="http://schemas.microsoft.com/office/powerpoint/2010/main" val="426200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
          <p:cNvSpPr txBox="1">
            <a:spLocks/>
          </p:cNvSpPr>
          <p:nvPr/>
        </p:nvSpPr>
        <p:spPr>
          <a:xfrm>
            <a:off x="0" y="0"/>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dirty="0">
                <a:solidFill>
                  <a:schemeClr val="bg1"/>
                </a:solidFill>
                <a:latin typeface="メイリオ" panose="020B0604030504040204" pitchFamily="50" charset="-128"/>
                <a:ea typeface="メイリオ" panose="020B0604030504040204" pitchFamily="50" charset="-128"/>
              </a:rPr>
              <a:t>教育</a:t>
            </a:r>
            <a:r>
              <a:rPr lang="en-US" altLang="ja-JP" sz="3200" dirty="0">
                <a:solidFill>
                  <a:schemeClr val="bg1"/>
                </a:solidFill>
                <a:latin typeface="メイリオ" panose="020B0604030504040204" pitchFamily="50" charset="-128"/>
                <a:ea typeface="メイリオ" panose="020B0604030504040204" pitchFamily="50" charset="-128"/>
              </a:rPr>
              <a:t>DX</a:t>
            </a:r>
            <a:r>
              <a:rPr lang="ja-JP" altLang="en-US" sz="3200" dirty="0">
                <a:solidFill>
                  <a:schemeClr val="bg1"/>
                </a:solidFill>
                <a:latin typeface="メイリオ" panose="020B0604030504040204" pitchFamily="50" charset="-128"/>
                <a:ea typeface="メイリオ" panose="020B0604030504040204" pitchFamily="50" charset="-128"/>
              </a:rPr>
              <a:t>時代の大学教育（１）</a:t>
            </a:r>
          </a:p>
        </p:txBody>
      </p:sp>
      <p:sp>
        <p:nvSpPr>
          <p:cNvPr id="5" name="AutoShape 2" descr="フォームの回答のグラフ。質問のタイトル: （１）この教材で楽しく学習できましたか？。回答数: 39 件の回答。"/>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 name="AutoShape 4" descr="フォームの回答のグラフ。質問のタイトル: （１）この教材で楽しく学習できましたか？。回答数: 39 件の回答。"/>
          <p:cNvSpPr>
            <a:spLocks noChangeAspect="1" noChangeArrowheads="1"/>
          </p:cNvSpPr>
          <p:nvPr/>
        </p:nvSpPr>
        <p:spPr bwMode="auto">
          <a:xfrm>
            <a:off x="307975" y="2365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テキスト ボックス 12"/>
          <p:cNvSpPr txBox="1"/>
          <p:nvPr/>
        </p:nvSpPr>
        <p:spPr>
          <a:xfrm>
            <a:off x="359639" y="958441"/>
            <a:ext cx="7739880" cy="369332"/>
          </a:xfrm>
          <a:prstGeom prst="rect">
            <a:avLst/>
          </a:prstGeom>
          <a:noFill/>
        </p:spPr>
        <p:txBody>
          <a:bodyPr wrap="square" rtlCol="0">
            <a:spAutoFit/>
          </a:bodyPr>
          <a:lstStyle/>
          <a:p>
            <a:r>
              <a:rPr lang="ja-JP" altLang="en-US" dirty="0">
                <a:latin typeface="メイリオ" panose="020B0604030504040204" pitchFamily="50" charset="-128"/>
                <a:ea typeface="メイリオ" panose="020B0604030504040204" pitchFamily="50" charset="-128"/>
              </a:rPr>
              <a:t>遠隔教育特講</a:t>
            </a:r>
            <a:endParaRPr lang="en-US" altLang="ja-JP" dirty="0">
              <a:latin typeface="メイリオ" panose="020B0604030504040204" pitchFamily="50" charset="-128"/>
              <a:ea typeface="メイリオ" panose="020B0604030504040204" pitchFamily="50" charset="-128"/>
            </a:endParaRPr>
          </a:p>
        </p:txBody>
      </p:sp>
      <p:pic>
        <p:nvPicPr>
          <p:cNvPr id="2" name="図 1"/>
          <p:cNvPicPr>
            <a:picLocks noChangeAspect="1"/>
          </p:cNvPicPr>
          <p:nvPr/>
        </p:nvPicPr>
        <p:blipFill>
          <a:blip r:embed="rId3"/>
          <a:stretch>
            <a:fillRect/>
          </a:stretch>
        </p:blipFill>
        <p:spPr>
          <a:xfrm>
            <a:off x="2410342" y="958441"/>
            <a:ext cx="5194027" cy="5748577"/>
          </a:xfrm>
          <a:prstGeom prst="rect">
            <a:avLst/>
          </a:prstGeom>
        </p:spPr>
      </p:pic>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8467" y="0"/>
            <a:ext cx="858925" cy="858925"/>
          </a:xfrm>
          <a:prstGeom prst="rect">
            <a:avLst/>
          </a:prstGeom>
        </p:spPr>
      </p:pic>
    </p:spTree>
    <p:extLst>
      <p:ext uri="{BB962C8B-B14F-4D97-AF65-F5344CB8AC3E}">
        <p14:creationId xmlns:p14="http://schemas.microsoft.com/office/powerpoint/2010/main" val="2516616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
          <p:cNvSpPr txBox="1">
            <a:spLocks/>
          </p:cNvSpPr>
          <p:nvPr/>
        </p:nvSpPr>
        <p:spPr>
          <a:xfrm>
            <a:off x="-7032" y="8058"/>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600" b="1" dirty="0">
                <a:solidFill>
                  <a:schemeClr val="accent2">
                    <a:lumMod val="60000"/>
                    <a:lumOff val="40000"/>
                  </a:schemeClr>
                </a:solidFill>
                <a:latin typeface="+mj-ea"/>
              </a:rPr>
              <a:t>M</a:t>
            </a:r>
            <a:r>
              <a:rPr lang="en-US" altLang="ja-JP" sz="2800" dirty="0">
                <a:solidFill>
                  <a:schemeClr val="bg1"/>
                </a:solidFill>
                <a:latin typeface="+mj-ea"/>
              </a:rPr>
              <a:t>ulti </a:t>
            </a:r>
            <a:r>
              <a:rPr lang="en-US" altLang="ja-JP" sz="3600" b="1" dirty="0">
                <a:solidFill>
                  <a:srgbClr val="92D050"/>
                </a:solidFill>
                <a:latin typeface="+mj-ea"/>
              </a:rPr>
              <a:t>C</a:t>
            </a:r>
            <a:r>
              <a:rPr lang="en-US" altLang="ja-JP" sz="2800" dirty="0">
                <a:solidFill>
                  <a:schemeClr val="bg1"/>
                </a:solidFill>
                <a:latin typeface="+mj-ea"/>
              </a:rPr>
              <a:t>ampus </a:t>
            </a:r>
            <a:r>
              <a:rPr lang="en-US" altLang="ja-JP" sz="3600" b="1" dirty="0">
                <a:solidFill>
                  <a:schemeClr val="accent4">
                    <a:lumMod val="60000"/>
                    <a:lumOff val="40000"/>
                  </a:schemeClr>
                </a:solidFill>
                <a:latin typeface="+mj-ea"/>
              </a:rPr>
              <a:t>O</a:t>
            </a:r>
            <a:r>
              <a:rPr lang="en-US" altLang="ja-JP" sz="2800" dirty="0">
                <a:solidFill>
                  <a:schemeClr val="bg1"/>
                </a:solidFill>
                <a:latin typeface="+mj-ea"/>
              </a:rPr>
              <a:t>ne </a:t>
            </a:r>
            <a:r>
              <a:rPr lang="en-US" altLang="ja-JP" sz="3600" b="1" dirty="0">
                <a:solidFill>
                  <a:schemeClr val="accent2">
                    <a:lumMod val="75000"/>
                  </a:schemeClr>
                </a:solidFill>
                <a:latin typeface="+mj-ea"/>
              </a:rPr>
              <a:t>D</a:t>
            </a:r>
            <a:r>
              <a:rPr lang="en-US" altLang="ja-JP" sz="2800" dirty="0">
                <a:solidFill>
                  <a:schemeClr val="bg1"/>
                </a:solidFill>
                <a:latin typeface="+mj-ea"/>
              </a:rPr>
              <a:t>igital </a:t>
            </a:r>
            <a:r>
              <a:rPr lang="en-US" altLang="ja-JP" sz="3600" b="1" dirty="0">
                <a:latin typeface="+mj-ea"/>
              </a:rPr>
              <a:t>U</a:t>
            </a:r>
            <a:r>
              <a:rPr lang="en-US" altLang="ja-JP" sz="2800" dirty="0">
                <a:solidFill>
                  <a:schemeClr val="bg1"/>
                </a:solidFill>
                <a:latin typeface="+mj-ea"/>
              </a:rPr>
              <a:t>niversity</a:t>
            </a:r>
            <a:r>
              <a:rPr lang="ja-JP" altLang="en-US" sz="2800" dirty="0">
                <a:solidFill>
                  <a:schemeClr val="bg1"/>
                </a:solidFill>
                <a:latin typeface="+mj-ea"/>
              </a:rPr>
              <a:t>構想</a:t>
            </a:r>
            <a:endParaRPr lang="ja-JP" altLang="en-US" sz="2800" dirty="0">
              <a:solidFill>
                <a:schemeClr val="bg1"/>
              </a:solidFill>
              <a:latin typeface="メイリオ" panose="020B0604030504040204" pitchFamily="50" charset="-128"/>
              <a:ea typeface="メイリオ" panose="020B0604030504040204" pitchFamily="50" charset="-128"/>
            </a:endParaRPr>
          </a:p>
        </p:txBody>
      </p:sp>
      <p:graphicFrame>
        <p:nvGraphicFramePr>
          <p:cNvPr id="16" name="図表 15"/>
          <p:cNvGraphicFramePr/>
          <p:nvPr>
            <p:extLst>
              <p:ext uri="{D42A27DB-BD31-4B8C-83A1-F6EECF244321}">
                <p14:modId xmlns:p14="http://schemas.microsoft.com/office/powerpoint/2010/main" val="1106590284"/>
              </p:ext>
            </p:extLst>
          </p:nvPr>
        </p:nvGraphicFramePr>
        <p:xfrm>
          <a:off x="1017700" y="827305"/>
          <a:ext cx="6096000" cy="52033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テキスト ボックス 16"/>
          <p:cNvSpPr txBox="1"/>
          <p:nvPr/>
        </p:nvSpPr>
        <p:spPr>
          <a:xfrm>
            <a:off x="164517" y="866468"/>
            <a:ext cx="8922094" cy="307777"/>
          </a:xfrm>
          <a:prstGeom prst="rect">
            <a:avLst/>
          </a:prstGeom>
          <a:noFill/>
        </p:spPr>
        <p:txBody>
          <a:bodyPr wrap="square" rtlCol="0">
            <a:spAutoFit/>
          </a:bodyPr>
          <a:lstStyle/>
          <a:p>
            <a:pPr algn="ctr"/>
            <a:r>
              <a:rPr kumimoji="1" lang="ja-JP" altLang="en-US" sz="1400" dirty="0">
                <a:latin typeface="メイリオ" panose="020B0604030504040204" pitchFamily="50" charset="-128"/>
                <a:ea typeface="メイリオ" panose="020B0604030504040204" pitchFamily="50" charset="-128"/>
              </a:rPr>
              <a:t>全ての授業をいつでもどこからでも受講できるよう</a:t>
            </a:r>
            <a:r>
              <a:rPr kumimoji="1" lang="ja-JP" altLang="en-US" sz="1400" dirty="0" smtClean="0">
                <a:latin typeface="メイリオ" panose="020B0604030504040204" pitchFamily="50" charset="-128"/>
                <a:ea typeface="メイリオ" panose="020B0604030504040204" pitchFamily="50" charset="-128"/>
              </a:rPr>
              <a:t>なオープンな</a:t>
            </a:r>
            <a:r>
              <a:rPr lang="ja-JP" altLang="en-US" sz="1400" dirty="0" smtClean="0">
                <a:latin typeface="メイリオ" panose="020B0604030504040204" pitchFamily="50" charset="-128"/>
                <a:ea typeface="メイリオ" panose="020B0604030504040204" pitchFamily="50" charset="-128"/>
              </a:rPr>
              <a:t>デジタルユニバーシティ</a:t>
            </a:r>
            <a:r>
              <a:rPr lang="ja-JP" altLang="en-US" sz="1400" dirty="0">
                <a:latin typeface="メイリオ" panose="020B0604030504040204" pitchFamily="50" charset="-128"/>
                <a:ea typeface="メイリオ" panose="020B0604030504040204" pitchFamily="50" charset="-128"/>
              </a:rPr>
              <a:t>の構築</a:t>
            </a:r>
            <a:endParaRPr kumimoji="1" lang="ja-JP" altLang="en-US" sz="1400" dirty="0">
              <a:latin typeface="メイリオ" panose="020B0604030504040204" pitchFamily="50" charset="-128"/>
              <a:ea typeface="メイリオ" panose="020B0604030504040204" pitchFamily="50" charset="-128"/>
            </a:endParaRPr>
          </a:p>
        </p:txBody>
      </p:sp>
      <p:sp>
        <p:nvSpPr>
          <p:cNvPr id="19" name="テキスト ボックス 18"/>
          <p:cNvSpPr txBox="1"/>
          <p:nvPr/>
        </p:nvSpPr>
        <p:spPr>
          <a:xfrm>
            <a:off x="180086" y="4243113"/>
            <a:ext cx="1891023" cy="307777"/>
          </a:xfrm>
          <a:prstGeom prst="rect">
            <a:avLst/>
          </a:prstGeom>
          <a:solidFill>
            <a:schemeClr val="accent1"/>
          </a:solidFill>
        </p:spPr>
        <p:txBody>
          <a:bodyPr wrap="square" rtlCol="0">
            <a:spAutoFit/>
          </a:bodyPr>
          <a:lstStyle/>
          <a:p>
            <a:r>
              <a:rPr lang="ja-JP" altLang="en-US" sz="1400" dirty="0">
                <a:latin typeface="メイリオ" panose="020B0604030504040204" pitchFamily="50" charset="-128"/>
              </a:rPr>
              <a:t>大学の新たな展開</a:t>
            </a:r>
          </a:p>
        </p:txBody>
      </p:sp>
      <p:pic>
        <p:nvPicPr>
          <p:cNvPr id="20" name="図 19"/>
          <p:cNvPicPr>
            <a:picLocks noChangeAspect="1"/>
          </p:cNvPicPr>
          <p:nvPr/>
        </p:nvPicPr>
        <p:blipFill>
          <a:blip r:embed="rId7"/>
          <a:stretch>
            <a:fillRect/>
          </a:stretch>
        </p:blipFill>
        <p:spPr>
          <a:xfrm>
            <a:off x="6375022" y="1373977"/>
            <a:ext cx="1567568" cy="1989009"/>
          </a:xfrm>
          <a:prstGeom prst="rect">
            <a:avLst/>
          </a:prstGeom>
        </p:spPr>
      </p:pic>
      <p:pic>
        <p:nvPicPr>
          <p:cNvPr id="22" name="図 21"/>
          <p:cNvPicPr>
            <a:picLocks noChangeAspect="1"/>
          </p:cNvPicPr>
          <p:nvPr/>
        </p:nvPicPr>
        <p:blipFill>
          <a:blip r:embed="rId8"/>
          <a:stretch>
            <a:fillRect/>
          </a:stretch>
        </p:blipFill>
        <p:spPr>
          <a:xfrm>
            <a:off x="3506066" y="2755060"/>
            <a:ext cx="2343565" cy="436936"/>
          </a:xfrm>
          <a:prstGeom prst="rect">
            <a:avLst/>
          </a:prstGeom>
        </p:spPr>
      </p:pic>
      <p:sp>
        <p:nvSpPr>
          <p:cNvPr id="23" name="テキスト ボックス 22"/>
          <p:cNvSpPr txBox="1"/>
          <p:nvPr/>
        </p:nvSpPr>
        <p:spPr>
          <a:xfrm>
            <a:off x="6458189" y="3429000"/>
            <a:ext cx="1775237" cy="253916"/>
          </a:xfrm>
          <a:prstGeom prst="rect">
            <a:avLst/>
          </a:prstGeom>
          <a:noFill/>
        </p:spPr>
        <p:txBody>
          <a:bodyPr wrap="square" rtlCol="0">
            <a:spAutoFit/>
          </a:bodyPr>
          <a:lstStyle/>
          <a:p>
            <a:r>
              <a:rPr kumimoji="1" lang="en-US" altLang="ja-JP" sz="1050" dirty="0">
                <a:latin typeface="メイリオ" panose="020B0604030504040204" pitchFamily="50" charset="-128"/>
                <a:ea typeface="メイリオ" panose="020B0604030504040204" pitchFamily="50" charset="-128"/>
              </a:rPr>
              <a:t>E-Learning</a:t>
            </a:r>
            <a:r>
              <a:rPr kumimoji="1" lang="ja-JP" altLang="en-US" sz="1050" dirty="0">
                <a:latin typeface="メイリオ" panose="020B0604030504040204" pitchFamily="50" charset="-128"/>
                <a:ea typeface="メイリオ" panose="020B0604030504040204" pitchFamily="50" charset="-128"/>
              </a:rPr>
              <a:t>のイメージ</a:t>
            </a:r>
          </a:p>
        </p:txBody>
      </p:sp>
      <p:pic>
        <p:nvPicPr>
          <p:cNvPr id="24" name="図 23">
            <a:extLst>
              <a:ext uri="{FF2B5EF4-FFF2-40B4-BE49-F238E27FC236}">
                <a16:creationId xmlns:a16="http://schemas.microsoft.com/office/drawing/2014/main" id="{59F755A9-9046-47AD-BDDF-BAFC669CF848}"/>
              </a:ext>
            </a:extLst>
          </p:cNvPr>
          <p:cNvPicPr>
            <a:picLocks noChangeAspect="1"/>
          </p:cNvPicPr>
          <p:nvPr/>
        </p:nvPicPr>
        <p:blipFill>
          <a:blip r:embed="rId9"/>
          <a:stretch>
            <a:fillRect/>
          </a:stretch>
        </p:blipFill>
        <p:spPr>
          <a:xfrm>
            <a:off x="593021" y="1342836"/>
            <a:ext cx="1543871" cy="1029247"/>
          </a:xfrm>
          <a:prstGeom prst="rect">
            <a:avLst/>
          </a:prstGeom>
        </p:spPr>
      </p:pic>
      <p:pic>
        <p:nvPicPr>
          <p:cNvPr id="25" name="図 24"/>
          <p:cNvPicPr>
            <a:picLocks noChangeAspect="1"/>
          </p:cNvPicPr>
          <p:nvPr/>
        </p:nvPicPr>
        <p:blipFill>
          <a:blip r:embed="rId10"/>
          <a:stretch>
            <a:fillRect/>
          </a:stretch>
        </p:blipFill>
        <p:spPr>
          <a:xfrm>
            <a:off x="1244765" y="2641172"/>
            <a:ext cx="1738656" cy="1101648"/>
          </a:xfrm>
          <a:prstGeom prst="rect">
            <a:avLst/>
          </a:prstGeom>
        </p:spPr>
      </p:pic>
      <p:sp>
        <p:nvSpPr>
          <p:cNvPr id="26" name="テキスト ボックス 25"/>
          <p:cNvSpPr txBox="1"/>
          <p:nvPr/>
        </p:nvSpPr>
        <p:spPr>
          <a:xfrm>
            <a:off x="910574" y="2371564"/>
            <a:ext cx="1094219" cy="215444"/>
          </a:xfrm>
          <a:prstGeom prst="rect">
            <a:avLst/>
          </a:prstGeom>
          <a:noFill/>
        </p:spPr>
        <p:txBody>
          <a:bodyPr wrap="square" rtlCol="0">
            <a:spAutoFit/>
          </a:bodyPr>
          <a:lstStyle/>
          <a:p>
            <a:r>
              <a:rPr kumimoji="1" lang="ja-JP" altLang="en-US" sz="800" dirty="0">
                <a:latin typeface="メイリオ" panose="020B0604030504040204" pitchFamily="50" charset="-128"/>
                <a:ea typeface="メイリオ" panose="020B0604030504040204" pitchFamily="50" charset="-128"/>
              </a:rPr>
              <a:t>テキストの作成</a:t>
            </a:r>
          </a:p>
        </p:txBody>
      </p:sp>
      <p:sp>
        <p:nvSpPr>
          <p:cNvPr id="27" name="テキスト ボックス 26"/>
          <p:cNvSpPr txBox="1"/>
          <p:nvPr/>
        </p:nvSpPr>
        <p:spPr>
          <a:xfrm>
            <a:off x="1524000" y="3786872"/>
            <a:ext cx="1094219" cy="215444"/>
          </a:xfrm>
          <a:prstGeom prst="rect">
            <a:avLst/>
          </a:prstGeom>
          <a:noFill/>
        </p:spPr>
        <p:txBody>
          <a:bodyPr wrap="square" rtlCol="0">
            <a:spAutoFit/>
          </a:bodyPr>
          <a:lstStyle/>
          <a:p>
            <a:r>
              <a:rPr kumimoji="1" lang="ja-JP" altLang="en-US" sz="800" dirty="0">
                <a:latin typeface="メイリオ" panose="020B0604030504040204" pitchFamily="50" charset="-128"/>
                <a:ea typeface="メイリオ" panose="020B0604030504040204" pitchFamily="50" charset="-128"/>
              </a:rPr>
              <a:t>動画資料の作成</a:t>
            </a:r>
          </a:p>
        </p:txBody>
      </p:sp>
      <p:sp>
        <p:nvSpPr>
          <p:cNvPr id="28" name="テキスト ボックス 27"/>
          <p:cNvSpPr txBox="1"/>
          <p:nvPr/>
        </p:nvSpPr>
        <p:spPr>
          <a:xfrm>
            <a:off x="3572790" y="3808061"/>
            <a:ext cx="2479211" cy="430887"/>
          </a:xfrm>
          <a:prstGeom prst="rect">
            <a:avLst/>
          </a:prstGeom>
          <a:solidFill>
            <a:schemeClr val="bg1"/>
          </a:solidFill>
        </p:spPr>
        <p:txBody>
          <a:bodyPr wrap="square" rtlCol="0">
            <a:spAutoFit/>
          </a:bodyPr>
          <a:lstStyle/>
          <a:p>
            <a:r>
              <a:rPr lang="ja-JP" altLang="en-US" sz="1100" dirty="0">
                <a:latin typeface="メイリオ" panose="020B0604030504040204" pitchFamily="50" charset="-128"/>
                <a:ea typeface="メイリオ" panose="020B0604030504040204" pitchFamily="50" charset="-128"/>
              </a:rPr>
              <a:t>自律的なオンライン講座のデザインと教えないで学べる学修環境の設計</a:t>
            </a:r>
            <a:endParaRPr kumimoji="1" lang="ja-JP" altLang="en-US" sz="1100" dirty="0">
              <a:latin typeface="メイリオ" panose="020B0604030504040204" pitchFamily="50" charset="-128"/>
              <a:ea typeface="メイリオ" panose="020B0604030504040204" pitchFamily="50" charset="-128"/>
            </a:endParaRPr>
          </a:p>
        </p:txBody>
      </p:sp>
      <p:sp>
        <p:nvSpPr>
          <p:cNvPr id="29" name="右矢印 28"/>
          <p:cNvSpPr/>
          <p:nvPr/>
        </p:nvSpPr>
        <p:spPr>
          <a:xfrm rot="5400000">
            <a:off x="4396075" y="5533658"/>
            <a:ext cx="563549" cy="489721"/>
          </a:xfrm>
          <a:prstGeom prst="rightArrow">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2491157" y="6150956"/>
            <a:ext cx="4545219" cy="584775"/>
          </a:xfrm>
          <a:prstGeom prst="rect">
            <a:avLst/>
          </a:prstGeom>
          <a:solidFill>
            <a:srgbClr val="0070C0"/>
          </a:solidFill>
        </p:spPr>
        <p:txBody>
          <a:bodyPr wrap="square" rtlCol="0">
            <a:spAutoFit/>
          </a:bodyPr>
          <a:lstStyle/>
          <a:p>
            <a:pPr algn="ctr"/>
            <a:r>
              <a:rPr kumimoji="1" lang="ja-JP" altLang="en-US" sz="1600" dirty="0">
                <a:solidFill>
                  <a:schemeClr val="bg1"/>
                </a:solidFill>
                <a:latin typeface="メイリオ" panose="020B0604030504040204" pitchFamily="50" charset="-128"/>
                <a:ea typeface="メイリオ" panose="020B0604030504040204" pitchFamily="50" charset="-128"/>
              </a:rPr>
              <a:t>他大学間</a:t>
            </a:r>
            <a:r>
              <a:rPr kumimoji="1" lang="ja-JP" altLang="en-US" sz="1600" dirty="0" smtClean="0">
                <a:solidFill>
                  <a:schemeClr val="bg1"/>
                </a:solidFill>
                <a:latin typeface="メイリオ" panose="020B0604030504040204" pitchFamily="50" charset="-128"/>
                <a:ea typeface="メイリオ" panose="020B0604030504040204" pitchFamily="50" charset="-128"/>
              </a:rPr>
              <a:t>でオープンな教育</a:t>
            </a:r>
            <a:r>
              <a:rPr kumimoji="1" lang="ja-JP" altLang="en-US" sz="1600" dirty="0">
                <a:solidFill>
                  <a:schemeClr val="bg1"/>
                </a:solidFill>
                <a:latin typeface="メイリオ" panose="020B0604030504040204" pitchFamily="50" charset="-128"/>
                <a:ea typeface="メイリオ" panose="020B0604030504040204" pitchFamily="50" charset="-128"/>
              </a:rPr>
              <a:t>コンテンツの相互流通を実現し、単位連携や単位互換</a:t>
            </a:r>
            <a:r>
              <a:rPr lang="ja-JP" altLang="en-US" sz="1600" dirty="0">
                <a:solidFill>
                  <a:schemeClr val="bg1"/>
                </a:solidFill>
                <a:latin typeface="メイリオ" panose="020B0604030504040204" pitchFamily="50" charset="-128"/>
                <a:ea typeface="メイリオ" panose="020B0604030504040204" pitchFamily="50" charset="-128"/>
              </a:rPr>
              <a:t>を可能にする。</a:t>
            </a:r>
            <a:endParaRPr kumimoji="1" lang="ja-JP" altLang="en-US" sz="1600" dirty="0">
              <a:solidFill>
                <a:schemeClr val="bg1"/>
              </a:solidFill>
              <a:latin typeface="メイリオ" panose="020B0604030504040204" pitchFamily="50" charset="-128"/>
              <a:ea typeface="メイリオ" panose="020B0604030504040204" pitchFamily="50" charset="-128"/>
            </a:endParaRPr>
          </a:p>
        </p:txBody>
      </p:sp>
      <p:sp>
        <p:nvSpPr>
          <p:cNvPr id="3" name="テキスト ボックス 2"/>
          <p:cNvSpPr txBox="1"/>
          <p:nvPr/>
        </p:nvSpPr>
        <p:spPr>
          <a:xfrm>
            <a:off x="5984241" y="4304667"/>
            <a:ext cx="3102370" cy="307777"/>
          </a:xfrm>
          <a:prstGeom prst="rect">
            <a:avLst/>
          </a:prstGeom>
          <a:solidFill>
            <a:schemeClr val="accent1"/>
          </a:solidFill>
        </p:spPr>
        <p:txBody>
          <a:bodyPr wrap="square" rtlCol="0">
            <a:spAutoFit/>
          </a:bodyPr>
          <a:lstStyle/>
          <a:p>
            <a:r>
              <a:rPr lang="ja-JP" altLang="en-US" sz="1400" dirty="0"/>
              <a:t>主体的・対話的な深い学びへの転換</a:t>
            </a:r>
          </a:p>
        </p:txBody>
      </p:sp>
      <p:sp>
        <p:nvSpPr>
          <p:cNvPr id="4" name="テキスト ボックス 3"/>
          <p:cNvSpPr txBox="1"/>
          <p:nvPr/>
        </p:nvSpPr>
        <p:spPr>
          <a:xfrm>
            <a:off x="7043963" y="6120177"/>
            <a:ext cx="1717848" cy="646331"/>
          </a:xfrm>
          <a:prstGeom prst="rect">
            <a:avLst/>
          </a:prstGeom>
          <a:noFill/>
        </p:spPr>
        <p:txBody>
          <a:bodyPr wrap="square" rtlCol="0">
            <a:spAutoFit/>
          </a:bodyPr>
          <a:lstStyle/>
          <a:p>
            <a:r>
              <a:rPr lang="ja-JP" altLang="en-US" sz="600" dirty="0" smtClean="0"/>
              <a:t>沖縄女子短期大学やネットワーク</a:t>
            </a:r>
            <a:r>
              <a:rPr lang="ja-JP" altLang="en-US" sz="600" dirty="0"/>
              <a:t>大学コンソーシアム</a:t>
            </a:r>
            <a:r>
              <a:rPr lang="ja-JP" altLang="en-US" sz="600" dirty="0" smtClean="0"/>
              <a:t>岐阜との連携（融合）</a:t>
            </a:r>
            <a:r>
              <a:rPr lang="ja-JP" altLang="en-US" sz="600" dirty="0"/>
              <a:t>による地域における知的活動の中心拠点として、高等教育に対する多様なニーズに対応し、地域社会の発展に寄与することを目的に、大学間の単位互換制度を中心に</a:t>
            </a:r>
            <a:r>
              <a:rPr lang="ja-JP" altLang="en-US" sz="600" dirty="0" smtClean="0"/>
              <a:t>事業として発展</a:t>
            </a:r>
            <a:endParaRPr kumimoji="1" lang="ja-JP" altLang="en-US" sz="600" dirty="0"/>
          </a:p>
        </p:txBody>
      </p:sp>
      <p:sp>
        <p:nvSpPr>
          <p:cNvPr id="18" name="テキスト ボックス 17"/>
          <p:cNvSpPr txBox="1"/>
          <p:nvPr/>
        </p:nvSpPr>
        <p:spPr>
          <a:xfrm>
            <a:off x="3973559" y="3282659"/>
            <a:ext cx="1411324" cy="415498"/>
          </a:xfrm>
          <a:prstGeom prst="rect">
            <a:avLst/>
          </a:prstGeom>
          <a:solidFill>
            <a:schemeClr val="accent2"/>
          </a:solidFill>
        </p:spPr>
        <p:txBody>
          <a:bodyPr wrap="square" rtlCol="0">
            <a:spAutoFit/>
          </a:bodyPr>
          <a:lstStyle/>
          <a:p>
            <a:pPr algn="ctr"/>
            <a:r>
              <a:rPr lang="en-US" altLang="ja-JP" sz="1400" dirty="0" smtClean="0">
                <a:solidFill>
                  <a:schemeClr val="bg1"/>
                </a:solidFill>
              </a:rPr>
              <a:t>MOOC</a:t>
            </a:r>
          </a:p>
          <a:p>
            <a:pPr algn="ctr"/>
            <a:r>
              <a:rPr lang="ja-JP" altLang="en-US" sz="700" dirty="0" smtClean="0">
                <a:solidFill>
                  <a:schemeClr val="bg1"/>
                </a:solidFill>
              </a:rPr>
              <a:t>（</a:t>
            </a:r>
            <a:r>
              <a:rPr lang="en-US" altLang="ja-JP" sz="700" dirty="0">
                <a:solidFill>
                  <a:schemeClr val="bg1"/>
                </a:solidFill>
              </a:rPr>
              <a:t>Massive open online course</a:t>
            </a:r>
            <a:r>
              <a:rPr lang="ja-JP" altLang="en-US" sz="700" dirty="0">
                <a:solidFill>
                  <a:schemeClr val="bg1"/>
                </a:solidFill>
              </a:rPr>
              <a:t>）</a:t>
            </a:r>
            <a:endParaRPr kumimoji="1" lang="ja-JP" altLang="en-US" sz="700" dirty="0">
              <a:solidFill>
                <a:schemeClr val="bg1"/>
              </a:solidFill>
            </a:endParaRPr>
          </a:p>
        </p:txBody>
      </p:sp>
    </p:spTree>
    <p:extLst>
      <p:ext uri="{BB962C8B-B14F-4D97-AF65-F5344CB8AC3E}">
        <p14:creationId xmlns:p14="http://schemas.microsoft.com/office/powerpoint/2010/main" val="1993962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87019025-3222-450D-A7BD-ECF76BEEC134}"/>
              </a:ext>
            </a:extLst>
          </p:cNvPr>
          <p:cNvSpPr/>
          <p:nvPr/>
        </p:nvSpPr>
        <p:spPr>
          <a:xfrm>
            <a:off x="296010" y="1002405"/>
            <a:ext cx="8720676" cy="707886"/>
          </a:xfrm>
          <a:prstGeom prst="rect">
            <a:avLst/>
          </a:prstGeom>
        </p:spPr>
        <p:txBody>
          <a:bodyPr wrap="square">
            <a:spAutoFit/>
          </a:bodyPr>
          <a:lstStyle/>
          <a:p>
            <a:r>
              <a:rPr lang="ja-JP" altLang="en-US" sz="2000" b="1" dirty="0"/>
              <a:t>①自律的なオンライン講座のデザインと教えないで学べる学修環境の設計</a:t>
            </a:r>
          </a:p>
          <a:p>
            <a:r>
              <a:rPr lang="ja-JP" altLang="en-US" sz="2000" b="1" dirty="0"/>
              <a:t>③ 学習環境としての教育リソースの整備</a:t>
            </a:r>
          </a:p>
        </p:txBody>
      </p:sp>
      <p:pic>
        <p:nvPicPr>
          <p:cNvPr id="2" name="図 1">
            <a:extLst>
              <a:ext uri="{FF2B5EF4-FFF2-40B4-BE49-F238E27FC236}">
                <a16:creationId xmlns:a16="http://schemas.microsoft.com/office/drawing/2014/main" id="{A77EE5D6-57C8-4FEE-8DA1-801F954E980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55776" y="2473593"/>
            <a:ext cx="6120680" cy="4259546"/>
          </a:xfrm>
          <a:prstGeom prst="rect">
            <a:avLst/>
          </a:prstGeom>
          <a:ln w="6350">
            <a:solidFill>
              <a:schemeClr val="tx1">
                <a:lumMod val="50000"/>
                <a:lumOff val="50000"/>
              </a:schemeClr>
            </a:solidFill>
          </a:ln>
        </p:spPr>
      </p:pic>
      <p:cxnSp>
        <p:nvCxnSpPr>
          <p:cNvPr id="22" name="直線コネクタ 21">
            <a:extLst>
              <a:ext uri="{FF2B5EF4-FFF2-40B4-BE49-F238E27FC236}">
                <a16:creationId xmlns:a16="http://schemas.microsoft.com/office/drawing/2014/main" id="{ACC720E2-3ED1-4341-8BA2-ADF47C37D2F8}"/>
              </a:ext>
            </a:extLst>
          </p:cNvPr>
          <p:cNvCxnSpPr>
            <a:cxnSpLocks/>
          </p:cNvCxnSpPr>
          <p:nvPr/>
        </p:nvCxnSpPr>
        <p:spPr>
          <a:xfrm>
            <a:off x="380176" y="1721055"/>
            <a:ext cx="4616220" cy="0"/>
          </a:xfrm>
          <a:prstGeom prst="line">
            <a:avLst/>
          </a:prstGeom>
          <a:ln w="19050">
            <a:solidFill>
              <a:srgbClr val="962D2A"/>
            </a:solidFill>
          </a:ln>
        </p:spPr>
        <p:style>
          <a:lnRef idx="1">
            <a:schemeClr val="accent2"/>
          </a:lnRef>
          <a:fillRef idx="0">
            <a:schemeClr val="accent2"/>
          </a:fillRef>
          <a:effectRef idx="0">
            <a:schemeClr val="accent2"/>
          </a:effectRef>
          <a:fontRef idx="minor">
            <a:schemeClr val="tx1"/>
          </a:fontRef>
        </p:style>
      </p:cxnSp>
      <p:sp>
        <p:nvSpPr>
          <p:cNvPr id="12" name="正方形/長方形 11">
            <a:extLst>
              <a:ext uri="{FF2B5EF4-FFF2-40B4-BE49-F238E27FC236}">
                <a16:creationId xmlns:a16="http://schemas.microsoft.com/office/drawing/2014/main" id="{C704B75A-537C-4D30-B5EE-DE1EC0D67048}"/>
              </a:ext>
            </a:extLst>
          </p:cNvPr>
          <p:cNvSpPr/>
          <p:nvPr/>
        </p:nvSpPr>
        <p:spPr>
          <a:xfrm>
            <a:off x="2555776" y="4221088"/>
            <a:ext cx="648072" cy="1872208"/>
          </a:xfrm>
          <a:prstGeom prst="rect">
            <a:avLst/>
          </a:prstGeom>
          <a:noFill/>
          <a:ln>
            <a:solidFill>
              <a:srgbClr val="962D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F4A4C897-007E-424B-AA08-443760876338}"/>
              </a:ext>
            </a:extLst>
          </p:cNvPr>
          <p:cNvSpPr/>
          <p:nvPr/>
        </p:nvSpPr>
        <p:spPr>
          <a:xfrm>
            <a:off x="8100392" y="3933056"/>
            <a:ext cx="569288" cy="1008112"/>
          </a:xfrm>
          <a:prstGeom prst="rect">
            <a:avLst/>
          </a:prstGeom>
          <a:noFill/>
          <a:ln>
            <a:solidFill>
              <a:srgbClr val="962D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C456FBCB-28AD-4704-9703-CB5BC0005B41}"/>
              </a:ext>
            </a:extLst>
          </p:cNvPr>
          <p:cNvSpPr/>
          <p:nvPr/>
        </p:nvSpPr>
        <p:spPr>
          <a:xfrm>
            <a:off x="326802" y="4869160"/>
            <a:ext cx="2059548" cy="923330"/>
          </a:xfrm>
          <a:prstGeom prst="rect">
            <a:avLst/>
          </a:prstGeom>
        </p:spPr>
        <p:txBody>
          <a:bodyPr wrap="square">
            <a:spAutoFit/>
          </a:bodyPr>
          <a:lstStyle/>
          <a:p>
            <a:r>
              <a:rPr lang="ja-JP" altLang="en-US" dirty="0">
                <a:latin typeface="メイリオ" panose="020B0604030504040204" pitchFamily="50" charset="-128"/>
                <a:ea typeface="メイリオ" panose="020B0604030504040204" pitchFamily="50" charset="-128"/>
              </a:rPr>
              <a:t>学習内容の基礎や発展のための情報</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＝教育リソース</a:t>
            </a:r>
          </a:p>
        </p:txBody>
      </p:sp>
      <p:sp>
        <p:nvSpPr>
          <p:cNvPr id="25" name="正方形/長方形 24">
            <a:extLst>
              <a:ext uri="{FF2B5EF4-FFF2-40B4-BE49-F238E27FC236}">
                <a16:creationId xmlns:a16="http://schemas.microsoft.com/office/drawing/2014/main" id="{F9C534F9-7FD1-405D-879E-B2ED36AF2D7E}"/>
              </a:ext>
            </a:extLst>
          </p:cNvPr>
          <p:cNvSpPr/>
          <p:nvPr/>
        </p:nvSpPr>
        <p:spPr>
          <a:xfrm>
            <a:off x="2596800" y="2514123"/>
            <a:ext cx="2059548" cy="400110"/>
          </a:xfrm>
          <a:prstGeom prst="rect">
            <a:avLst/>
          </a:prstGeom>
        </p:spPr>
        <p:txBody>
          <a:bodyPr wrap="square">
            <a:spAutoFit/>
          </a:bodyPr>
          <a:lstStyle/>
          <a:p>
            <a:r>
              <a:rPr lang="ja-JP" altLang="en-US" sz="2000" b="1" dirty="0"/>
              <a:t>＜テキスト＞</a:t>
            </a:r>
          </a:p>
        </p:txBody>
      </p:sp>
      <p:sp>
        <p:nvSpPr>
          <p:cNvPr id="14" name="タイトル 1"/>
          <p:cNvSpPr txBox="1">
            <a:spLocks/>
          </p:cNvSpPr>
          <p:nvPr/>
        </p:nvSpPr>
        <p:spPr>
          <a:xfrm>
            <a:off x="-7032" y="8058"/>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dirty="0">
                <a:solidFill>
                  <a:schemeClr val="bg1"/>
                </a:solidFill>
                <a:latin typeface="メイリオ" panose="020B0604030504040204" pitchFamily="50" charset="-128"/>
                <a:ea typeface="メイリオ" panose="020B0604030504040204" pitchFamily="50" charset="-128"/>
              </a:rPr>
              <a:t>教育</a:t>
            </a:r>
            <a:r>
              <a:rPr lang="en-US" altLang="ja-JP" sz="3200" dirty="0">
                <a:solidFill>
                  <a:schemeClr val="bg1"/>
                </a:solidFill>
                <a:latin typeface="メイリオ" panose="020B0604030504040204" pitchFamily="50" charset="-128"/>
                <a:ea typeface="メイリオ" panose="020B0604030504040204" pitchFamily="50" charset="-128"/>
              </a:rPr>
              <a:t>DX</a:t>
            </a:r>
            <a:r>
              <a:rPr lang="ja-JP" altLang="en-US" sz="3200" dirty="0">
                <a:solidFill>
                  <a:schemeClr val="bg1"/>
                </a:solidFill>
                <a:latin typeface="メイリオ" panose="020B0604030504040204" pitchFamily="50" charset="-128"/>
                <a:ea typeface="メイリオ" panose="020B0604030504040204" pitchFamily="50" charset="-128"/>
              </a:rPr>
              <a:t>時代の大学教育</a:t>
            </a:r>
          </a:p>
        </p:txBody>
      </p:sp>
      <p:sp>
        <p:nvSpPr>
          <p:cNvPr id="4" name="屈折矢印 3"/>
          <p:cNvSpPr/>
          <p:nvPr/>
        </p:nvSpPr>
        <p:spPr>
          <a:xfrm rot="5400000">
            <a:off x="1182217" y="2039707"/>
            <a:ext cx="1281690" cy="1009569"/>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3163" y="8058"/>
            <a:ext cx="882993" cy="882993"/>
          </a:xfrm>
          <a:prstGeom prst="rect">
            <a:avLst/>
          </a:prstGeom>
        </p:spPr>
      </p:pic>
    </p:spTree>
    <p:extLst>
      <p:ext uri="{BB962C8B-B14F-4D97-AF65-F5344CB8AC3E}">
        <p14:creationId xmlns:p14="http://schemas.microsoft.com/office/powerpoint/2010/main" val="1007535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
          <p:cNvSpPr txBox="1">
            <a:spLocks/>
          </p:cNvSpPr>
          <p:nvPr/>
        </p:nvSpPr>
        <p:spPr>
          <a:xfrm>
            <a:off x="0" y="0"/>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dirty="0">
                <a:solidFill>
                  <a:schemeClr val="bg1"/>
                </a:solidFill>
                <a:latin typeface="メイリオ" panose="020B0604030504040204" pitchFamily="50" charset="-128"/>
                <a:ea typeface="メイリオ" panose="020B0604030504040204" pitchFamily="50" charset="-128"/>
              </a:rPr>
              <a:t>教育</a:t>
            </a:r>
            <a:r>
              <a:rPr lang="en-US" altLang="ja-JP" sz="3200" dirty="0">
                <a:solidFill>
                  <a:schemeClr val="bg1"/>
                </a:solidFill>
                <a:latin typeface="メイリオ" panose="020B0604030504040204" pitchFamily="50" charset="-128"/>
                <a:ea typeface="メイリオ" panose="020B0604030504040204" pitchFamily="50" charset="-128"/>
              </a:rPr>
              <a:t>DX</a:t>
            </a:r>
            <a:r>
              <a:rPr lang="ja-JP" altLang="en-US" sz="3200" dirty="0">
                <a:solidFill>
                  <a:schemeClr val="bg1"/>
                </a:solidFill>
                <a:latin typeface="メイリオ" panose="020B0604030504040204" pitchFamily="50" charset="-128"/>
                <a:ea typeface="メイリオ" panose="020B0604030504040204" pitchFamily="50" charset="-128"/>
              </a:rPr>
              <a:t>時代の大学教育（２）</a:t>
            </a:r>
          </a:p>
        </p:txBody>
      </p:sp>
      <p:sp>
        <p:nvSpPr>
          <p:cNvPr id="5" name="AutoShape 2" descr="フォームの回答のグラフ。質問のタイトル: （１）この教材で楽しく学習できましたか？。回答数: 39 件の回答。"/>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 name="AutoShape 4" descr="フォームの回答のグラフ。質問のタイトル: （１）この教材で楽しく学習できましたか？。回答数: 39 件の回答。"/>
          <p:cNvSpPr>
            <a:spLocks noChangeAspect="1" noChangeArrowheads="1"/>
          </p:cNvSpPr>
          <p:nvPr/>
        </p:nvSpPr>
        <p:spPr bwMode="auto">
          <a:xfrm>
            <a:off x="307975" y="2365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テキスト ボックス 12"/>
          <p:cNvSpPr txBox="1"/>
          <p:nvPr/>
        </p:nvSpPr>
        <p:spPr>
          <a:xfrm>
            <a:off x="210427" y="1002929"/>
            <a:ext cx="7739880" cy="369332"/>
          </a:xfrm>
          <a:prstGeom prst="rect">
            <a:avLst/>
          </a:prstGeom>
          <a:noFill/>
        </p:spPr>
        <p:txBody>
          <a:bodyPr wrap="square" rtlCol="0">
            <a:spAutoFit/>
          </a:bodyPr>
          <a:lstStyle/>
          <a:p>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講義</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情報処理</a:t>
            </a:r>
            <a:r>
              <a:rPr lang="en-US" altLang="ja-JP" dirty="0">
                <a:latin typeface="メイリオ" panose="020B0604030504040204" pitchFamily="50" charset="-128"/>
                <a:ea typeface="メイリオ" panose="020B0604030504040204" pitchFamily="50" charset="-128"/>
              </a:rPr>
              <a:t>Ⅱ</a:t>
            </a:r>
            <a:r>
              <a:rPr lang="ja-JP" altLang="en-US" dirty="0">
                <a:latin typeface="メイリオ" panose="020B0604030504040204" pitchFamily="50" charset="-128"/>
                <a:ea typeface="メイリオ" panose="020B0604030504040204" pitchFamily="50" charset="-128"/>
              </a:rPr>
              <a:t>～情報と人権～</a:t>
            </a:r>
            <a:r>
              <a:rPr lang="en-US" altLang="ja-JP" dirty="0">
                <a:latin typeface="メイリオ" panose="020B0604030504040204" pitchFamily="50" charset="-128"/>
                <a:ea typeface="メイリオ" panose="020B0604030504040204" pitchFamily="50" charset="-128"/>
              </a:rPr>
              <a:t>【2022</a:t>
            </a:r>
            <a:r>
              <a:rPr lang="ja-JP" altLang="en-US" dirty="0">
                <a:latin typeface="メイリオ" panose="020B0604030504040204" pitchFamily="50" charset="-128"/>
                <a:ea typeface="メイリオ" panose="020B0604030504040204" pitchFamily="50" charset="-128"/>
              </a:rPr>
              <a:t>年度版</a:t>
            </a:r>
            <a:r>
              <a:rPr lang="en-US" altLang="ja-JP" dirty="0">
                <a:latin typeface="メイリオ" panose="020B0604030504040204" pitchFamily="50" charset="-128"/>
                <a:ea typeface="メイリオ" panose="020B0604030504040204" pitchFamily="50" charset="-128"/>
              </a:rPr>
              <a:t>】</a:t>
            </a:r>
          </a:p>
        </p:txBody>
      </p:sp>
      <p:pic>
        <p:nvPicPr>
          <p:cNvPr id="4" name="図 3"/>
          <p:cNvPicPr>
            <a:picLocks noChangeAspect="1"/>
          </p:cNvPicPr>
          <p:nvPr/>
        </p:nvPicPr>
        <p:blipFill>
          <a:blip r:embed="rId3"/>
          <a:stretch>
            <a:fillRect/>
          </a:stretch>
        </p:blipFill>
        <p:spPr>
          <a:xfrm>
            <a:off x="4361573" y="1408178"/>
            <a:ext cx="4499307" cy="5311634"/>
          </a:xfrm>
          <a:prstGeom prst="rect">
            <a:avLst/>
          </a:prstGeom>
        </p:spPr>
      </p:pic>
      <p:sp>
        <p:nvSpPr>
          <p:cNvPr id="7" name="テキスト ボックス 6"/>
          <p:cNvSpPr txBox="1"/>
          <p:nvPr/>
        </p:nvSpPr>
        <p:spPr>
          <a:xfrm>
            <a:off x="351987" y="1492117"/>
            <a:ext cx="3607862" cy="3477875"/>
          </a:xfrm>
          <a:prstGeom prst="rect">
            <a:avLst/>
          </a:prstGeom>
          <a:noFill/>
        </p:spPr>
        <p:txBody>
          <a:bodyPr wrap="square" rtlCol="0">
            <a:spAutoFit/>
          </a:bodyPr>
          <a:lstStyle/>
          <a:p>
            <a:r>
              <a:rPr lang="ja-JP" altLang="en-US" sz="1100" dirty="0"/>
              <a:t>本講座のポイント</a:t>
            </a:r>
          </a:p>
          <a:p>
            <a:r>
              <a:rPr lang="ja-JP" altLang="en-US" sz="1100" dirty="0"/>
              <a:t>アメリカ国立訓練研究所の研究によると、学習方法と平均学習定着率の関係は「ラーニングピラミッド」という図で表すことができます。大学の授業や会社の新人研修などでは、講義・実技・議論などさまざまな方法で学習を行いますが、学習時間が限られていて状況では、より効率の良い方法での学習がスムーズに学習内容を身につけることにつながります。</a:t>
            </a:r>
          </a:p>
          <a:p>
            <a:r>
              <a:rPr lang="ja-JP" altLang="en-US" sz="1100" dirty="0"/>
              <a:t>つまり、ラーニングピラミッドは受動的な学習から能動的な学習までを段階的に行い、学習の定着率アップを図っていく方法です。</a:t>
            </a:r>
          </a:p>
          <a:p>
            <a:r>
              <a:rPr lang="ja-JP" altLang="en-US" sz="1100" dirty="0"/>
              <a:t>物事を他人に教えるためには、自分でしっかりと内容を理解していなければならないため、ラーニングピラミッド理論では、もっとも知識の定着率が高い段階とされています。</a:t>
            </a:r>
          </a:p>
          <a:p>
            <a:r>
              <a:rPr lang="ja-JP" altLang="en-US" sz="1100" dirty="0"/>
              <a:t>そこで、本講座は、学生と協働して、</a:t>
            </a:r>
            <a:r>
              <a:rPr lang="en-US" altLang="ja-JP" sz="1100" dirty="0"/>
              <a:t>e-Learning</a:t>
            </a:r>
            <a:r>
              <a:rPr lang="ja-JP" altLang="en-US" sz="1100" dirty="0"/>
              <a:t>コンテンツを作成します。</a:t>
            </a:r>
          </a:p>
          <a:p>
            <a:r>
              <a:rPr lang="ja-JP" altLang="en-US" sz="1100" dirty="0"/>
              <a:t>学生は、各テーマに基づいて興味がある内容を選択し、最新情報も調査しまとめてプレゼン資料と動画資料を作成し人に教えることによって学ぶ方法を教えます。</a:t>
            </a:r>
            <a:endParaRPr kumimoji="1" lang="ja-JP" altLang="en-US" sz="1100" dirty="0"/>
          </a:p>
        </p:txBody>
      </p:sp>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8730" y="1"/>
            <a:ext cx="895590" cy="895590"/>
          </a:xfrm>
          <a:prstGeom prst="rect">
            <a:avLst/>
          </a:prstGeom>
        </p:spPr>
      </p:pic>
    </p:spTree>
    <p:extLst>
      <p:ext uri="{BB962C8B-B14F-4D97-AF65-F5344CB8AC3E}">
        <p14:creationId xmlns:p14="http://schemas.microsoft.com/office/powerpoint/2010/main" val="449840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
          <p:cNvSpPr txBox="1">
            <a:spLocks/>
          </p:cNvSpPr>
          <p:nvPr/>
        </p:nvSpPr>
        <p:spPr>
          <a:xfrm>
            <a:off x="0" y="0"/>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dirty="0">
                <a:solidFill>
                  <a:schemeClr val="bg1"/>
                </a:solidFill>
                <a:latin typeface="メイリオ" panose="020B0604030504040204" pitchFamily="50" charset="-128"/>
                <a:ea typeface="メイリオ" panose="020B0604030504040204" pitchFamily="50" charset="-128"/>
              </a:rPr>
              <a:t>教育</a:t>
            </a:r>
            <a:r>
              <a:rPr lang="en-US" altLang="ja-JP" sz="3200" dirty="0">
                <a:solidFill>
                  <a:schemeClr val="bg1"/>
                </a:solidFill>
                <a:latin typeface="メイリオ" panose="020B0604030504040204" pitchFamily="50" charset="-128"/>
                <a:ea typeface="メイリオ" panose="020B0604030504040204" pitchFamily="50" charset="-128"/>
              </a:rPr>
              <a:t>DX</a:t>
            </a:r>
            <a:r>
              <a:rPr lang="ja-JP" altLang="en-US" sz="3200" dirty="0">
                <a:solidFill>
                  <a:schemeClr val="bg1"/>
                </a:solidFill>
                <a:latin typeface="メイリオ" panose="020B0604030504040204" pitchFamily="50" charset="-128"/>
                <a:ea typeface="メイリオ" panose="020B0604030504040204" pitchFamily="50" charset="-128"/>
              </a:rPr>
              <a:t>時代の大学教育（３）</a:t>
            </a:r>
          </a:p>
        </p:txBody>
      </p:sp>
      <p:sp>
        <p:nvSpPr>
          <p:cNvPr id="5" name="AutoShape 2" descr="フォームの回答のグラフ。質問のタイトル: （１）この教材で楽しく学習できましたか？。回答数: 39 件の回答。"/>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 name="AutoShape 4" descr="フォームの回答のグラフ。質問のタイトル: （１）この教材で楽しく学習できましたか？。回答数: 39 件の回答。"/>
          <p:cNvSpPr>
            <a:spLocks noChangeAspect="1" noChangeArrowheads="1"/>
          </p:cNvSpPr>
          <p:nvPr/>
        </p:nvSpPr>
        <p:spPr bwMode="auto">
          <a:xfrm>
            <a:off x="307975" y="2365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テキスト ボックス 12"/>
          <p:cNvSpPr txBox="1"/>
          <p:nvPr/>
        </p:nvSpPr>
        <p:spPr>
          <a:xfrm>
            <a:off x="210427" y="1002929"/>
            <a:ext cx="7739880" cy="369332"/>
          </a:xfrm>
          <a:prstGeom prst="rect">
            <a:avLst/>
          </a:prstGeom>
          <a:noFill/>
        </p:spPr>
        <p:txBody>
          <a:bodyPr wrap="square" rtlCol="0">
            <a:spAutoFit/>
          </a:bodyPr>
          <a:lstStyle/>
          <a:p>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講義</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教材リサーチ</a:t>
            </a:r>
            <a:r>
              <a:rPr lang="en-US" altLang="ja-JP" dirty="0">
                <a:latin typeface="メイリオ" panose="020B0604030504040204" pitchFamily="50" charset="-128"/>
                <a:ea typeface="メイリオ" panose="020B0604030504040204" pitchFamily="50" charset="-128"/>
              </a:rPr>
              <a:t>Ⅰ</a:t>
            </a:r>
          </a:p>
        </p:txBody>
      </p:sp>
      <p:pic>
        <p:nvPicPr>
          <p:cNvPr id="2" name="図 1"/>
          <p:cNvPicPr>
            <a:picLocks noChangeAspect="1"/>
          </p:cNvPicPr>
          <p:nvPr/>
        </p:nvPicPr>
        <p:blipFill>
          <a:blip r:embed="rId3"/>
          <a:stretch>
            <a:fillRect/>
          </a:stretch>
        </p:blipFill>
        <p:spPr>
          <a:xfrm>
            <a:off x="210427" y="1428357"/>
            <a:ext cx="4189529" cy="3025595"/>
          </a:xfrm>
          <a:prstGeom prst="rect">
            <a:avLst/>
          </a:prstGeom>
        </p:spPr>
      </p:pic>
      <p:pic>
        <p:nvPicPr>
          <p:cNvPr id="3" name="図 2"/>
          <p:cNvPicPr>
            <a:picLocks noChangeAspect="1"/>
          </p:cNvPicPr>
          <p:nvPr/>
        </p:nvPicPr>
        <p:blipFill>
          <a:blip r:embed="rId4"/>
          <a:stretch>
            <a:fillRect/>
          </a:stretch>
        </p:blipFill>
        <p:spPr>
          <a:xfrm>
            <a:off x="4399956" y="1428356"/>
            <a:ext cx="4625440" cy="4351233"/>
          </a:xfrm>
          <a:prstGeom prst="rect">
            <a:avLst/>
          </a:prstGeom>
        </p:spPr>
      </p:pic>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6472" y="0"/>
            <a:ext cx="977528" cy="977528"/>
          </a:xfrm>
          <a:prstGeom prst="rect">
            <a:avLst/>
          </a:prstGeom>
        </p:spPr>
      </p:pic>
    </p:spTree>
    <p:extLst>
      <p:ext uri="{BB962C8B-B14F-4D97-AF65-F5344CB8AC3E}">
        <p14:creationId xmlns:p14="http://schemas.microsoft.com/office/powerpoint/2010/main" val="3353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
          <p:cNvSpPr txBox="1">
            <a:spLocks/>
          </p:cNvSpPr>
          <p:nvPr/>
        </p:nvSpPr>
        <p:spPr>
          <a:xfrm>
            <a:off x="0" y="0"/>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dirty="0">
                <a:solidFill>
                  <a:schemeClr val="bg1"/>
                </a:solidFill>
                <a:latin typeface="メイリオ" panose="020B0604030504040204" pitchFamily="50" charset="-128"/>
                <a:ea typeface="メイリオ" panose="020B0604030504040204" pitchFamily="50" charset="-128"/>
              </a:rPr>
              <a:t>教育</a:t>
            </a:r>
            <a:r>
              <a:rPr lang="en-US" altLang="ja-JP" sz="3200" dirty="0">
                <a:solidFill>
                  <a:schemeClr val="bg1"/>
                </a:solidFill>
                <a:latin typeface="メイリオ" panose="020B0604030504040204" pitchFamily="50" charset="-128"/>
                <a:ea typeface="メイリオ" panose="020B0604030504040204" pitchFamily="50" charset="-128"/>
              </a:rPr>
              <a:t>DX</a:t>
            </a:r>
            <a:r>
              <a:rPr lang="ja-JP" altLang="en-US" sz="3200" dirty="0">
                <a:solidFill>
                  <a:schemeClr val="bg1"/>
                </a:solidFill>
                <a:latin typeface="メイリオ" panose="020B0604030504040204" pitchFamily="50" charset="-128"/>
                <a:ea typeface="メイリオ" panose="020B0604030504040204" pitchFamily="50" charset="-128"/>
              </a:rPr>
              <a:t>時代の大学教育（３）</a:t>
            </a:r>
          </a:p>
        </p:txBody>
      </p:sp>
      <p:sp>
        <p:nvSpPr>
          <p:cNvPr id="5" name="AutoShape 2" descr="フォームの回答のグラフ。質問のタイトル: （１）この教材で楽しく学習できましたか？。回答数: 39 件の回答。"/>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 name="AutoShape 4" descr="フォームの回答のグラフ。質問のタイトル: （１）この教材で楽しく学習できましたか？。回答数: 39 件の回答。"/>
          <p:cNvSpPr>
            <a:spLocks noChangeAspect="1" noChangeArrowheads="1"/>
          </p:cNvSpPr>
          <p:nvPr/>
        </p:nvSpPr>
        <p:spPr bwMode="auto">
          <a:xfrm>
            <a:off x="307975" y="2365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テキスト ボックス 12"/>
          <p:cNvSpPr txBox="1"/>
          <p:nvPr/>
        </p:nvSpPr>
        <p:spPr>
          <a:xfrm>
            <a:off x="210427" y="1002929"/>
            <a:ext cx="7739880" cy="369332"/>
          </a:xfrm>
          <a:prstGeom prst="rect">
            <a:avLst/>
          </a:prstGeom>
          <a:noFill/>
        </p:spPr>
        <p:txBody>
          <a:bodyPr wrap="square" rtlCol="0">
            <a:spAutoFit/>
          </a:bodyPr>
          <a:lstStyle/>
          <a:p>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講義</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教材リサーチ</a:t>
            </a:r>
            <a:r>
              <a:rPr lang="en-US" altLang="ja-JP" dirty="0">
                <a:latin typeface="メイリオ" panose="020B0604030504040204" pitchFamily="50" charset="-128"/>
                <a:ea typeface="メイリオ" panose="020B0604030504040204" pitchFamily="50" charset="-128"/>
              </a:rPr>
              <a:t>Ⅰ</a:t>
            </a:r>
          </a:p>
        </p:txBody>
      </p:sp>
      <p:pic>
        <p:nvPicPr>
          <p:cNvPr id="4" name="図 3"/>
          <p:cNvPicPr>
            <a:picLocks noChangeAspect="1"/>
          </p:cNvPicPr>
          <p:nvPr/>
        </p:nvPicPr>
        <p:blipFill>
          <a:blip r:embed="rId3"/>
          <a:stretch>
            <a:fillRect/>
          </a:stretch>
        </p:blipFill>
        <p:spPr>
          <a:xfrm>
            <a:off x="460375" y="1544267"/>
            <a:ext cx="4000354" cy="4801295"/>
          </a:xfrm>
          <a:prstGeom prst="rect">
            <a:avLst/>
          </a:prstGeom>
        </p:spPr>
      </p:pic>
      <p:pic>
        <p:nvPicPr>
          <p:cNvPr id="7" name="図 6"/>
          <p:cNvPicPr>
            <a:picLocks noChangeAspect="1"/>
          </p:cNvPicPr>
          <p:nvPr/>
        </p:nvPicPr>
        <p:blipFill>
          <a:blip r:embed="rId4"/>
          <a:stretch>
            <a:fillRect/>
          </a:stretch>
        </p:blipFill>
        <p:spPr>
          <a:xfrm>
            <a:off x="4716114" y="1897666"/>
            <a:ext cx="3930799" cy="4447895"/>
          </a:xfrm>
          <a:prstGeom prst="rect">
            <a:avLst/>
          </a:prstGeom>
        </p:spPr>
      </p:pic>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6997" y="0"/>
            <a:ext cx="1077003" cy="1077003"/>
          </a:xfrm>
          <a:prstGeom prst="rect">
            <a:avLst/>
          </a:prstGeom>
        </p:spPr>
      </p:pic>
    </p:spTree>
    <p:extLst>
      <p:ext uri="{BB962C8B-B14F-4D97-AF65-F5344CB8AC3E}">
        <p14:creationId xmlns:p14="http://schemas.microsoft.com/office/powerpoint/2010/main" val="370247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
          <p:cNvSpPr txBox="1">
            <a:spLocks/>
          </p:cNvSpPr>
          <p:nvPr/>
        </p:nvSpPr>
        <p:spPr>
          <a:xfrm>
            <a:off x="0" y="0"/>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dirty="0">
                <a:solidFill>
                  <a:schemeClr val="bg1"/>
                </a:solidFill>
                <a:latin typeface="メイリオ" panose="020B0604030504040204" pitchFamily="50" charset="-128"/>
                <a:ea typeface="メイリオ" panose="020B0604030504040204" pitchFamily="50" charset="-128"/>
              </a:rPr>
              <a:t>教育</a:t>
            </a:r>
            <a:r>
              <a:rPr lang="en-US" altLang="ja-JP" sz="3200" dirty="0">
                <a:solidFill>
                  <a:schemeClr val="bg1"/>
                </a:solidFill>
                <a:latin typeface="メイリオ" panose="020B0604030504040204" pitchFamily="50" charset="-128"/>
                <a:ea typeface="メイリオ" panose="020B0604030504040204" pitchFamily="50" charset="-128"/>
              </a:rPr>
              <a:t>DX</a:t>
            </a:r>
            <a:r>
              <a:rPr lang="ja-JP" altLang="en-US" sz="3200" dirty="0">
                <a:solidFill>
                  <a:schemeClr val="bg1"/>
                </a:solidFill>
                <a:latin typeface="メイリオ" panose="020B0604030504040204" pitchFamily="50" charset="-128"/>
                <a:ea typeface="メイリオ" panose="020B0604030504040204" pitchFamily="50" charset="-128"/>
              </a:rPr>
              <a:t>時代の大学教育（４）</a:t>
            </a:r>
          </a:p>
        </p:txBody>
      </p:sp>
      <p:sp>
        <p:nvSpPr>
          <p:cNvPr id="5" name="AutoShape 2" descr="フォームの回答のグラフ。質問のタイトル: （１）この教材で楽しく学習できましたか？。回答数: 39 件の回答。"/>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 name="AutoShape 4" descr="フォームの回答のグラフ。質問のタイトル: （１）この教材で楽しく学習できましたか？。回答数: 39 件の回答。"/>
          <p:cNvSpPr>
            <a:spLocks noChangeAspect="1" noChangeArrowheads="1"/>
          </p:cNvSpPr>
          <p:nvPr/>
        </p:nvSpPr>
        <p:spPr bwMode="auto">
          <a:xfrm>
            <a:off x="307975" y="2365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テキスト ボックス 12"/>
          <p:cNvSpPr txBox="1"/>
          <p:nvPr/>
        </p:nvSpPr>
        <p:spPr>
          <a:xfrm>
            <a:off x="210427" y="1002929"/>
            <a:ext cx="7739880" cy="369332"/>
          </a:xfrm>
          <a:prstGeom prst="rect">
            <a:avLst/>
          </a:prstGeom>
          <a:noFill/>
        </p:spPr>
        <p:txBody>
          <a:bodyPr wrap="square" rtlCol="0">
            <a:spAutoFit/>
          </a:bodyPr>
          <a:lstStyle/>
          <a:p>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講義</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企業とデジタルアーカイブ</a:t>
            </a:r>
            <a:endParaRPr lang="en-US" altLang="ja-JP" dirty="0">
              <a:latin typeface="メイリオ" panose="020B0604030504040204" pitchFamily="50" charset="-128"/>
              <a:ea typeface="メイリオ" panose="020B0604030504040204" pitchFamily="50" charset="-128"/>
            </a:endParaRPr>
          </a:p>
        </p:txBody>
      </p:sp>
      <p:pic>
        <p:nvPicPr>
          <p:cNvPr id="2" name="図 1"/>
          <p:cNvPicPr>
            <a:picLocks noChangeAspect="1"/>
          </p:cNvPicPr>
          <p:nvPr/>
        </p:nvPicPr>
        <p:blipFill>
          <a:blip r:embed="rId3"/>
          <a:stretch>
            <a:fillRect/>
          </a:stretch>
        </p:blipFill>
        <p:spPr>
          <a:xfrm>
            <a:off x="307975" y="1444096"/>
            <a:ext cx="4141707" cy="5260012"/>
          </a:xfrm>
          <a:prstGeom prst="rect">
            <a:avLst/>
          </a:prstGeom>
        </p:spPr>
      </p:pic>
      <p:pic>
        <p:nvPicPr>
          <p:cNvPr id="3" name="図 2"/>
          <p:cNvPicPr>
            <a:picLocks noChangeAspect="1"/>
          </p:cNvPicPr>
          <p:nvPr/>
        </p:nvPicPr>
        <p:blipFill>
          <a:blip r:embed="rId4"/>
          <a:stretch>
            <a:fillRect/>
          </a:stretch>
        </p:blipFill>
        <p:spPr>
          <a:xfrm>
            <a:off x="4691033" y="1813496"/>
            <a:ext cx="3676301" cy="4836160"/>
          </a:xfrm>
          <a:prstGeom prst="rect">
            <a:avLst/>
          </a:prstGeom>
        </p:spPr>
      </p:pic>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2732" y="0"/>
            <a:ext cx="961268" cy="961268"/>
          </a:xfrm>
          <a:prstGeom prst="rect">
            <a:avLst/>
          </a:prstGeom>
        </p:spPr>
      </p:pic>
    </p:spTree>
    <p:extLst>
      <p:ext uri="{BB962C8B-B14F-4D97-AF65-F5344CB8AC3E}">
        <p14:creationId xmlns:p14="http://schemas.microsoft.com/office/powerpoint/2010/main" val="1180673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
          <p:cNvSpPr txBox="1">
            <a:spLocks/>
          </p:cNvSpPr>
          <p:nvPr/>
        </p:nvSpPr>
        <p:spPr>
          <a:xfrm>
            <a:off x="0" y="0"/>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dirty="0">
                <a:solidFill>
                  <a:schemeClr val="bg1"/>
                </a:solidFill>
                <a:latin typeface="メイリオ" panose="020B0604030504040204" pitchFamily="50" charset="-128"/>
                <a:ea typeface="メイリオ" panose="020B0604030504040204" pitchFamily="50" charset="-128"/>
              </a:rPr>
              <a:t>教育</a:t>
            </a:r>
            <a:r>
              <a:rPr lang="en-US" altLang="ja-JP" sz="3200" dirty="0">
                <a:solidFill>
                  <a:schemeClr val="bg1"/>
                </a:solidFill>
                <a:latin typeface="メイリオ" panose="020B0604030504040204" pitchFamily="50" charset="-128"/>
                <a:ea typeface="メイリオ" panose="020B0604030504040204" pitchFamily="50" charset="-128"/>
              </a:rPr>
              <a:t>DX</a:t>
            </a:r>
            <a:r>
              <a:rPr lang="ja-JP" altLang="en-US" sz="3200" dirty="0">
                <a:solidFill>
                  <a:schemeClr val="bg1"/>
                </a:solidFill>
                <a:latin typeface="メイリオ" panose="020B0604030504040204" pitchFamily="50" charset="-128"/>
                <a:ea typeface="メイリオ" panose="020B0604030504040204" pitchFamily="50" charset="-128"/>
              </a:rPr>
              <a:t>時代の大学教育</a:t>
            </a:r>
          </a:p>
        </p:txBody>
      </p:sp>
      <p:sp>
        <p:nvSpPr>
          <p:cNvPr id="5" name="AutoShape 2" descr="フォームの回答のグラフ。質問のタイトル: （１）この教材で楽しく学習できましたか？。回答数: 39 件の回答。"/>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 name="AutoShape 4" descr="フォームの回答のグラフ。質問のタイトル: （１）この教材で楽しく学習できましたか？。回答数: 39 件の回答。"/>
          <p:cNvSpPr>
            <a:spLocks noChangeAspect="1" noChangeArrowheads="1"/>
          </p:cNvSpPr>
          <p:nvPr/>
        </p:nvSpPr>
        <p:spPr bwMode="auto">
          <a:xfrm>
            <a:off x="307975" y="2365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7" name="図 6"/>
          <p:cNvPicPr>
            <a:picLocks noChangeAspect="1"/>
          </p:cNvPicPr>
          <p:nvPr/>
        </p:nvPicPr>
        <p:blipFill>
          <a:blip r:embed="rId3"/>
          <a:stretch>
            <a:fillRect/>
          </a:stretch>
        </p:blipFill>
        <p:spPr>
          <a:xfrm>
            <a:off x="543125" y="2062183"/>
            <a:ext cx="3324340" cy="1627299"/>
          </a:xfrm>
          <a:prstGeom prst="rect">
            <a:avLst/>
          </a:prstGeom>
        </p:spPr>
      </p:pic>
      <p:pic>
        <p:nvPicPr>
          <p:cNvPr id="8" name="図 7"/>
          <p:cNvPicPr>
            <a:picLocks noChangeAspect="1"/>
          </p:cNvPicPr>
          <p:nvPr/>
        </p:nvPicPr>
        <p:blipFill>
          <a:blip r:embed="rId4"/>
          <a:stretch>
            <a:fillRect/>
          </a:stretch>
        </p:blipFill>
        <p:spPr>
          <a:xfrm>
            <a:off x="5045401" y="2108053"/>
            <a:ext cx="3173302" cy="1535558"/>
          </a:xfrm>
          <a:prstGeom prst="rect">
            <a:avLst/>
          </a:prstGeom>
        </p:spPr>
      </p:pic>
      <p:pic>
        <p:nvPicPr>
          <p:cNvPr id="9" name="図 8"/>
          <p:cNvPicPr>
            <a:picLocks noChangeAspect="1"/>
          </p:cNvPicPr>
          <p:nvPr/>
        </p:nvPicPr>
        <p:blipFill>
          <a:blip r:embed="rId5"/>
          <a:stretch>
            <a:fillRect/>
          </a:stretch>
        </p:blipFill>
        <p:spPr>
          <a:xfrm>
            <a:off x="620603" y="4292706"/>
            <a:ext cx="3246861" cy="1553334"/>
          </a:xfrm>
          <a:prstGeom prst="rect">
            <a:avLst/>
          </a:prstGeom>
        </p:spPr>
      </p:pic>
      <p:pic>
        <p:nvPicPr>
          <p:cNvPr id="10" name="図 9"/>
          <p:cNvPicPr>
            <a:picLocks noChangeAspect="1"/>
          </p:cNvPicPr>
          <p:nvPr/>
        </p:nvPicPr>
        <p:blipFill>
          <a:blip r:embed="rId6"/>
          <a:stretch>
            <a:fillRect/>
          </a:stretch>
        </p:blipFill>
        <p:spPr>
          <a:xfrm>
            <a:off x="5045401" y="4224899"/>
            <a:ext cx="3173302" cy="1527683"/>
          </a:xfrm>
          <a:prstGeom prst="rect">
            <a:avLst/>
          </a:prstGeom>
        </p:spPr>
      </p:pic>
      <p:sp>
        <p:nvSpPr>
          <p:cNvPr id="13" name="テキスト ボックス 12"/>
          <p:cNvSpPr txBox="1"/>
          <p:nvPr/>
        </p:nvSpPr>
        <p:spPr>
          <a:xfrm>
            <a:off x="99474" y="971789"/>
            <a:ext cx="7739880" cy="646331"/>
          </a:xfrm>
          <a:prstGeom prst="rect">
            <a:avLst/>
          </a:prstGeom>
          <a:noFill/>
        </p:spPr>
        <p:txBody>
          <a:bodyPr wrap="square" rtlCol="0">
            <a:spAutoFit/>
          </a:bodyPr>
          <a:lstStyle/>
          <a:p>
            <a:r>
              <a:rPr lang="en-US" altLang="ja-JP" dirty="0">
                <a:latin typeface="メイリオ" panose="020B0604030504040204" pitchFamily="50" charset="-128"/>
                <a:ea typeface="メイリオ" panose="020B0604030504040204" pitchFamily="50" charset="-128"/>
              </a:rPr>
              <a:t>E-Learning</a:t>
            </a:r>
            <a:r>
              <a:rPr lang="ja-JP" altLang="en-US" dirty="0">
                <a:latin typeface="メイリオ" panose="020B0604030504040204" pitchFamily="50" charset="-128"/>
                <a:ea typeface="メイリオ" panose="020B0604030504040204" pitchFamily="50" charset="-128"/>
              </a:rPr>
              <a:t>学修環境の評価</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a:t>
            </a:r>
            <a:r>
              <a:rPr lang="en-US" altLang="ja-JP" sz="1000" dirty="0">
                <a:latin typeface="メイリオ" panose="020B0604030504040204" pitchFamily="50" charset="-128"/>
                <a:ea typeface="メイリオ" panose="020B0604030504040204" pitchFamily="50" charset="-128"/>
              </a:rPr>
              <a:t>R3</a:t>
            </a:r>
            <a:r>
              <a:rPr lang="ja-JP" altLang="en-US" sz="1000" dirty="0">
                <a:latin typeface="メイリオ" panose="020B0604030504040204" pitchFamily="50" charset="-128"/>
                <a:ea typeface="メイリオ" panose="020B0604030504040204" pitchFamily="50" charset="-128"/>
              </a:rPr>
              <a:t>・４年度　情報の管理と流通　</a:t>
            </a:r>
            <a:r>
              <a:rPr lang="en-US" altLang="ja-JP" sz="1000" dirty="0">
                <a:latin typeface="メイリオ" panose="020B0604030504040204" pitchFamily="50" charset="-128"/>
                <a:ea typeface="メイリオ" panose="020B0604030504040204" pitchFamily="50" charset="-128"/>
              </a:rPr>
              <a:t>e-Learning</a:t>
            </a:r>
            <a:r>
              <a:rPr lang="ja-JP" altLang="en-US" sz="1000" dirty="0">
                <a:latin typeface="メイリオ" panose="020B0604030504040204" pitchFamily="50" charset="-128"/>
                <a:ea typeface="メイリオ" panose="020B0604030504040204" pitchFamily="50" charset="-128"/>
              </a:rPr>
              <a:t>の評価</a:t>
            </a:r>
            <a:r>
              <a:rPr lang="en-US" altLang="ja-JP" sz="1000" dirty="0">
                <a:latin typeface="メイリオ" panose="020B0604030504040204" pitchFamily="50" charset="-128"/>
                <a:ea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rPr>
              <a:t>本学の学生：</a:t>
            </a:r>
            <a:r>
              <a:rPr lang="en-US" altLang="ja-JP" sz="1000" dirty="0">
                <a:latin typeface="メイリオ" panose="020B0604030504040204" pitchFamily="50" charset="-128"/>
                <a:ea typeface="メイリオ" panose="020B0604030504040204" pitchFamily="50" charset="-128"/>
              </a:rPr>
              <a:t>39</a:t>
            </a:r>
            <a:r>
              <a:rPr lang="ja-JP" altLang="en-US" sz="1000" dirty="0">
                <a:latin typeface="メイリオ" panose="020B0604030504040204" pitchFamily="50" charset="-128"/>
                <a:ea typeface="メイリオ" panose="020B0604030504040204" pitchFamily="50" charset="-128"/>
              </a:rPr>
              <a:t>名）</a:t>
            </a:r>
          </a:p>
        </p:txBody>
      </p:sp>
      <p:grpSp>
        <p:nvGrpSpPr>
          <p:cNvPr id="18" name="グループ化 17"/>
          <p:cNvGrpSpPr/>
          <p:nvPr/>
        </p:nvGrpSpPr>
        <p:grpSpPr>
          <a:xfrm>
            <a:off x="1492117" y="3741771"/>
            <a:ext cx="1199073" cy="184666"/>
            <a:chOff x="1492117" y="3741771"/>
            <a:chExt cx="1199073" cy="184666"/>
          </a:xfrm>
        </p:grpSpPr>
        <p:cxnSp>
          <p:nvCxnSpPr>
            <p:cNvPr id="16" name="直線矢印コネクタ 15"/>
            <p:cNvCxnSpPr/>
            <p:nvPr/>
          </p:nvCxnSpPr>
          <p:spPr>
            <a:xfrm>
              <a:off x="1492117" y="3799160"/>
              <a:ext cx="67336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テキスト ボックス 16"/>
            <p:cNvSpPr txBox="1"/>
            <p:nvPr/>
          </p:nvSpPr>
          <p:spPr>
            <a:xfrm>
              <a:off x="2205295" y="3741771"/>
              <a:ext cx="485895" cy="184666"/>
            </a:xfrm>
            <a:prstGeom prst="rect">
              <a:avLst/>
            </a:prstGeom>
            <a:noFill/>
          </p:spPr>
          <p:txBody>
            <a:bodyPr wrap="square" rtlCol="0">
              <a:spAutoFit/>
            </a:bodyPr>
            <a:lstStyle/>
            <a:p>
              <a:r>
                <a:rPr kumimoji="1" lang="ja-JP" altLang="en-US" sz="600" dirty="0">
                  <a:latin typeface="メイリオ" panose="020B0604030504040204" pitchFamily="50" charset="-128"/>
                  <a:ea typeface="メイリオ" panose="020B0604030504040204" pitchFamily="50" charset="-128"/>
                </a:rPr>
                <a:t>楽しい</a:t>
              </a:r>
            </a:p>
          </p:txBody>
        </p:sp>
      </p:grpSp>
      <p:grpSp>
        <p:nvGrpSpPr>
          <p:cNvPr id="26" name="グループ化 25"/>
          <p:cNvGrpSpPr/>
          <p:nvPr/>
        </p:nvGrpSpPr>
        <p:grpSpPr>
          <a:xfrm>
            <a:off x="6032515" y="3741771"/>
            <a:ext cx="1516067" cy="184666"/>
            <a:chOff x="1492117" y="3741771"/>
            <a:chExt cx="1516067" cy="184666"/>
          </a:xfrm>
        </p:grpSpPr>
        <p:cxnSp>
          <p:nvCxnSpPr>
            <p:cNvPr id="27" name="直線矢印コネクタ 26"/>
            <p:cNvCxnSpPr/>
            <p:nvPr/>
          </p:nvCxnSpPr>
          <p:spPr>
            <a:xfrm>
              <a:off x="1492117" y="3799160"/>
              <a:ext cx="67336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8" name="テキスト ボックス 27"/>
            <p:cNvSpPr txBox="1"/>
            <p:nvPr/>
          </p:nvSpPr>
          <p:spPr>
            <a:xfrm>
              <a:off x="2205295" y="3741771"/>
              <a:ext cx="802889" cy="184666"/>
            </a:xfrm>
            <a:prstGeom prst="rect">
              <a:avLst/>
            </a:prstGeom>
            <a:noFill/>
          </p:spPr>
          <p:txBody>
            <a:bodyPr wrap="square" rtlCol="0">
              <a:spAutoFit/>
            </a:bodyPr>
            <a:lstStyle/>
            <a:p>
              <a:r>
                <a:rPr kumimoji="1" lang="ja-JP" altLang="en-US" sz="600" dirty="0">
                  <a:latin typeface="メイリオ" panose="020B0604030504040204" pitchFamily="50" charset="-128"/>
                  <a:ea typeface="メイリオ" panose="020B0604030504040204" pitchFamily="50" charset="-128"/>
                </a:rPr>
                <a:t>達成できた</a:t>
              </a:r>
            </a:p>
          </p:txBody>
        </p:sp>
      </p:grpSp>
      <p:grpSp>
        <p:nvGrpSpPr>
          <p:cNvPr id="29" name="グループ化 28"/>
          <p:cNvGrpSpPr/>
          <p:nvPr/>
        </p:nvGrpSpPr>
        <p:grpSpPr>
          <a:xfrm>
            <a:off x="1597611" y="5883661"/>
            <a:ext cx="1516067" cy="184666"/>
            <a:chOff x="1492117" y="3741771"/>
            <a:chExt cx="1516067" cy="184666"/>
          </a:xfrm>
        </p:grpSpPr>
        <p:cxnSp>
          <p:nvCxnSpPr>
            <p:cNvPr id="30" name="直線矢印コネクタ 29"/>
            <p:cNvCxnSpPr/>
            <p:nvPr/>
          </p:nvCxnSpPr>
          <p:spPr>
            <a:xfrm>
              <a:off x="1492117" y="3799160"/>
              <a:ext cx="67336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1" name="テキスト ボックス 30"/>
            <p:cNvSpPr txBox="1"/>
            <p:nvPr/>
          </p:nvSpPr>
          <p:spPr>
            <a:xfrm>
              <a:off x="2205295" y="3741771"/>
              <a:ext cx="802889" cy="184666"/>
            </a:xfrm>
            <a:prstGeom prst="rect">
              <a:avLst/>
            </a:prstGeom>
            <a:noFill/>
          </p:spPr>
          <p:txBody>
            <a:bodyPr wrap="square" rtlCol="0">
              <a:spAutoFit/>
            </a:bodyPr>
            <a:lstStyle/>
            <a:p>
              <a:r>
                <a:rPr kumimoji="1" lang="ja-JP" altLang="en-US" sz="600" dirty="0">
                  <a:latin typeface="メイリオ" panose="020B0604030504040204" pitchFamily="50" charset="-128"/>
                  <a:ea typeface="メイリオ" panose="020B0604030504040204" pitchFamily="50" charset="-128"/>
                </a:rPr>
                <a:t>利用したい</a:t>
              </a:r>
            </a:p>
          </p:txBody>
        </p:sp>
      </p:grpSp>
      <p:grpSp>
        <p:nvGrpSpPr>
          <p:cNvPr id="32" name="グループ化 31"/>
          <p:cNvGrpSpPr/>
          <p:nvPr/>
        </p:nvGrpSpPr>
        <p:grpSpPr>
          <a:xfrm>
            <a:off x="6032515" y="5883661"/>
            <a:ext cx="1516067" cy="184666"/>
            <a:chOff x="1492117" y="3741771"/>
            <a:chExt cx="1516067" cy="184666"/>
          </a:xfrm>
        </p:grpSpPr>
        <p:cxnSp>
          <p:nvCxnSpPr>
            <p:cNvPr id="33" name="直線矢印コネクタ 32"/>
            <p:cNvCxnSpPr/>
            <p:nvPr/>
          </p:nvCxnSpPr>
          <p:spPr>
            <a:xfrm>
              <a:off x="1492117" y="3799160"/>
              <a:ext cx="67336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4" name="テキスト ボックス 33"/>
            <p:cNvSpPr txBox="1"/>
            <p:nvPr/>
          </p:nvSpPr>
          <p:spPr>
            <a:xfrm>
              <a:off x="2205295" y="3741771"/>
              <a:ext cx="802889" cy="184666"/>
            </a:xfrm>
            <a:prstGeom prst="rect">
              <a:avLst/>
            </a:prstGeom>
            <a:noFill/>
          </p:spPr>
          <p:txBody>
            <a:bodyPr wrap="square" rtlCol="0">
              <a:spAutoFit/>
            </a:bodyPr>
            <a:lstStyle/>
            <a:p>
              <a:r>
                <a:rPr kumimoji="1" lang="ja-JP" altLang="en-US" sz="600" dirty="0">
                  <a:latin typeface="メイリオ" panose="020B0604030504040204" pitchFamily="50" charset="-128"/>
                  <a:ea typeface="メイリオ" panose="020B0604030504040204" pitchFamily="50" charset="-128"/>
                </a:rPr>
                <a:t>高まった</a:t>
              </a:r>
            </a:p>
          </p:txBody>
        </p:sp>
      </p:grpSp>
      <p:pic>
        <p:nvPicPr>
          <p:cNvPr id="2" name="図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06159" y="0"/>
            <a:ext cx="837841" cy="837841"/>
          </a:xfrm>
          <a:prstGeom prst="rect">
            <a:avLst/>
          </a:prstGeom>
        </p:spPr>
      </p:pic>
    </p:spTree>
    <p:extLst>
      <p:ext uri="{BB962C8B-B14F-4D97-AF65-F5344CB8AC3E}">
        <p14:creationId xmlns:p14="http://schemas.microsoft.com/office/powerpoint/2010/main" val="4271428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73856" y="232370"/>
            <a:ext cx="8496944" cy="1077218"/>
          </a:xfrm>
          <a:prstGeom prst="rect">
            <a:avLst/>
          </a:prstGeom>
          <a:noFill/>
        </p:spPr>
        <p:txBody>
          <a:bodyPr wrap="square" rtlCol="0">
            <a:spAutoFit/>
          </a:bodyPr>
          <a:lstStyle/>
          <a:p>
            <a:r>
              <a:rPr lang="en-US" altLang="ja-JP" sz="3200" dirty="0">
                <a:latin typeface="メイリオ" panose="020B0604030504040204" pitchFamily="50" charset="-128"/>
                <a:ea typeface="メイリオ" panose="020B0604030504040204" pitchFamily="50" charset="-128"/>
              </a:rPr>
              <a:t>e-Learning </a:t>
            </a:r>
            <a:r>
              <a:rPr lang="ja-JP" altLang="en-US" sz="3200" dirty="0">
                <a:latin typeface="メイリオ" panose="020B0604030504040204" pitchFamily="50" charset="-128"/>
                <a:ea typeface="メイリオ" panose="020B0604030504040204" pitchFamily="50" charset="-128"/>
              </a:rPr>
              <a:t>教材</a:t>
            </a:r>
            <a:r>
              <a:rPr lang="en-US" altLang="ja-JP" sz="3200" dirty="0">
                <a:latin typeface="メイリオ" panose="020B0604030504040204" pitchFamily="50" charset="-128"/>
                <a:ea typeface="メイリオ" panose="020B0604030504040204" pitchFamily="50" charset="-128"/>
              </a:rPr>
              <a:t>(</a:t>
            </a:r>
            <a:r>
              <a:rPr lang="ja-JP" altLang="en-US" sz="3200">
                <a:latin typeface="メイリオ" panose="020B0604030504040204" pitchFamily="50" charset="-128"/>
                <a:ea typeface="メイリオ" panose="020B0604030504040204" pitchFamily="50" charset="-128"/>
              </a:rPr>
              <a:t>例）</a:t>
            </a:r>
            <a:endParaRPr lang="ja-JP" altLang="en-US" sz="3200" dirty="0">
              <a:latin typeface="メイリオ" panose="020B0604030504040204" pitchFamily="50" charset="-128"/>
              <a:ea typeface="メイリオ" panose="020B0604030504040204" pitchFamily="50" charset="-128"/>
            </a:endParaRPr>
          </a:p>
          <a:p>
            <a:r>
              <a:rPr lang="ja-JP" altLang="en-US" sz="3200" dirty="0">
                <a:latin typeface="メイリオ" panose="020B0604030504040204" pitchFamily="50" charset="-128"/>
                <a:ea typeface="メイリオ" panose="020B0604030504040204" pitchFamily="50" charset="-128"/>
              </a:rPr>
              <a:t>　　　　　　　　　　　　　　　　　　　　　</a:t>
            </a:r>
            <a:endParaRPr kumimoji="1" lang="ja-JP" altLang="en-US" sz="1400" dirty="0">
              <a:latin typeface="メイリオ" panose="020B0604030504040204" pitchFamily="50" charset="-128"/>
              <a:ea typeface="メイリオ" panose="020B0604030504040204" pitchFamily="50" charset="-128"/>
            </a:endParaRPr>
          </a:p>
        </p:txBody>
      </p:sp>
      <p:cxnSp>
        <p:nvCxnSpPr>
          <p:cNvPr id="4" name="直線コネクタ 3"/>
          <p:cNvCxnSpPr/>
          <p:nvPr/>
        </p:nvCxnSpPr>
        <p:spPr>
          <a:xfrm>
            <a:off x="213097" y="836712"/>
            <a:ext cx="8391351"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 name="図 2"/>
          <p:cNvPicPr>
            <a:picLocks noChangeAspect="1"/>
          </p:cNvPicPr>
          <p:nvPr/>
        </p:nvPicPr>
        <p:blipFill>
          <a:blip r:embed="rId2"/>
          <a:stretch>
            <a:fillRect/>
          </a:stretch>
        </p:blipFill>
        <p:spPr>
          <a:xfrm>
            <a:off x="455543" y="1410851"/>
            <a:ext cx="1902277" cy="1368152"/>
          </a:xfrm>
          <a:prstGeom prst="rect">
            <a:avLst/>
          </a:prstGeom>
        </p:spPr>
      </p:pic>
      <p:pic>
        <p:nvPicPr>
          <p:cNvPr id="5" name="図 4"/>
          <p:cNvPicPr>
            <a:picLocks noChangeAspect="1"/>
          </p:cNvPicPr>
          <p:nvPr/>
        </p:nvPicPr>
        <p:blipFill>
          <a:blip r:embed="rId3"/>
          <a:stretch>
            <a:fillRect/>
          </a:stretch>
        </p:blipFill>
        <p:spPr>
          <a:xfrm>
            <a:off x="3131840" y="1385199"/>
            <a:ext cx="1806266" cy="1421845"/>
          </a:xfrm>
          <a:prstGeom prst="rect">
            <a:avLst/>
          </a:prstGeom>
        </p:spPr>
      </p:pic>
      <p:pic>
        <p:nvPicPr>
          <p:cNvPr id="7" name="図 6"/>
          <p:cNvPicPr>
            <a:picLocks noChangeAspect="1"/>
          </p:cNvPicPr>
          <p:nvPr/>
        </p:nvPicPr>
        <p:blipFill>
          <a:blip r:embed="rId4"/>
          <a:stretch>
            <a:fillRect/>
          </a:stretch>
        </p:blipFill>
        <p:spPr>
          <a:xfrm>
            <a:off x="5712126" y="1386251"/>
            <a:ext cx="1872208" cy="1421845"/>
          </a:xfrm>
          <a:prstGeom prst="rect">
            <a:avLst/>
          </a:prstGeom>
        </p:spPr>
      </p:pic>
      <p:pic>
        <p:nvPicPr>
          <p:cNvPr id="8" name="図 7"/>
          <p:cNvPicPr>
            <a:picLocks noChangeAspect="1"/>
          </p:cNvPicPr>
          <p:nvPr/>
        </p:nvPicPr>
        <p:blipFill>
          <a:blip r:embed="rId5"/>
          <a:stretch>
            <a:fillRect/>
          </a:stretch>
        </p:blipFill>
        <p:spPr>
          <a:xfrm>
            <a:off x="455543" y="3570666"/>
            <a:ext cx="1800200" cy="1421845"/>
          </a:xfrm>
          <a:prstGeom prst="rect">
            <a:avLst/>
          </a:prstGeom>
        </p:spPr>
      </p:pic>
      <p:pic>
        <p:nvPicPr>
          <p:cNvPr id="9" name="図 8"/>
          <p:cNvPicPr>
            <a:picLocks noChangeAspect="1"/>
          </p:cNvPicPr>
          <p:nvPr/>
        </p:nvPicPr>
        <p:blipFill>
          <a:blip r:embed="rId6"/>
          <a:stretch>
            <a:fillRect/>
          </a:stretch>
        </p:blipFill>
        <p:spPr>
          <a:xfrm>
            <a:off x="3047831" y="3599760"/>
            <a:ext cx="1818202" cy="1363652"/>
          </a:xfrm>
          <a:prstGeom prst="rect">
            <a:avLst/>
          </a:prstGeom>
        </p:spPr>
      </p:pic>
      <p:cxnSp>
        <p:nvCxnSpPr>
          <p:cNvPr id="11" name="直線コネクタ 10"/>
          <p:cNvCxnSpPr>
            <a:stCxn id="3" idx="3"/>
            <a:endCxn id="5" idx="1"/>
          </p:cNvCxnSpPr>
          <p:nvPr/>
        </p:nvCxnSpPr>
        <p:spPr>
          <a:xfrm>
            <a:off x="2357820" y="2094927"/>
            <a:ext cx="774020" cy="1195"/>
          </a:xfrm>
          <a:prstGeom prst="line">
            <a:avLst/>
          </a:prstGeom>
          <a:ln w="28575"/>
        </p:spPr>
        <p:style>
          <a:lnRef idx="1">
            <a:schemeClr val="dk1"/>
          </a:lnRef>
          <a:fillRef idx="0">
            <a:schemeClr val="dk1"/>
          </a:fillRef>
          <a:effectRef idx="0">
            <a:schemeClr val="dk1"/>
          </a:effectRef>
          <a:fontRef idx="minor">
            <a:schemeClr val="tx1"/>
          </a:fontRef>
        </p:style>
      </p:cxnSp>
      <p:cxnSp>
        <p:nvCxnSpPr>
          <p:cNvPr id="16" name="直線コネクタ 15"/>
          <p:cNvCxnSpPr>
            <a:stCxn id="5" idx="3"/>
            <a:endCxn id="7" idx="1"/>
          </p:cNvCxnSpPr>
          <p:nvPr/>
        </p:nvCxnSpPr>
        <p:spPr>
          <a:xfrm>
            <a:off x="4938106" y="2096122"/>
            <a:ext cx="774020" cy="1052"/>
          </a:xfrm>
          <a:prstGeom prst="line">
            <a:avLst/>
          </a:prstGeom>
          <a:ln w="28575"/>
        </p:spPr>
        <p:style>
          <a:lnRef idx="1">
            <a:schemeClr val="dk1"/>
          </a:lnRef>
          <a:fillRef idx="0">
            <a:schemeClr val="dk1"/>
          </a:fillRef>
          <a:effectRef idx="0">
            <a:schemeClr val="dk1"/>
          </a:effectRef>
          <a:fontRef idx="minor">
            <a:schemeClr val="tx1"/>
          </a:fontRef>
        </p:style>
      </p:cxnSp>
      <p:cxnSp>
        <p:nvCxnSpPr>
          <p:cNvPr id="18" name="カギ線コネクタ 17"/>
          <p:cNvCxnSpPr>
            <a:stCxn id="7" idx="2"/>
            <a:endCxn id="8" idx="0"/>
          </p:cNvCxnSpPr>
          <p:nvPr/>
        </p:nvCxnSpPr>
        <p:spPr>
          <a:xfrm rot="5400000">
            <a:off x="3620652" y="543088"/>
            <a:ext cx="762570" cy="5292587"/>
          </a:xfrm>
          <a:prstGeom prst="bentConnector3">
            <a:avLst/>
          </a:prstGeom>
          <a:ln w="19050"/>
        </p:spPr>
        <p:style>
          <a:lnRef idx="1">
            <a:schemeClr val="dk1"/>
          </a:lnRef>
          <a:fillRef idx="0">
            <a:schemeClr val="dk1"/>
          </a:fillRef>
          <a:effectRef idx="0">
            <a:schemeClr val="dk1"/>
          </a:effectRef>
          <a:fontRef idx="minor">
            <a:schemeClr val="tx1"/>
          </a:fontRef>
        </p:style>
      </p:cxnSp>
      <p:cxnSp>
        <p:nvCxnSpPr>
          <p:cNvPr id="20" name="直線コネクタ 19"/>
          <p:cNvCxnSpPr>
            <a:stCxn id="8" idx="3"/>
            <a:endCxn id="9" idx="1"/>
          </p:cNvCxnSpPr>
          <p:nvPr/>
        </p:nvCxnSpPr>
        <p:spPr>
          <a:xfrm flipV="1">
            <a:off x="2255743" y="4281586"/>
            <a:ext cx="792088" cy="3"/>
          </a:xfrm>
          <a:prstGeom prst="line">
            <a:avLst/>
          </a:prstGeom>
          <a:ln w="28575"/>
        </p:spPr>
        <p:style>
          <a:lnRef idx="1">
            <a:schemeClr val="dk1"/>
          </a:lnRef>
          <a:fillRef idx="0">
            <a:schemeClr val="dk1"/>
          </a:fillRef>
          <a:effectRef idx="0">
            <a:schemeClr val="dk1"/>
          </a:effectRef>
          <a:fontRef idx="minor">
            <a:schemeClr val="tx1"/>
          </a:fontRef>
        </p:style>
      </p:cxnSp>
      <p:sp>
        <p:nvSpPr>
          <p:cNvPr id="24" name="テキスト ボックス 23"/>
          <p:cNvSpPr txBox="1"/>
          <p:nvPr/>
        </p:nvSpPr>
        <p:spPr>
          <a:xfrm>
            <a:off x="213097" y="980728"/>
            <a:ext cx="1190551" cy="307777"/>
          </a:xfrm>
          <a:prstGeom prst="rect">
            <a:avLst/>
          </a:prstGeom>
          <a:solidFill>
            <a:schemeClr val="tx2"/>
          </a:solidFill>
        </p:spPr>
        <p:txBody>
          <a:bodyPr wrap="square" rtlCol="0">
            <a:spAutoFit/>
          </a:bodyPr>
          <a:lstStyle/>
          <a:p>
            <a:r>
              <a:rPr lang="ja-JP" altLang="en-US" sz="1400" dirty="0">
                <a:solidFill>
                  <a:schemeClr val="bg1"/>
                </a:solidFill>
              </a:rPr>
              <a:t>プレゼン資料</a:t>
            </a:r>
            <a:endParaRPr kumimoji="1" lang="ja-JP" altLang="en-US" sz="1400" dirty="0">
              <a:solidFill>
                <a:schemeClr val="bg1"/>
              </a:solidFill>
            </a:endParaRPr>
          </a:p>
        </p:txBody>
      </p:sp>
      <p:sp>
        <p:nvSpPr>
          <p:cNvPr id="25" name="テキスト ボックス 24"/>
          <p:cNvSpPr txBox="1"/>
          <p:nvPr/>
        </p:nvSpPr>
        <p:spPr>
          <a:xfrm>
            <a:off x="217017" y="5013176"/>
            <a:ext cx="970607" cy="307777"/>
          </a:xfrm>
          <a:prstGeom prst="rect">
            <a:avLst/>
          </a:prstGeom>
          <a:solidFill>
            <a:schemeClr val="tx2"/>
          </a:solidFill>
        </p:spPr>
        <p:txBody>
          <a:bodyPr wrap="square" rtlCol="0">
            <a:spAutoFit/>
          </a:bodyPr>
          <a:lstStyle/>
          <a:p>
            <a:r>
              <a:rPr lang="ja-JP" altLang="en-US" sz="1400" dirty="0">
                <a:solidFill>
                  <a:schemeClr val="bg1"/>
                </a:solidFill>
              </a:rPr>
              <a:t>動画資料</a:t>
            </a:r>
            <a:endParaRPr kumimoji="1" lang="ja-JP" altLang="en-US" sz="1400" dirty="0">
              <a:solidFill>
                <a:schemeClr val="bg1"/>
              </a:solidFill>
            </a:endParaRPr>
          </a:p>
        </p:txBody>
      </p:sp>
      <p:pic>
        <p:nvPicPr>
          <p:cNvPr id="28" name="図 27"/>
          <p:cNvPicPr>
            <a:picLocks noChangeAspect="1"/>
          </p:cNvPicPr>
          <p:nvPr/>
        </p:nvPicPr>
        <p:blipFill>
          <a:blip r:embed="rId7"/>
          <a:stretch>
            <a:fillRect/>
          </a:stretch>
        </p:blipFill>
        <p:spPr>
          <a:xfrm>
            <a:off x="587726" y="5434418"/>
            <a:ext cx="1824033" cy="1026019"/>
          </a:xfrm>
          <a:prstGeom prst="rect">
            <a:avLst/>
          </a:prstGeom>
        </p:spPr>
      </p:pic>
      <p:sp>
        <p:nvSpPr>
          <p:cNvPr id="29" name="テキスト ボックス 28"/>
          <p:cNvSpPr txBox="1"/>
          <p:nvPr/>
        </p:nvSpPr>
        <p:spPr>
          <a:xfrm>
            <a:off x="2843808" y="5589240"/>
            <a:ext cx="2952328" cy="369332"/>
          </a:xfrm>
          <a:prstGeom prst="rect">
            <a:avLst/>
          </a:prstGeom>
          <a:noFill/>
        </p:spPr>
        <p:txBody>
          <a:bodyPr wrap="square" rtlCol="0">
            <a:spAutoFit/>
          </a:bodyPr>
          <a:lstStyle/>
          <a:p>
            <a:r>
              <a:rPr kumimoji="1" lang="ja-JP" altLang="en-US" dirty="0"/>
              <a:t>動画時間：</a:t>
            </a:r>
            <a:r>
              <a:rPr kumimoji="1" lang="en-US" altLang="ja-JP" dirty="0"/>
              <a:t>15</a:t>
            </a:r>
            <a:r>
              <a:rPr kumimoji="1" lang="ja-JP" altLang="en-US" dirty="0"/>
              <a:t>から</a:t>
            </a:r>
            <a:r>
              <a:rPr kumimoji="1" lang="en-US" altLang="ja-JP" dirty="0"/>
              <a:t>20</a:t>
            </a:r>
            <a:r>
              <a:rPr kumimoji="1" lang="ja-JP" altLang="en-US" dirty="0"/>
              <a:t>分</a:t>
            </a:r>
            <a:r>
              <a:rPr kumimoji="1" lang="en-US" altLang="ja-JP" dirty="0"/>
              <a:t>/</a:t>
            </a:r>
            <a:r>
              <a:rPr kumimoji="1" lang="ja-JP" altLang="en-US" dirty="0"/>
              <a:t>講</a:t>
            </a:r>
          </a:p>
        </p:txBody>
      </p:sp>
      <p:sp>
        <p:nvSpPr>
          <p:cNvPr id="10" name="スライド番号プレースホルダー 9"/>
          <p:cNvSpPr>
            <a:spLocks noGrp="1"/>
          </p:cNvSpPr>
          <p:nvPr>
            <p:ph type="sldNum" sz="quarter" idx="12"/>
          </p:nvPr>
        </p:nvSpPr>
        <p:spPr/>
        <p:txBody>
          <a:bodyPr/>
          <a:lstStyle/>
          <a:p>
            <a:fld id="{CE9FE975-8D2D-47B0-BE21-F4B74D093569}" type="slidenum">
              <a:rPr kumimoji="1" lang="ja-JP" altLang="en-US" smtClean="0"/>
              <a:t>36</a:t>
            </a:fld>
            <a:endParaRPr kumimoji="1" lang="ja-JP" altLang="en-US" dirty="0"/>
          </a:p>
        </p:txBody>
      </p:sp>
    </p:spTree>
    <p:extLst>
      <p:ext uri="{BB962C8B-B14F-4D97-AF65-F5344CB8AC3E}">
        <p14:creationId xmlns:p14="http://schemas.microsoft.com/office/powerpoint/2010/main" val="1450372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60300" y="334397"/>
            <a:ext cx="8496944" cy="1077218"/>
          </a:xfrm>
          <a:prstGeom prst="rect">
            <a:avLst/>
          </a:prstGeom>
          <a:noFill/>
        </p:spPr>
        <p:txBody>
          <a:bodyPr wrap="square" rtlCol="0">
            <a:spAutoFit/>
          </a:bodyPr>
          <a:lstStyle/>
          <a:p>
            <a:r>
              <a:rPr lang="ja-JP" altLang="en-US" sz="3200">
                <a:latin typeface="メイリオ" panose="020B0604030504040204" pitchFamily="50" charset="-128"/>
                <a:ea typeface="メイリオ" panose="020B0604030504040204" pitchFamily="50" charset="-128"/>
              </a:rPr>
              <a:t>デジタルテキスト　</a:t>
            </a:r>
            <a:endParaRPr lang="ja-JP" altLang="en-US" sz="3200" dirty="0">
              <a:latin typeface="メイリオ" panose="020B0604030504040204" pitchFamily="50" charset="-128"/>
              <a:ea typeface="メイリオ" panose="020B0604030504040204" pitchFamily="50" charset="-128"/>
            </a:endParaRPr>
          </a:p>
          <a:p>
            <a:r>
              <a:rPr lang="ja-JP" altLang="en-US" sz="3200" dirty="0">
                <a:latin typeface="メイリオ" panose="020B0604030504040204" pitchFamily="50" charset="-128"/>
                <a:ea typeface="メイリオ" panose="020B0604030504040204" pitchFamily="50" charset="-128"/>
              </a:rPr>
              <a:t>　　　　　　　　　　　　　　　　　　　　　</a:t>
            </a:r>
            <a:endParaRPr kumimoji="1" lang="ja-JP" altLang="en-US" sz="1400" dirty="0">
              <a:latin typeface="メイリオ" panose="020B0604030504040204" pitchFamily="50" charset="-128"/>
              <a:ea typeface="メイリオ" panose="020B0604030504040204" pitchFamily="50" charset="-128"/>
            </a:endParaRPr>
          </a:p>
        </p:txBody>
      </p:sp>
      <p:cxnSp>
        <p:nvCxnSpPr>
          <p:cNvPr id="4" name="直線コネクタ 3"/>
          <p:cNvCxnSpPr/>
          <p:nvPr/>
        </p:nvCxnSpPr>
        <p:spPr>
          <a:xfrm>
            <a:off x="213097" y="836712"/>
            <a:ext cx="8391351"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6" name="図 5"/>
          <p:cNvPicPr>
            <a:picLocks noChangeAspect="1"/>
          </p:cNvPicPr>
          <p:nvPr/>
        </p:nvPicPr>
        <p:blipFill>
          <a:blip r:embed="rId2"/>
          <a:stretch>
            <a:fillRect/>
          </a:stretch>
        </p:blipFill>
        <p:spPr>
          <a:xfrm>
            <a:off x="2267744" y="1412776"/>
            <a:ext cx="3816423" cy="4459425"/>
          </a:xfrm>
          <a:prstGeom prst="rect">
            <a:avLst/>
          </a:prstGeom>
        </p:spPr>
      </p:pic>
      <p:sp>
        <p:nvSpPr>
          <p:cNvPr id="10" name="線吹き出し 1 (枠付き) 9"/>
          <p:cNvSpPr/>
          <p:nvPr/>
        </p:nvSpPr>
        <p:spPr>
          <a:xfrm>
            <a:off x="323528" y="1916832"/>
            <a:ext cx="1512168" cy="504056"/>
          </a:xfrm>
          <a:prstGeom prst="borderCallout1">
            <a:avLst>
              <a:gd name="adj1" fmla="val 46075"/>
              <a:gd name="adj2" fmla="val 99702"/>
              <a:gd name="adj3" fmla="val 115536"/>
              <a:gd name="adj4" fmla="val 12814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学修到達目標</a:t>
            </a:r>
          </a:p>
        </p:txBody>
      </p:sp>
      <p:sp>
        <p:nvSpPr>
          <p:cNvPr id="17" name="線吹き出し 1 (枠付き) 16"/>
          <p:cNvSpPr/>
          <p:nvPr/>
        </p:nvSpPr>
        <p:spPr>
          <a:xfrm>
            <a:off x="6228184" y="1412776"/>
            <a:ext cx="1512168" cy="504056"/>
          </a:xfrm>
          <a:prstGeom prst="borderCallout1">
            <a:avLst>
              <a:gd name="adj1" fmla="val 54424"/>
              <a:gd name="adj2" fmla="val 522"/>
              <a:gd name="adj3" fmla="val 137548"/>
              <a:gd name="adj4" fmla="val -3959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参考文献・参考</a:t>
            </a:r>
            <a:r>
              <a:rPr kumimoji="1" lang="en-US" altLang="ja-JP" sz="1400" dirty="0">
                <a:solidFill>
                  <a:schemeClr val="tx1"/>
                </a:solidFill>
              </a:rPr>
              <a:t>Web</a:t>
            </a:r>
            <a:endParaRPr kumimoji="1" lang="ja-JP" altLang="en-US" sz="1400" dirty="0">
              <a:solidFill>
                <a:schemeClr val="tx1"/>
              </a:solidFill>
            </a:endParaRPr>
          </a:p>
        </p:txBody>
      </p:sp>
      <p:sp>
        <p:nvSpPr>
          <p:cNvPr id="19" name="線吹き出し 1 (枠付き) 18"/>
          <p:cNvSpPr/>
          <p:nvPr/>
        </p:nvSpPr>
        <p:spPr>
          <a:xfrm>
            <a:off x="6228184" y="2276872"/>
            <a:ext cx="1512168" cy="504056"/>
          </a:xfrm>
          <a:prstGeom prst="borderCallout1">
            <a:avLst>
              <a:gd name="adj1" fmla="val -28310"/>
              <a:gd name="adj2" fmla="val -39960"/>
              <a:gd name="adj3" fmla="val 51018"/>
              <a:gd name="adj4" fmla="val 631"/>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rPr>
              <a:t>教育リソース</a:t>
            </a:r>
          </a:p>
        </p:txBody>
      </p:sp>
      <p:sp>
        <p:nvSpPr>
          <p:cNvPr id="21" name="線吹き出し 1 (枠付き) 20"/>
          <p:cNvSpPr/>
          <p:nvPr/>
        </p:nvSpPr>
        <p:spPr>
          <a:xfrm>
            <a:off x="318828" y="2852936"/>
            <a:ext cx="1512168" cy="504056"/>
          </a:xfrm>
          <a:prstGeom prst="borderCallout1">
            <a:avLst>
              <a:gd name="adj1" fmla="val 46075"/>
              <a:gd name="adj2" fmla="val 99702"/>
              <a:gd name="adj3" fmla="val -257907"/>
              <a:gd name="adj4" fmla="val 12637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6</a:t>
            </a:r>
            <a:r>
              <a:rPr kumimoji="1" lang="ja-JP" altLang="en-US" sz="1400" dirty="0">
                <a:solidFill>
                  <a:schemeClr val="tx1"/>
                </a:solidFill>
              </a:rPr>
              <a:t>ページ程度</a:t>
            </a:r>
            <a:r>
              <a:rPr kumimoji="1" lang="en-US" altLang="ja-JP" sz="1400" dirty="0">
                <a:solidFill>
                  <a:schemeClr val="tx1"/>
                </a:solidFill>
              </a:rPr>
              <a:t>/</a:t>
            </a:r>
            <a:r>
              <a:rPr kumimoji="1" lang="ja-JP" altLang="en-US" sz="1400" dirty="0">
                <a:solidFill>
                  <a:schemeClr val="tx1"/>
                </a:solidFill>
              </a:rPr>
              <a:t>講</a:t>
            </a:r>
          </a:p>
        </p:txBody>
      </p:sp>
      <p:sp>
        <p:nvSpPr>
          <p:cNvPr id="5" name="スライド番号プレースホルダー 4"/>
          <p:cNvSpPr>
            <a:spLocks noGrp="1"/>
          </p:cNvSpPr>
          <p:nvPr>
            <p:ph type="sldNum" sz="quarter" idx="12"/>
          </p:nvPr>
        </p:nvSpPr>
        <p:spPr/>
        <p:txBody>
          <a:bodyPr/>
          <a:lstStyle/>
          <a:p>
            <a:fld id="{CE9FE975-8D2D-47B0-BE21-F4B74D093569}" type="slidenum">
              <a:rPr kumimoji="1" lang="ja-JP" altLang="en-US" smtClean="0"/>
              <a:t>37</a:t>
            </a:fld>
            <a:endParaRPr kumimoji="1" lang="ja-JP" altLang="en-US" dirty="0"/>
          </a:p>
        </p:txBody>
      </p:sp>
    </p:spTree>
    <p:extLst>
      <p:ext uri="{BB962C8B-B14F-4D97-AF65-F5344CB8AC3E}">
        <p14:creationId xmlns:p14="http://schemas.microsoft.com/office/powerpoint/2010/main" val="1942095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19" grpId="0" animBg="1"/>
      <p:bldP spid="2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13097" y="192417"/>
            <a:ext cx="8496944" cy="584775"/>
          </a:xfrm>
          <a:prstGeom prst="rect">
            <a:avLst/>
          </a:prstGeom>
          <a:noFill/>
        </p:spPr>
        <p:txBody>
          <a:bodyPr wrap="square" rtlCol="0">
            <a:spAutoFit/>
          </a:bodyPr>
          <a:lstStyle/>
          <a:p>
            <a:r>
              <a:rPr lang="en-US" altLang="ja-JP" sz="3200" dirty="0">
                <a:latin typeface="メイリオ" panose="020B0604030504040204" pitchFamily="50" charset="-128"/>
                <a:ea typeface="メイリオ" panose="020B0604030504040204" pitchFamily="50" charset="-128"/>
              </a:rPr>
              <a:t>e-Learning</a:t>
            </a:r>
            <a:r>
              <a:rPr lang="ja-JP" altLang="en-US" sz="3200" dirty="0">
                <a:latin typeface="メイリオ" panose="020B0604030504040204" pitchFamily="50" charset="-128"/>
                <a:ea typeface="メイリオ" panose="020B0604030504040204" pitchFamily="50" charset="-128"/>
              </a:rPr>
              <a:t>サイト　　　　　　　　　　　　　　　　　　　　　</a:t>
            </a:r>
            <a:endParaRPr kumimoji="1" lang="ja-JP" altLang="en-US" sz="1400" dirty="0">
              <a:latin typeface="メイリオ" panose="020B0604030504040204" pitchFamily="50" charset="-128"/>
              <a:ea typeface="メイリオ" panose="020B0604030504040204" pitchFamily="50" charset="-128"/>
            </a:endParaRPr>
          </a:p>
        </p:txBody>
      </p:sp>
      <p:cxnSp>
        <p:nvCxnSpPr>
          <p:cNvPr id="4" name="直線コネクタ 3"/>
          <p:cNvCxnSpPr/>
          <p:nvPr/>
        </p:nvCxnSpPr>
        <p:spPr>
          <a:xfrm>
            <a:off x="213097" y="836712"/>
            <a:ext cx="8391351"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6" name="図 5">
            <a:hlinkClick r:id="rId2"/>
          </p:cNvPr>
          <p:cNvPicPr>
            <a:picLocks noChangeAspect="1"/>
          </p:cNvPicPr>
          <p:nvPr/>
        </p:nvPicPr>
        <p:blipFill rotWithShape="1">
          <a:blip r:embed="rId3"/>
          <a:srcRect l="10433" t="8006" r="10435" b="5264"/>
          <a:stretch/>
        </p:blipFill>
        <p:spPr>
          <a:xfrm>
            <a:off x="971600" y="980728"/>
            <a:ext cx="7359218" cy="5256584"/>
          </a:xfrm>
          <a:prstGeom prst="rect">
            <a:avLst/>
          </a:prstGeom>
        </p:spPr>
      </p:pic>
      <p:sp>
        <p:nvSpPr>
          <p:cNvPr id="5" name="スライド番号プレースホルダー 4"/>
          <p:cNvSpPr>
            <a:spLocks noGrp="1"/>
          </p:cNvSpPr>
          <p:nvPr>
            <p:ph type="sldNum" sz="quarter" idx="12"/>
          </p:nvPr>
        </p:nvSpPr>
        <p:spPr/>
        <p:txBody>
          <a:bodyPr/>
          <a:lstStyle/>
          <a:p>
            <a:fld id="{CE9FE975-8D2D-47B0-BE21-F4B74D093569}" type="slidenum">
              <a:rPr kumimoji="1" lang="ja-JP" altLang="en-US" smtClean="0"/>
              <a:t>38</a:t>
            </a:fld>
            <a:endParaRPr kumimoji="1" lang="ja-JP" altLang="en-US" dirty="0"/>
          </a:p>
        </p:txBody>
      </p:sp>
    </p:spTree>
    <p:extLst>
      <p:ext uri="{BB962C8B-B14F-4D97-AF65-F5344CB8AC3E}">
        <p14:creationId xmlns:p14="http://schemas.microsoft.com/office/powerpoint/2010/main" val="2457249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13097" y="312637"/>
            <a:ext cx="8496944" cy="523220"/>
          </a:xfrm>
          <a:prstGeom prst="rect">
            <a:avLst/>
          </a:prstGeom>
          <a:noFill/>
        </p:spPr>
        <p:txBody>
          <a:bodyPr wrap="square" rtlCol="0">
            <a:spAutoFit/>
          </a:bodyPr>
          <a:lstStyle/>
          <a:p>
            <a:pPr algn="ctr"/>
            <a:r>
              <a:rPr lang="ja-JP" altLang="en-US" sz="2800" b="1">
                <a:latin typeface="+mj-ea"/>
                <a:ea typeface="+mj-ea"/>
              </a:rPr>
              <a:t>大学の新たな展開の</a:t>
            </a:r>
            <a:r>
              <a:rPr lang="ja-JP" altLang="en-US" sz="2800" b="1" dirty="0">
                <a:latin typeface="+mj-ea"/>
                <a:ea typeface="+mj-ea"/>
              </a:rPr>
              <a:t>視点　　　　　　　　　　　　　　　　　　　　</a:t>
            </a:r>
            <a:endParaRPr kumimoji="1" lang="ja-JP" altLang="en-US" sz="1200" b="1" dirty="0">
              <a:latin typeface="+mj-ea"/>
              <a:ea typeface="+mj-ea"/>
            </a:endParaRPr>
          </a:p>
        </p:txBody>
      </p:sp>
      <p:cxnSp>
        <p:nvCxnSpPr>
          <p:cNvPr id="4" name="直線コネクタ 3"/>
          <p:cNvCxnSpPr/>
          <p:nvPr/>
        </p:nvCxnSpPr>
        <p:spPr>
          <a:xfrm>
            <a:off x="213097" y="836712"/>
            <a:ext cx="839135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376324" y="911749"/>
            <a:ext cx="8064896" cy="6370975"/>
          </a:xfrm>
          <a:prstGeom prst="rect">
            <a:avLst/>
          </a:prstGeom>
          <a:noFill/>
        </p:spPr>
        <p:txBody>
          <a:bodyPr wrap="square" rtlCol="0">
            <a:spAutoFit/>
          </a:bodyPr>
          <a:lstStyle/>
          <a:p>
            <a:r>
              <a:rPr lang="ja-JP" altLang="en-US" b="1" u="sng" dirty="0">
                <a:solidFill>
                  <a:srgbClr val="0070C0"/>
                </a:solidFill>
              </a:rPr>
              <a:t>大学教育の質の改善と保証</a:t>
            </a:r>
            <a:endParaRPr lang="en-US" altLang="ja-JP" b="1" u="sng" dirty="0">
              <a:solidFill>
                <a:srgbClr val="0070C0"/>
              </a:solidFill>
            </a:endParaRPr>
          </a:p>
          <a:p>
            <a:endParaRPr lang="en-US" altLang="ja-JP" b="1" u="sng" dirty="0">
              <a:solidFill>
                <a:srgbClr val="0070C0"/>
              </a:solidFill>
            </a:endParaRPr>
          </a:p>
          <a:p>
            <a:r>
              <a:rPr lang="ja-JP" altLang="en-US" dirty="0">
                <a:solidFill>
                  <a:srgbClr val="FF0000"/>
                </a:solidFill>
                <a:latin typeface="+mj-ea"/>
                <a:ea typeface="+mj-ea"/>
              </a:rPr>
              <a:t>①</a:t>
            </a:r>
            <a:r>
              <a:rPr lang="ja-JP" altLang="en-US" dirty="0" smtClean="0">
                <a:solidFill>
                  <a:srgbClr val="FF0000"/>
                </a:solidFill>
                <a:latin typeface="+mj-ea"/>
                <a:ea typeface="+mj-ea"/>
              </a:rPr>
              <a:t>コーオプ（</a:t>
            </a:r>
            <a:r>
              <a:rPr lang="en-US" altLang="ja-JP" dirty="0" smtClean="0">
                <a:solidFill>
                  <a:srgbClr val="FF0000"/>
                </a:solidFill>
                <a:latin typeface="+mj-ea"/>
                <a:ea typeface="+mj-ea"/>
              </a:rPr>
              <a:t>Co-operative </a:t>
            </a:r>
            <a:r>
              <a:rPr lang="en-US" altLang="ja-JP" dirty="0">
                <a:solidFill>
                  <a:srgbClr val="FF0000"/>
                </a:solidFill>
                <a:latin typeface="+mj-ea"/>
                <a:ea typeface="+mj-ea"/>
              </a:rPr>
              <a:t>Education</a:t>
            </a:r>
            <a:r>
              <a:rPr lang="ja-JP" altLang="en-US" dirty="0">
                <a:solidFill>
                  <a:srgbClr val="FF0000"/>
                </a:solidFill>
                <a:latin typeface="+mj-ea"/>
                <a:ea typeface="+mj-ea"/>
              </a:rPr>
              <a:t>）教育</a:t>
            </a:r>
            <a:r>
              <a:rPr lang="ja-JP" altLang="en-US" dirty="0" smtClean="0">
                <a:solidFill>
                  <a:srgbClr val="FF0000"/>
                </a:solidFill>
                <a:latin typeface="+mj-ea"/>
                <a:ea typeface="+mj-ea"/>
              </a:rPr>
              <a:t>の</a:t>
            </a:r>
            <a:r>
              <a:rPr lang="ja-JP" altLang="en-US" dirty="0">
                <a:solidFill>
                  <a:srgbClr val="FF0000"/>
                </a:solidFill>
                <a:latin typeface="+mj-ea"/>
                <a:ea typeface="+mj-ea"/>
              </a:rPr>
              <a:t>実現</a:t>
            </a:r>
          </a:p>
          <a:p>
            <a:r>
              <a:rPr lang="en-US" altLang="ja-JP" sz="1200" dirty="0">
                <a:latin typeface="+mj-ea"/>
                <a:ea typeface="+mj-ea"/>
              </a:rPr>
              <a:t>-</a:t>
            </a:r>
            <a:r>
              <a:rPr lang="ja-JP" altLang="en-US" sz="1200" dirty="0">
                <a:latin typeface="+mj-ea"/>
                <a:ea typeface="+mj-ea"/>
              </a:rPr>
              <a:t>　３年次以降の授業は</a:t>
            </a:r>
            <a:r>
              <a:rPr lang="en-US" altLang="ja-JP" sz="1200" dirty="0">
                <a:latin typeface="+mj-ea"/>
                <a:ea typeface="+mj-ea"/>
              </a:rPr>
              <a:t>e-Learning</a:t>
            </a:r>
            <a:r>
              <a:rPr lang="ja-JP" altLang="en-US" sz="1200" dirty="0">
                <a:latin typeface="+mj-ea"/>
                <a:ea typeface="+mj-ea"/>
              </a:rPr>
              <a:t>を中心にした授業にし</a:t>
            </a:r>
            <a:r>
              <a:rPr lang="ja-JP" altLang="en-US" sz="1200" dirty="0">
                <a:latin typeface="+mj-ea"/>
                <a:ea typeface="+mj-ea"/>
              </a:rPr>
              <a:t>、大学などの教育機関が主導して、産業界や社会と連携して進められる就業体験・学習往来型教育（コーオプ（</a:t>
            </a:r>
            <a:r>
              <a:rPr lang="en-US" altLang="ja-JP" sz="1200" dirty="0">
                <a:latin typeface="+mj-ea"/>
                <a:ea typeface="+mj-ea"/>
              </a:rPr>
              <a:t>Co-operative Education</a:t>
            </a:r>
            <a:r>
              <a:rPr lang="ja-JP" altLang="en-US" sz="1200" dirty="0">
                <a:latin typeface="+mj-ea"/>
                <a:ea typeface="+mj-ea"/>
              </a:rPr>
              <a:t>）</a:t>
            </a:r>
            <a:r>
              <a:rPr lang="ja-JP" altLang="en-US" sz="1200" dirty="0" smtClean="0">
                <a:latin typeface="+mj-ea"/>
                <a:ea typeface="+mj-ea"/>
              </a:rPr>
              <a:t>教育）に</a:t>
            </a:r>
            <a:r>
              <a:rPr lang="ja-JP" altLang="en-US" sz="1200" dirty="0" smtClean="0">
                <a:latin typeface="+mj-ea"/>
                <a:ea typeface="+mj-ea"/>
              </a:rPr>
              <a:t>より</a:t>
            </a:r>
            <a:r>
              <a:rPr lang="ja-JP" altLang="en-US" sz="1200" dirty="0">
                <a:latin typeface="+mj-ea"/>
                <a:ea typeface="+mj-ea"/>
              </a:rPr>
              <a:t>実践的な人材</a:t>
            </a:r>
            <a:r>
              <a:rPr lang="ja-JP" altLang="en-US" sz="1200" dirty="0" smtClean="0">
                <a:latin typeface="+mj-ea"/>
                <a:ea typeface="+mj-ea"/>
              </a:rPr>
              <a:t>を養成</a:t>
            </a:r>
            <a:r>
              <a:rPr lang="ja-JP" altLang="en-US" sz="1200" dirty="0">
                <a:latin typeface="+mj-ea"/>
                <a:ea typeface="+mj-ea"/>
              </a:rPr>
              <a:t>する</a:t>
            </a:r>
            <a:r>
              <a:rPr lang="ja-JP" altLang="en-US" sz="1200" dirty="0" smtClean="0">
                <a:latin typeface="+mj-ea"/>
                <a:ea typeface="+mj-ea"/>
              </a:rPr>
              <a:t>。例えば、初等教育の</a:t>
            </a:r>
            <a:r>
              <a:rPr lang="ja-JP" altLang="en-US" sz="1200" dirty="0">
                <a:latin typeface="+mj-ea"/>
                <a:ea typeface="+mj-ea"/>
              </a:rPr>
              <a:t>場合については３年次までに２種免許を取得させ、非常勤として学校に勤務</a:t>
            </a:r>
            <a:r>
              <a:rPr lang="ja-JP" altLang="en-US" sz="1200" dirty="0" smtClean="0">
                <a:latin typeface="+mj-ea"/>
                <a:ea typeface="+mj-ea"/>
              </a:rPr>
              <a:t>しながら</a:t>
            </a:r>
            <a:r>
              <a:rPr lang="en-US" altLang="ja-JP" sz="1200" dirty="0" smtClean="0">
                <a:latin typeface="+mj-ea"/>
                <a:ea typeface="+mj-ea"/>
              </a:rPr>
              <a:t>e-Learning</a:t>
            </a:r>
            <a:r>
              <a:rPr lang="ja-JP" altLang="en-US" sz="1200" dirty="0" smtClean="0">
                <a:latin typeface="+mj-ea"/>
                <a:ea typeface="+mj-ea"/>
              </a:rPr>
              <a:t>で学ぶ</a:t>
            </a:r>
            <a:r>
              <a:rPr lang="ja-JP" altLang="en-US" sz="1200" dirty="0">
                <a:latin typeface="+mj-ea"/>
                <a:ea typeface="+mj-ea"/>
              </a:rPr>
              <a:t>ことで理論と実践の往還を</a:t>
            </a:r>
            <a:r>
              <a:rPr lang="ja-JP" altLang="en-US" sz="1200" dirty="0" smtClean="0">
                <a:latin typeface="+mj-ea"/>
                <a:ea typeface="+mj-ea"/>
              </a:rPr>
              <a:t>促進したり、</a:t>
            </a:r>
            <a:r>
              <a:rPr lang="en-US" altLang="ja-JP" sz="1200" dirty="0" smtClean="0">
                <a:latin typeface="+mj-ea"/>
                <a:ea typeface="+mj-ea"/>
              </a:rPr>
              <a:t>3</a:t>
            </a:r>
            <a:r>
              <a:rPr lang="ja-JP" altLang="en-US" sz="1200" dirty="0" smtClean="0">
                <a:latin typeface="+mj-ea"/>
                <a:ea typeface="+mj-ea"/>
              </a:rPr>
              <a:t>年生の前期には全ての科目を</a:t>
            </a:r>
            <a:r>
              <a:rPr lang="en-US" altLang="ja-JP" sz="1200" dirty="0" smtClean="0">
                <a:latin typeface="+mj-ea"/>
                <a:ea typeface="+mj-ea"/>
              </a:rPr>
              <a:t>e-Learning</a:t>
            </a:r>
            <a:r>
              <a:rPr lang="ja-JP" altLang="en-US" sz="1200" dirty="0" smtClean="0">
                <a:latin typeface="+mj-ea"/>
                <a:ea typeface="+mj-ea"/>
              </a:rPr>
              <a:t>にし、インターシップなど実践的な学修を積極的に取り入れる。</a:t>
            </a:r>
            <a:endParaRPr lang="en-US" altLang="ja-JP" sz="1200" dirty="0">
              <a:latin typeface="+mj-ea"/>
              <a:ea typeface="+mj-ea"/>
            </a:endParaRPr>
          </a:p>
          <a:p>
            <a:endParaRPr lang="ja-JP" altLang="en-US" sz="1200" dirty="0">
              <a:latin typeface="+mj-ea"/>
              <a:ea typeface="+mj-ea"/>
            </a:endParaRPr>
          </a:p>
          <a:p>
            <a:r>
              <a:rPr lang="ja-JP" altLang="en-US" dirty="0">
                <a:solidFill>
                  <a:srgbClr val="FFC000"/>
                </a:solidFill>
                <a:latin typeface="+mj-ea"/>
                <a:ea typeface="+mj-ea"/>
              </a:rPr>
              <a:t>②主・副専門システムの拡充</a:t>
            </a:r>
            <a:endParaRPr lang="en-US" altLang="ja-JP" dirty="0">
              <a:solidFill>
                <a:srgbClr val="FFC000"/>
              </a:solidFill>
              <a:latin typeface="+mj-ea"/>
              <a:ea typeface="+mj-ea"/>
            </a:endParaRPr>
          </a:p>
          <a:p>
            <a:r>
              <a:rPr lang="en-US" altLang="ja-JP" sz="1200" dirty="0">
                <a:latin typeface="+mj-ea"/>
                <a:ea typeface="+mj-ea"/>
              </a:rPr>
              <a:t>-</a:t>
            </a:r>
            <a:r>
              <a:rPr lang="ja-JP" altLang="en-US" sz="1200" dirty="0">
                <a:latin typeface="+mj-ea"/>
                <a:ea typeface="+mj-ea"/>
              </a:rPr>
              <a:t>　主専門・副専門のシステム</a:t>
            </a:r>
            <a:r>
              <a:rPr lang="ja-JP" altLang="en-US" sz="1200" dirty="0" smtClean="0">
                <a:latin typeface="+mj-ea"/>
                <a:ea typeface="+mj-ea"/>
              </a:rPr>
              <a:t>を全学的</a:t>
            </a:r>
            <a:r>
              <a:rPr lang="ja-JP" altLang="en-US" sz="1200" dirty="0">
                <a:latin typeface="+mj-ea"/>
                <a:ea typeface="+mj-ea"/>
              </a:rPr>
              <a:t>に取り入れ、副専門を</a:t>
            </a:r>
            <a:r>
              <a:rPr lang="en-US" altLang="ja-JP" sz="1200" dirty="0">
                <a:latin typeface="+mj-ea"/>
                <a:ea typeface="+mj-ea"/>
              </a:rPr>
              <a:t>e-Learning</a:t>
            </a:r>
            <a:r>
              <a:rPr lang="ja-JP" altLang="en-US" sz="1200" dirty="0">
                <a:latin typeface="+mj-ea"/>
                <a:ea typeface="+mj-ea"/>
              </a:rPr>
              <a:t>主体で学ぶことにより、主専門をより深く、また副専門により幅広い専門性をつける。</a:t>
            </a:r>
            <a:endParaRPr lang="en-US" altLang="ja-JP" sz="1200" dirty="0">
              <a:latin typeface="+mj-ea"/>
              <a:ea typeface="+mj-ea"/>
            </a:endParaRPr>
          </a:p>
          <a:p>
            <a:endParaRPr lang="en-US" altLang="ja-JP" sz="1200" dirty="0">
              <a:latin typeface="+mj-ea"/>
              <a:ea typeface="+mj-ea"/>
            </a:endParaRPr>
          </a:p>
          <a:p>
            <a:r>
              <a:rPr lang="ja-JP" altLang="en-US" dirty="0">
                <a:solidFill>
                  <a:srgbClr val="92D050"/>
                </a:solidFill>
                <a:latin typeface="+mj-ea"/>
                <a:ea typeface="+mj-ea"/>
              </a:rPr>
              <a:t>③資格取得の推進</a:t>
            </a:r>
            <a:endParaRPr lang="en-US" altLang="ja-JP" dirty="0">
              <a:solidFill>
                <a:srgbClr val="92D050"/>
              </a:solidFill>
              <a:latin typeface="+mj-ea"/>
              <a:ea typeface="+mj-ea"/>
            </a:endParaRPr>
          </a:p>
          <a:p>
            <a:r>
              <a:rPr lang="en-US" altLang="ja-JP" sz="1200" dirty="0">
                <a:latin typeface="+mj-ea"/>
                <a:ea typeface="+mj-ea"/>
              </a:rPr>
              <a:t>-</a:t>
            </a:r>
            <a:r>
              <a:rPr lang="ja-JP" altLang="en-US" sz="1200" dirty="0">
                <a:latin typeface="+mj-ea"/>
                <a:ea typeface="+mj-ea"/>
              </a:rPr>
              <a:t>　資格取得講座を</a:t>
            </a:r>
            <a:r>
              <a:rPr lang="en-US" altLang="ja-JP" sz="1200" dirty="0">
                <a:latin typeface="+mj-ea"/>
                <a:ea typeface="+mj-ea"/>
              </a:rPr>
              <a:t>e-Learning</a:t>
            </a:r>
            <a:r>
              <a:rPr lang="ja-JP" altLang="en-US" sz="1200" dirty="0">
                <a:latin typeface="+mj-ea"/>
                <a:ea typeface="+mj-ea"/>
              </a:rPr>
              <a:t>で受講できるようにすることにより</a:t>
            </a:r>
            <a:r>
              <a:rPr lang="ja-JP" altLang="en-US" sz="1200" dirty="0" smtClean="0">
                <a:latin typeface="+mj-ea"/>
                <a:ea typeface="+mj-ea"/>
              </a:rPr>
              <a:t>、</a:t>
            </a:r>
            <a:r>
              <a:rPr lang="ja-JP" altLang="en-US" sz="1200" u="sng" dirty="0" smtClean="0">
                <a:latin typeface="+mj-ea"/>
                <a:ea typeface="+mj-ea"/>
              </a:rPr>
              <a:t>いつでもどこからでも繰り返して学ぶ</a:t>
            </a:r>
            <a:r>
              <a:rPr lang="ja-JP" altLang="en-US" sz="1200" u="sng" dirty="0">
                <a:latin typeface="+mj-ea"/>
                <a:ea typeface="+mj-ea"/>
              </a:rPr>
              <a:t>ことができ</a:t>
            </a:r>
            <a:r>
              <a:rPr lang="ja-JP" altLang="en-US" sz="1200" dirty="0" smtClean="0">
                <a:latin typeface="+mj-ea"/>
                <a:ea typeface="+mj-ea"/>
              </a:rPr>
              <a:t>、各種資格</a:t>
            </a:r>
            <a:r>
              <a:rPr lang="ja-JP" altLang="en-US" sz="1200" dirty="0">
                <a:latin typeface="+mj-ea"/>
                <a:ea typeface="+mj-ea"/>
              </a:rPr>
              <a:t>の取得を促す。</a:t>
            </a:r>
            <a:endParaRPr lang="en-US" altLang="ja-JP" sz="1200" dirty="0">
              <a:latin typeface="+mj-ea"/>
              <a:ea typeface="+mj-ea"/>
            </a:endParaRPr>
          </a:p>
          <a:p>
            <a:endParaRPr lang="ja-JP" altLang="en-US" sz="1200" dirty="0">
              <a:latin typeface="+mj-ea"/>
              <a:ea typeface="+mj-ea"/>
            </a:endParaRPr>
          </a:p>
          <a:p>
            <a:r>
              <a:rPr lang="ja-JP" altLang="en-US" dirty="0">
                <a:solidFill>
                  <a:srgbClr val="0070C0"/>
                </a:solidFill>
                <a:latin typeface="+mj-ea"/>
                <a:ea typeface="+mj-ea"/>
              </a:rPr>
              <a:t>④自宅・学校での学習の学びの連続性の確保</a:t>
            </a:r>
            <a:endParaRPr lang="en-US" altLang="ja-JP" dirty="0">
              <a:solidFill>
                <a:srgbClr val="0070C0"/>
              </a:solidFill>
              <a:latin typeface="+mj-ea"/>
              <a:ea typeface="+mj-ea"/>
            </a:endParaRPr>
          </a:p>
          <a:p>
            <a:r>
              <a:rPr lang="en-US" altLang="ja-JP" sz="1200" dirty="0" smtClean="0">
                <a:latin typeface="+mj-ea"/>
                <a:ea typeface="+mj-ea"/>
              </a:rPr>
              <a:t>-</a:t>
            </a:r>
            <a:r>
              <a:rPr lang="ja-JP" altLang="en-US" sz="1200" dirty="0" smtClean="0">
                <a:latin typeface="+mj-ea"/>
                <a:ea typeface="+mj-ea"/>
              </a:rPr>
              <a:t>　反転</a:t>
            </a:r>
            <a:r>
              <a:rPr lang="ja-JP" altLang="en-US" sz="1200" dirty="0">
                <a:latin typeface="+mj-ea"/>
                <a:ea typeface="+mj-ea"/>
              </a:rPr>
              <a:t>授業などの導入に</a:t>
            </a:r>
            <a:r>
              <a:rPr lang="ja-JP" altLang="en-US" sz="1200" dirty="0" smtClean="0">
                <a:latin typeface="+mj-ea"/>
                <a:ea typeface="+mj-ea"/>
              </a:rPr>
              <a:t>より、</a:t>
            </a:r>
            <a:r>
              <a:rPr lang="ja-JP" altLang="en-US" sz="1200" u="sng" dirty="0" smtClean="0">
                <a:latin typeface="+mj-ea"/>
                <a:ea typeface="+mj-ea"/>
              </a:rPr>
              <a:t>大学</a:t>
            </a:r>
            <a:r>
              <a:rPr lang="ja-JP" altLang="en-US" sz="1200" u="sng" dirty="0">
                <a:latin typeface="+mj-ea"/>
                <a:ea typeface="+mj-ea"/>
              </a:rPr>
              <a:t>で学んだことを自宅でも同じ学習環境で学ぶ</a:t>
            </a:r>
            <a:r>
              <a:rPr lang="ja-JP" altLang="en-US" sz="1200" dirty="0" smtClean="0">
                <a:latin typeface="+mj-ea"/>
                <a:ea typeface="+mj-ea"/>
              </a:rPr>
              <a:t>ことが可能になり、予習</a:t>
            </a:r>
            <a:r>
              <a:rPr lang="ja-JP" altLang="en-US" sz="1200" dirty="0">
                <a:latin typeface="+mj-ea"/>
                <a:ea typeface="+mj-ea"/>
              </a:rPr>
              <a:t>時間や復習時間の確保並びに大学の学びを自宅や第三</a:t>
            </a:r>
            <a:r>
              <a:rPr lang="ja-JP" altLang="en-US" sz="1200" dirty="0" smtClean="0">
                <a:latin typeface="+mj-ea"/>
                <a:ea typeface="+mj-ea"/>
              </a:rPr>
              <a:t>の学修場所</a:t>
            </a:r>
            <a:r>
              <a:rPr lang="ja-JP" altLang="en-US" sz="1200" dirty="0">
                <a:latin typeface="+mj-ea"/>
                <a:ea typeface="+mj-ea"/>
              </a:rPr>
              <a:t>などで連続して学ぶことができる。</a:t>
            </a:r>
            <a:endParaRPr lang="en-US" altLang="ja-JP" sz="1200" dirty="0">
              <a:latin typeface="+mj-ea"/>
              <a:ea typeface="+mj-ea"/>
            </a:endParaRPr>
          </a:p>
          <a:p>
            <a:endParaRPr lang="en-US" altLang="ja-JP" sz="1200" dirty="0">
              <a:latin typeface="+mj-ea"/>
              <a:ea typeface="+mj-ea"/>
            </a:endParaRPr>
          </a:p>
          <a:p>
            <a:r>
              <a:rPr lang="ja-JP" altLang="en-US" dirty="0">
                <a:solidFill>
                  <a:srgbClr val="C00000"/>
                </a:solidFill>
                <a:latin typeface="+mj-ea"/>
                <a:ea typeface="+mj-ea"/>
              </a:rPr>
              <a:t>⑤いつでもどこからでも学べる環境</a:t>
            </a:r>
            <a:endParaRPr lang="en-US" altLang="ja-JP" dirty="0">
              <a:solidFill>
                <a:srgbClr val="C00000"/>
              </a:solidFill>
              <a:latin typeface="+mj-ea"/>
              <a:ea typeface="+mj-ea"/>
            </a:endParaRPr>
          </a:p>
          <a:p>
            <a:r>
              <a:rPr lang="en-US" altLang="ja-JP" sz="1200" dirty="0">
                <a:latin typeface="+mj-ea"/>
                <a:ea typeface="+mj-ea"/>
              </a:rPr>
              <a:t>-</a:t>
            </a:r>
            <a:r>
              <a:rPr lang="ja-JP" altLang="en-US" sz="1200" dirty="0">
                <a:latin typeface="+mj-ea"/>
                <a:ea typeface="+mj-ea"/>
              </a:rPr>
              <a:t>　バスや電車などいつでもどこからでも学べる学習環境とすることで、</a:t>
            </a:r>
            <a:r>
              <a:rPr lang="ja-JP" altLang="en-US" sz="1200" u="sng" dirty="0">
                <a:latin typeface="+mj-ea"/>
                <a:ea typeface="+mj-ea"/>
              </a:rPr>
              <a:t>学びの連続性を保つと同時に学び続ける生活の基本的態度を身につける</a:t>
            </a:r>
            <a:r>
              <a:rPr lang="ja-JP" altLang="en-US" sz="1200" dirty="0" smtClean="0">
                <a:latin typeface="+mj-ea"/>
                <a:ea typeface="+mj-ea"/>
              </a:rPr>
              <a:t>。</a:t>
            </a:r>
            <a:endParaRPr lang="ja-JP" altLang="en-US" sz="1200" dirty="0">
              <a:latin typeface="+mj-ea"/>
              <a:ea typeface="+mj-ea"/>
            </a:endParaRPr>
          </a:p>
          <a:p>
            <a:endParaRPr lang="ja-JP" altLang="en-US" dirty="0">
              <a:latin typeface="+mj-ea"/>
              <a:ea typeface="+mj-ea"/>
            </a:endParaRPr>
          </a:p>
          <a:p>
            <a:r>
              <a:rPr lang="ja-JP" altLang="en-US" dirty="0">
                <a:solidFill>
                  <a:srgbClr val="7030A0"/>
                </a:solidFill>
                <a:latin typeface="+mj-ea"/>
                <a:ea typeface="+mj-ea"/>
              </a:rPr>
              <a:t>⑥卒業後の学びへのサポート（生涯学習）</a:t>
            </a:r>
            <a:endParaRPr lang="en-US" altLang="ja-JP" dirty="0">
              <a:solidFill>
                <a:srgbClr val="7030A0"/>
              </a:solidFill>
              <a:latin typeface="+mj-ea"/>
              <a:ea typeface="+mj-ea"/>
            </a:endParaRPr>
          </a:p>
          <a:p>
            <a:r>
              <a:rPr lang="en-US" altLang="ja-JP" sz="1200" dirty="0">
                <a:latin typeface="+mj-ea"/>
                <a:ea typeface="+mj-ea"/>
              </a:rPr>
              <a:t>-</a:t>
            </a:r>
            <a:r>
              <a:rPr lang="ja-JP" altLang="en-US" sz="1200" dirty="0">
                <a:latin typeface="+mj-ea"/>
                <a:ea typeface="+mj-ea"/>
              </a:rPr>
              <a:t>　</a:t>
            </a:r>
            <a:r>
              <a:rPr lang="ja-JP" altLang="en-US" sz="1200" u="sng" dirty="0">
                <a:latin typeface="+mj-ea"/>
                <a:ea typeface="+mj-ea"/>
              </a:rPr>
              <a:t>卒業後も必要な学びを大学に求める</a:t>
            </a:r>
            <a:r>
              <a:rPr lang="ja-JP" altLang="en-US" sz="1200" dirty="0">
                <a:latin typeface="+mj-ea"/>
                <a:ea typeface="+mj-ea"/>
              </a:rPr>
              <a:t>ことで、卒業後の学びのサポートをすることができるよう</a:t>
            </a:r>
            <a:r>
              <a:rPr lang="ja-JP" altLang="en-US" sz="1200" dirty="0" smtClean="0">
                <a:latin typeface="+mj-ea"/>
                <a:ea typeface="+mj-ea"/>
              </a:rPr>
              <a:t>に大学に学び</a:t>
            </a:r>
            <a:r>
              <a:rPr lang="ja-JP" altLang="en-US" sz="1200" dirty="0">
                <a:latin typeface="+mj-ea"/>
                <a:ea typeface="+mj-ea"/>
              </a:rPr>
              <a:t>の地の拠点を構築する。</a:t>
            </a:r>
          </a:p>
          <a:p>
            <a:endParaRPr lang="ja-JP" altLang="en-US" dirty="0"/>
          </a:p>
        </p:txBody>
      </p:sp>
      <p:sp>
        <p:nvSpPr>
          <p:cNvPr id="9" name="スライド番号プレースホルダー 8"/>
          <p:cNvSpPr>
            <a:spLocks noGrp="1"/>
          </p:cNvSpPr>
          <p:nvPr>
            <p:ph type="sldNum" sz="quarter" idx="12"/>
          </p:nvPr>
        </p:nvSpPr>
        <p:spPr/>
        <p:txBody>
          <a:bodyPr/>
          <a:lstStyle/>
          <a:p>
            <a:fld id="{CE9FE975-8D2D-47B0-BE21-F4B74D093569}" type="slidenum">
              <a:rPr kumimoji="1" lang="ja-JP" altLang="en-US" smtClean="0"/>
              <a:t>4</a:t>
            </a:fld>
            <a:endParaRPr kumimoji="1" lang="ja-JP" altLang="en-US" dirty="0"/>
          </a:p>
        </p:txBody>
      </p:sp>
    </p:spTree>
    <p:extLst>
      <p:ext uri="{BB962C8B-B14F-4D97-AF65-F5344CB8AC3E}">
        <p14:creationId xmlns:p14="http://schemas.microsoft.com/office/powerpoint/2010/main" val="180075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13097" y="163572"/>
            <a:ext cx="8496944" cy="523220"/>
          </a:xfrm>
          <a:prstGeom prst="rect">
            <a:avLst/>
          </a:prstGeom>
          <a:noFill/>
        </p:spPr>
        <p:txBody>
          <a:bodyPr wrap="square" rtlCol="0">
            <a:spAutoFit/>
          </a:bodyPr>
          <a:lstStyle/>
          <a:p>
            <a:pPr algn="ctr"/>
            <a:r>
              <a:rPr lang="ja-JP" altLang="en-US" sz="2800" b="1" dirty="0">
                <a:latin typeface="+mj-ea"/>
                <a:ea typeface="+mj-ea"/>
              </a:rPr>
              <a:t>主体的・対話的な深い学びへの転換の視点　　　　　　　　　　　　　　　　　　　　</a:t>
            </a:r>
            <a:endParaRPr kumimoji="1" lang="ja-JP" altLang="en-US" sz="1200" b="1" dirty="0">
              <a:latin typeface="+mj-ea"/>
              <a:ea typeface="+mj-ea"/>
            </a:endParaRPr>
          </a:p>
        </p:txBody>
      </p:sp>
      <p:cxnSp>
        <p:nvCxnSpPr>
          <p:cNvPr id="4" name="直線コネクタ 3"/>
          <p:cNvCxnSpPr/>
          <p:nvPr/>
        </p:nvCxnSpPr>
        <p:spPr>
          <a:xfrm>
            <a:off x="213097" y="836712"/>
            <a:ext cx="839135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376324" y="839380"/>
            <a:ext cx="8064896" cy="2308324"/>
          </a:xfrm>
          <a:prstGeom prst="rect">
            <a:avLst/>
          </a:prstGeom>
          <a:noFill/>
        </p:spPr>
        <p:txBody>
          <a:bodyPr wrap="square" rtlCol="0">
            <a:spAutoFit/>
          </a:bodyPr>
          <a:lstStyle/>
          <a:p>
            <a:r>
              <a:rPr lang="ja-JP" altLang="en-US" sz="1600" b="1" u="sng" dirty="0">
                <a:solidFill>
                  <a:srgbClr val="0070C0"/>
                </a:solidFill>
              </a:rPr>
              <a:t>大学教育の質の改善</a:t>
            </a:r>
            <a:endParaRPr lang="en-US" altLang="ja-JP" sz="1600" b="1" u="sng" dirty="0">
              <a:solidFill>
                <a:srgbClr val="0070C0"/>
              </a:solidFill>
            </a:endParaRPr>
          </a:p>
          <a:p>
            <a:pPr marL="285750" indent="-285750">
              <a:buFont typeface="Wingdings" panose="05000000000000000000" pitchFamily="2" charset="2"/>
              <a:buChar char="n"/>
            </a:pPr>
            <a:r>
              <a:rPr lang="ja-JP" altLang="en-US" sz="1600" dirty="0"/>
              <a:t>大学教育のよさをさらに進化させるため、大学教育を通じて学生が身に付けるべき資質・能力や学ぶ</a:t>
            </a:r>
            <a:r>
              <a:rPr lang="ja-JP" altLang="en-US" sz="1600" dirty="0" smtClean="0"/>
              <a:t>べき科目、</a:t>
            </a:r>
            <a:r>
              <a:rPr lang="ja-JP" altLang="en-US" sz="1600" dirty="0"/>
              <a:t>学び方の見通しを示す「</a:t>
            </a:r>
            <a:r>
              <a:rPr lang="ja-JP" altLang="en-US" sz="1600" u="sng" dirty="0"/>
              <a:t>学びの地図</a:t>
            </a:r>
            <a:r>
              <a:rPr lang="ja-JP" altLang="en-US" sz="1600" dirty="0"/>
              <a:t>」を示す。</a:t>
            </a:r>
            <a:endParaRPr lang="en-US" altLang="ja-JP" sz="1600" dirty="0"/>
          </a:p>
          <a:p>
            <a:pPr marL="285750" indent="-285750">
              <a:buFont typeface="Wingdings" panose="05000000000000000000" pitchFamily="2" charset="2"/>
              <a:buChar char="n"/>
            </a:pPr>
            <a:r>
              <a:rPr lang="ja-JP" altLang="en-US" sz="1600" dirty="0"/>
              <a:t>これからの時代に求められる知識や力とは何かを明確にし、教育目標に盛り込む。これにより、学生が学びの意義や成果を自覚して次の学びにつなげたり、</a:t>
            </a:r>
            <a:r>
              <a:rPr lang="ja-JP" altLang="en-US" sz="1600" u="sng" dirty="0"/>
              <a:t>教員同士が教育目標を共有して「カリキュラム・マネジメント」を実現する</a:t>
            </a:r>
            <a:r>
              <a:rPr lang="ja-JP" altLang="en-US" sz="1600" dirty="0"/>
              <a:t>。</a:t>
            </a:r>
            <a:endParaRPr lang="en-US" altLang="ja-JP" sz="1600" dirty="0"/>
          </a:p>
          <a:p>
            <a:pPr marL="285750" indent="-285750">
              <a:buFont typeface="Wingdings" panose="05000000000000000000" pitchFamily="2" charset="2"/>
              <a:buChar char="n"/>
            </a:pPr>
            <a:r>
              <a:rPr lang="ja-JP" altLang="en-US" sz="1600" dirty="0"/>
              <a:t>生きて働く知識や力を育む質の高い学習過程を実現するため、各科目における</a:t>
            </a:r>
            <a:r>
              <a:rPr lang="ja-JP" altLang="en-US" sz="1600" u="sng" dirty="0"/>
              <a:t>学びの特質を明確</a:t>
            </a:r>
            <a:r>
              <a:rPr lang="ja-JP" altLang="en-US" sz="1600" dirty="0"/>
              <a:t>にするとともに、「アクティブ・ラーニングの視点」を明確にする。これにより、</a:t>
            </a:r>
            <a:r>
              <a:rPr lang="ja-JP" altLang="en-US" sz="1600" u="sng" dirty="0"/>
              <a:t>科目の特質に応じた深い学びと、授業改善を実現する</a:t>
            </a:r>
            <a:r>
              <a:rPr lang="ja-JP" altLang="en-US" sz="1600" dirty="0"/>
              <a:t>。</a:t>
            </a:r>
            <a:endParaRPr kumimoji="1" lang="ja-JP" altLang="en-US" sz="1600" dirty="0"/>
          </a:p>
        </p:txBody>
      </p:sp>
      <p:sp>
        <p:nvSpPr>
          <p:cNvPr id="6" name="テキスト ボックス 5"/>
          <p:cNvSpPr txBox="1"/>
          <p:nvPr/>
        </p:nvSpPr>
        <p:spPr>
          <a:xfrm>
            <a:off x="376324" y="3282722"/>
            <a:ext cx="8064896" cy="2062103"/>
          </a:xfrm>
          <a:prstGeom prst="rect">
            <a:avLst/>
          </a:prstGeom>
          <a:noFill/>
        </p:spPr>
        <p:txBody>
          <a:bodyPr wrap="square" rtlCol="0">
            <a:spAutoFit/>
          </a:bodyPr>
          <a:lstStyle/>
          <a:p>
            <a:r>
              <a:rPr lang="ja-JP" altLang="en-US" sz="1600" b="1" u="sng" dirty="0">
                <a:solidFill>
                  <a:srgbClr val="C00000"/>
                </a:solidFill>
              </a:rPr>
              <a:t>大学教育の質の保証</a:t>
            </a:r>
            <a:endParaRPr lang="en-US" altLang="ja-JP" sz="1600" b="1" u="sng" dirty="0">
              <a:solidFill>
                <a:srgbClr val="C00000"/>
              </a:solidFill>
            </a:endParaRPr>
          </a:p>
          <a:p>
            <a:pPr marL="285750" indent="-285750">
              <a:buFont typeface="Wingdings" panose="05000000000000000000" pitchFamily="2" charset="2"/>
              <a:buChar char="n"/>
            </a:pPr>
            <a:r>
              <a:rPr lang="ja-JP" altLang="en-US" sz="1600" dirty="0"/>
              <a:t>教育の目的や養成しようとする人材像に照らして、学生が身に付けるべき知識・技能・態度等について、</a:t>
            </a:r>
            <a:r>
              <a:rPr lang="ja-JP" altLang="en-US" sz="1600" u="sng" dirty="0"/>
              <a:t>学習成果が上がっていること</a:t>
            </a:r>
            <a:r>
              <a:rPr lang="ja-JP" altLang="en-US" sz="1600" dirty="0" smtClean="0"/>
              <a:t>。</a:t>
            </a:r>
            <a:endParaRPr lang="en-US" altLang="ja-JP" sz="1600" dirty="0" smtClean="0"/>
          </a:p>
          <a:p>
            <a:pPr marL="285750" indent="-285750">
              <a:buFont typeface="Wingdings" panose="05000000000000000000" pitchFamily="2" charset="2"/>
              <a:buChar char="n"/>
            </a:pPr>
            <a:r>
              <a:rPr lang="ja-JP" altLang="en-US" sz="1600" dirty="0" smtClean="0"/>
              <a:t>ステークホルダーを地域社会と位置づけ、地域社会に責任ある人材を養成することが大学の使命である。</a:t>
            </a:r>
            <a:r>
              <a:rPr lang="en-US" altLang="ja-JP" sz="1600" dirty="0" smtClean="0"/>
              <a:t>(</a:t>
            </a:r>
            <a:r>
              <a:rPr lang="ja-JP" altLang="en-US" sz="1600" dirty="0" smtClean="0"/>
              <a:t>学生や保護者はストックホルダーでありステークホルダーの一部）</a:t>
            </a:r>
            <a:endParaRPr lang="en-US" altLang="ja-JP" sz="1600" dirty="0"/>
          </a:p>
          <a:p>
            <a:pPr marL="285750" indent="-285750">
              <a:buFont typeface="Wingdings" panose="05000000000000000000" pitchFamily="2" charset="2"/>
              <a:buChar char="n"/>
            </a:pPr>
            <a:r>
              <a:rPr lang="ja-JP" altLang="en-US" sz="1600" dirty="0"/>
              <a:t>ディプロマ・ポリシーを出口としたカリキュラム・ポリシー並びにアドミッション・ポリシーの</a:t>
            </a:r>
            <a:r>
              <a:rPr lang="ja-JP" altLang="en-US" sz="1600" dirty="0">
                <a:solidFill>
                  <a:srgbClr val="7030A0"/>
                </a:solidFill>
              </a:rPr>
              <a:t>連続性と構造化</a:t>
            </a:r>
            <a:r>
              <a:rPr lang="ja-JP" altLang="en-US" sz="1600" dirty="0"/>
              <a:t>ができていること。</a:t>
            </a:r>
            <a:endParaRPr lang="en-US" altLang="ja-JP" sz="1600" dirty="0"/>
          </a:p>
        </p:txBody>
      </p:sp>
      <p:sp>
        <p:nvSpPr>
          <p:cNvPr id="7" name="テキスト ボックス 6"/>
          <p:cNvSpPr txBox="1"/>
          <p:nvPr/>
        </p:nvSpPr>
        <p:spPr>
          <a:xfrm>
            <a:off x="376324" y="5419701"/>
            <a:ext cx="8064896" cy="861774"/>
          </a:xfrm>
          <a:prstGeom prst="rect">
            <a:avLst/>
          </a:prstGeom>
          <a:noFill/>
        </p:spPr>
        <p:txBody>
          <a:bodyPr wrap="square" rtlCol="0">
            <a:spAutoFit/>
          </a:bodyPr>
          <a:lstStyle/>
          <a:p>
            <a:r>
              <a:rPr lang="ja-JP" altLang="en-US" sz="1600" b="1" u="sng" dirty="0">
                <a:solidFill>
                  <a:srgbClr val="7030A0"/>
                </a:solidFill>
              </a:rPr>
              <a:t>大学教育の研究</a:t>
            </a:r>
            <a:endParaRPr lang="en-US" altLang="ja-JP" sz="1600" b="1" u="sng" dirty="0">
              <a:solidFill>
                <a:srgbClr val="7030A0"/>
              </a:solidFill>
            </a:endParaRPr>
          </a:p>
          <a:p>
            <a:pPr marL="285750" indent="-285750">
              <a:buFont typeface="Wingdings" panose="05000000000000000000" pitchFamily="2" charset="2"/>
              <a:buChar char="n"/>
            </a:pPr>
            <a:r>
              <a:rPr lang="ja-JP" altLang="en-US" sz="1600" dirty="0"/>
              <a:t>教育の内部質保証のための教育アセスメント</a:t>
            </a:r>
            <a:endParaRPr lang="en-US" altLang="ja-JP" sz="1600" dirty="0"/>
          </a:p>
          <a:p>
            <a:pPr marL="285750" indent="-285750">
              <a:buFont typeface="Wingdings" panose="05000000000000000000" pitchFamily="2" charset="2"/>
              <a:buChar char="n"/>
            </a:pPr>
            <a:r>
              <a:rPr lang="ja-JP" altLang="en-US" sz="1600" dirty="0"/>
              <a:t>大学におけるカリキュラム・マネジメント</a:t>
            </a:r>
            <a:endParaRPr lang="en-US" altLang="ja-JP" sz="1600" dirty="0"/>
          </a:p>
        </p:txBody>
      </p:sp>
      <p:sp>
        <p:nvSpPr>
          <p:cNvPr id="9" name="スライド番号プレースホルダー 8"/>
          <p:cNvSpPr>
            <a:spLocks noGrp="1"/>
          </p:cNvSpPr>
          <p:nvPr>
            <p:ph type="sldNum" sz="quarter" idx="12"/>
          </p:nvPr>
        </p:nvSpPr>
        <p:spPr/>
        <p:txBody>
          <a:bodyPr/>
          <a:lstStyle/>
          <a:p>
            <a:fld id="{CE9FE975-8D2D-47B0-BE21-F4B74D093569}" type="slidenum">
              <a:rPr kumimoji="1" lang="ja-JP" altLang="en-US" smtClean="0"/>
              <a:t>5</a:t>
            </a:fld>
            <a:endParaRPr kumimoji="1" lang="ja-JP" altLang="en-US" dirty="0"/>
          </a:p>
        </p:txBody>
      </p:sp>
      <p:sp>
        <p:nvSpPr>
          <p:cNvPr id="8" name="テキスト ボックス 7"/>
          <p:cNvSpPr txBox="1"/>
          <p:nvPr/>
        </p:nvSpPr>
        <p:spPr>
          <a:xfrm>
            <a:off x="2747026" y="504962"/>
            <a:ext cx="3741771" cy="369332"/>
          </a:xfrm>
          <a:prstGeom prst="rect">
            <a:avLst/>
          </a:prstGeom>
          <a:noFill/>
        </p:spPr>
        <p:txBody>
          <a:bodyPr wrap="square" rtlCol="0">
            <a:spAutoFit/>
          </a:bodyPr>
          <a:lstStyle/>
          <a:p>
            <a:r>
              <a:rPr lang="en-US" altLang="ja-JP" dirty="0">
                <a:solidFill>
                  <a:schemeClr val="accent5">
                    <a:lumMod val="50000"/>
                  </a:schemeClr>
                </a:solidFill>
              </a:rPr>
              <a:t>Multi </a:t>
            </a:r>
            <a:r>
              <a:rPr lang="en-US" altLang="ja-JP" dirty="0" smtClean="0">
                <a:solidFill>
                  <a:schemeClr val="accent5">
                    <a:lumMod val="50000"/>
                  </a:schemeClr>
                </a:solidFill>
              </a:rPr>
              <a:t>Campus</a:t>
            </a:r>
            <a:r>
              <a:rPr lang="ja-JP" altLang="en-US" dirty="0">
                <a:solidFill>
                  <a:schemeClr val="accent5">
                    <a:lumMod val="50000"/>
                  </a:schemeClr>
                </a:solidFill>
              </a:rPr>
              <a:t> </a:t>
            </a:r>
            <a:r>
              <a:rPr lang="en-US" altLang="ja-JP" dirty="0" smtClean="0">
                <a:solidFill>
                  <a:schemeClr val="accent5">
                    <a:lumMod val="50000"/>
                  </a:schemeClr>
                </a:solidFill>
              </a:rPr>
              <a:t>One </a:t>
            </a:r>
            <a:r>
              <a:rPr lang="en-US" altLang="ja-JP" dirty="0">
                <a:solidFill>
                  <a:schemeClr val="accent5">
                    <a:lumMod val="50000"/>
                  </a:schemeClr>
                </a:solidFill>
              </a:rPr>
              <a:t>Digital University</a:t>
            </a:r>
          </a:p>
        </p:txBody>
      </p:sp>
    </p:spTree>
    <p:extLst>
      <p:ext uri="{BB962C8B-B14F-4D97-AF65-F5344CB8AC3E}">
        <p14:creationId xmlns:p14="http://schemas.microsoft.com/office/powerpoint/2010/main" val="276483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円/楕円 1">
            <a:extLst>
              <a:ext uri="{FF2B5EF4-FFF2-40B4-BE49-F238E27FC236}">
                <a16:creationId xmlns:a16="http://schemas.microsoft.com/office/drawing/2014/main" id="{99D0534E-7B40-022C-4539-00E895F92380}"/>
              </a:ext>
            </a:extLst>
          </p:cNvPr>
          <p:cNvSpPr/>
          <p:nvPr/>
        </p:nvSpPr>
        <p:spPr>
          <a:xfrm rot="20668530">
            <a:off x="1321538" y="2033195"/>
            <a:ext cx="6486861" cy="3248810"/>
          </a:xfrm>
          <a:prstGeom prst="ellipse">
            <a:avLst/>
          </a:prstGeom>
          <a:gradFill flip="none" rotWithShape="1">
            <a:gsLst>
              <a:gs pos="0">
                <a:schemeClr val="accent2">
                  <a:tint val="66000"/>
                  <a:satMod val="160000"/>
                  <a:alpha val="10873"/>
                </a:schemeClr>
              </a:gs>
              <a:gs pos="94000">
                <a:srgbClr val="0070C0">
                  <a:alpha val="35000"/>
                </a:srgbClr>
              </a:gs>
              <a:gs pos="100000">
                <a:schemeClr val="accent2">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タイトル 1"/>
          <p:cNvSpPr txBox="1">
            <a:spLocks/>
          </p:cNvSpPr>
          <p:nvPr/>
        </p:nvSpPr>
        <p:spPr>
          <a:xfrm>
            <a:off x="-7032" y="8058"/>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600" b="1" dirty="0">
                <a:solidFill>
                  <a:schemeClr val="accent2">
                    <a:lumMod val="60000"/>
                    <a:lumOff val="40000"/>
                  </a:schemeClr>
                </a:solidFill>
                <a:latin typeface="+mj-ea"/>
              </a:rPr>
              <a:t>M</a:t>
            </a:r>
            <a:r>
              <a:rPr lang="en-US" altLang="ja-JP" sz="2800" dirty="0">
                <a:solidFill>
                  <a:schemeClr val="bg1"/>
                </a:solidFill>
                <a:latin typeface="+mj-ea"/>
              </a:rPr>
              <a:t>ulti </a:t>
            </a:r>
            <a:r>
              <a:rPr lang="en-US" altLang="ja-JP" sz="3600" b="1" dirty="0">
                <a:solidFill>
                  <a:srgbClr val="92D050"/>
                </a:solidFill>
                <a:latin typeface="+mj-ea"/>
              </a:rPr>
              <a:t>C</a:t>
            </a:r>
            <a:r>
              <a:rPr lang="en-US" altLang="ja-JP" sz="2800" dirty="0">
                <a:solidFill>
                  <a:schemeClr val="bg1"/>
                </a:solidFill>
                <a:latin typeface="+mj-ea"/>
              </a:rPr>
              <a:t>ampus </a:t>
            </a:r>
            <a:r>
              <a:rPr lang="en-US" altLang="ja-JP" sz="3600" b="1" dirty="0">
                <a:solidFill>
                  <a:schemeClr val="accent4">
                    <a:lumMod val="60000"/>
                    <a:lumOff val="40000"/>
                  </a:schemeClr>
                </a:solidFill>
                <a:latin typeface="+mj-ea"/>
              </a:rPr>
              <a:t>O</a:t>
            </a:r>
            <a:r>
              <a:rPr lang="en-US" altLang="ja-JP" sz="2800" dirty="0">
                <a:solidFill>
                  <a:schemeClr val="bg1"/>
                </a:solidFill>
                <a:latin typeface="+mj-ea"/>
              </a:rPr>
              <a:t>ne </a:t>
            </a:r>
            <a:r>
              <a:rPr lang="en-US" altLang="ja-JP" sz="3600" b="1" dirty="0">
                <a:solidFill>
                  <a:schemeClr val="accent2">
                    <a:lumMod val="75000"/>
                  </a:schemeClr>
                </a:solidFill>
                <a:latin typeface="+mj-ea"/>
              </a:rPr>
              <a:t>D</a:t>
            </a:r>
            <a:r>
              <a:rPr lang="en-US" altLang="ja-JP" sz="2800" dirty="0">
                <a:solidFill>
                  <a:schemeClr val="bg1"/>
                </a:solidFill>
                <a:latin typeface="+mj-ea"/>
              </a:rPr>
              <a:t>igital </a:t>
            </a:r>
            <a:r>
              <a:rPr lang="en-US" altLang="ja-JP" sz="3600" b="1" dirty="0">
                <a:latin typeface="+mj-ea"/>
              </a:rPr>
              <a:t>U</a:t>
            </a:r>
            <a:r>
              <a:rPr lang="en-US" altLang="ja-JP" sz="2800" dirty="0">
                <a:solidFill>
                  <a:schemeClr val="bg1"/>
                </a:solidFill>
                <a:latin typeface="+mj-ea"/>
              </a:rPr>
              <a:t>niversity</a:t>
            </a:r>
            <a:r>
              <a:rPr lang="ja-JP" altLang="en-US" sz="2800" dirty="0">
                <a:solidFill>
                  <a:schemeClr val="bg1"/>
                </a:solidFill>
                <a:latin typeface="+mj-ea"/>
              </a:rPr>
              <a:t>構想</a:t>
            </a:r>
            <a:endParaRPr lang="ja-JP" altLang="en-US" sz="2800" dirty="0">
              <a:solidFill>
                <a:schemeClr val="bg1"/>
              </a:solidFill>
              <a:latin typeface="メイリオ" panose="020B0604030504040204" pitchFamily="50" charset="-128"/>
            </a:endParaRPr>
          </a:p>
        </p:txBody>
      </p:sp>
      <p:sp>
        <p:nvSpPr>
          <p:cNvPr id="17" name="テキスト ボックス 16"/>
          <p:cNvSpPr txBox="1"/>
          <p:nvPr/>
        </p:nvSpPr>
        <p:spPr>
          <a:xfrm>
            <a:off x="462579" y="1039406"/>
            <a:ext cx="8048105" cy="5847755"/>
          </a:xfrm>
          <a:prstGeom prst="rect">
            <a:avLst/>
          </a:prstGeom>
          <a:noFill/>
        </p:spPr>
        <p:txBody>
          <a:bodyPr wrap="square" rtlCol="0">
            <a:spAutoFit/>
          </a:bodyPr>
          <a:lstStyle/>
          <a:p>
            <a:pPr marL="285750" indent="-285750">
              <a:buFont typeface="Wingdings" panose="05000000000000000000" pitchFamily="2" charset="2"/>
              <a:buChar char="n"/>
            </a:pPr>
            <a:r>
              <a:rPr lang="ja-JP" altLang="en-US" sz="2800" dirty="0">
                <a:latin typeface="メイリオ" panose="020B0604030504040204" pitchFamily="50" charset="-128"/>
                <a:ea typeface="メイリオ" panose="020B0604030504040204" pitchFamily="50" charset="-128"/>
              </a:rPr>
              <a:t>全ての授業をいつでもどこからでも受講できるようなデジタルユニバーシティ</a:t>
            </a:r>
            <a:r>
              <a:rPr lang="ja-JP" altLang="en-US" sz="2800" dirty="0" smtClean="0">
                <a:latin typeface="メイリオ" panose="020B0604030504040204" pitchFamily="50" charset="-128"/>
                <a:ea typeface="メイリオ" panose="020B0604030504040204" pitchFamily="50" charset="-128"/>
              </a:rPr>
              <a:t>（</a:t>
            </a:r>
            <a:r>
              <a:rPr lang="en-US" altLang="ja-JP" sz="2800" dirty="0">
                <a:latin typeface="メイリオ" panose="020B0604030504040204" pitchFamily="50" charset="-128"/>
              </a:rPr>
              <a:t>Multi Campus One Digital University</a:t>
            </a:r>
            <a:r>
              <a:rPr lang="ja-JP" altLang="en-US" sz="2800" dirty="0" smtClean="0">
                <a:latin typeface="メイリオ" panose="020B0604030504040204" pitchFamily="50" charset="-128"/>
                <a:ea typeface="メイリオ" panose="020B0604030504040204" pitchFamily="50" charset="-128"/>
              </a:rPr>
              <a:t>）</a:t>
            </a:r>
            <a:r>
              <a:rPr lang="ja-JP" altLang="en-US" sz="2800" dirty="0">
                <a:latin typeface="メイリオ" panose="020B0604030504040204" pitchFamily="50" charset="-128"/>
                <a:ea typeface="メイリオ" panose="020B0604030504040204" pitchFamily="50" charset="-128"/>
              </a:rPr>
              <a:t>の</a:t>
            </a:r>
            <a:r>
              <a:rPr lang="ja-JP" altLang="en-US" sz="2800" dirty="0" smtClean="0">
                <a:latin typeface="メイリオ" panose="020B0604030504040204" pitchFamily="50" charset="-128"/>
                <a:ea typeface="メイリオ" panose="020B0604030504040204" pitchFamily="50" charset="-128"/>
              </a:rPr>
              <a:t>実現</a:t>
            </a:r>
            <a:endParaRPr lang="en-US" altLang="ja-JP" sz="2800" dirty="0" smtClean="0">
              <a:latin typeface="メイリオ" panose="020B0604030504040204" pitchFamily="50" charset="-128"/>
              <a:ea typeface="メイリオ" panose="020B0604030504040204" pitchFamily="50" charset="-128"/>
            </a:endParaRPr>
          </a:p>
          <a:p>
            <a:r>
              <a:rPr lang="ja-JP" altLang="en-US" sz="1000" dirty="0">
                <a:latin typeface="メイリオ" panose="020B0604030504040204" pitchFamily="50" charset="-128"/>
                <a:ea typeface="メイリオ" panose="020B0604030504040204" pitchFamily="50" charset="-128"/>
              </a:rPr>
              <a:t>　</a:t>
            </a:r>
            <a:r>
              <a:rPr lang="ja-JP" altLang="en-US" sz="1000" dirty="0" smtClean="0">
                <a:latin typeface="メイリオ" panose="020B0604030504040204" pitchFamily="50" charset="-128"/>
                <a:ea typeface="メイリオ" panose="020B0604030504040204" pitchFamily="50" charset="-128"/>
              </a:rPr>
              <a:t>　　　　　　　　　　　　　　　　　　　　　　　　　</a:t>
            </a:r>
            <a:r>
              <a:rPr lang="en-US" altLang="ja-JP" sz="1000" dirty="0" smtClean="0">
                <a:latin typeface="メイリオ" panose="020B0604030504040204" pitchFamily="50" charset="-128"/>
                <a:ea typeface="メイリオ" panose="020B0604030504040204" pitchFamily="50" charset="-128"/>
              </a:rPr>
              <a:t>(</a:t>
            </a:r>
            <a:r>
              <a:rPr lang="ja-JP" altLang="en-US" sz="1000" dirty="0" smtClean="0">
                <a:latin typeface="メイリオ" panose="020B0604030504040204" pitchFamily="50" charset="-128"/>
                <a:ea typeface="メイリオ" panose="020B0604030504040204" pitchFamily="50" charset="-128"/>
              </a:rPr>
              <a:t>文化情報研究センターや沖縄サテライト校・自宅でも学ぶことができる）</a:t>
            </a:r>
            <a:endParaRPr lang="en-US" altLang="ja-JP" sz="1000" dirty="0">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n"/>
            </a:pPr>
            <a:endParaRPr lang="en-US" altLang="ja-JP" sz="2800" dirty="0">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n"/>
            </a:pPr>
            <a:r>
              <a:rPr lang="ja-JP" altLang="en-US" sz="2800" dirty="0">
                <a:latin typeface="メイリオ" panose="020B0604030504040204" pitchFamily="50" charset="-128"/>
                <a:ea typeface="メイリオ" panose="020B0604030504040204" pitchFamily="50" charset="-128"/>
              </a:rPr>
              <a:t>学生は</a:t>
            </a:r>
            <a:r>
              <a:rPr lang="en-US" altLang="ja-JP" sz="2800" dirty="0">
                <a:latin typeface="メイリオ" panose="020B0604030504040204" pitchFamily="50" charset="-128"/>
                <a:ea typeface="メイリオ" panose="020B0604030504040204" pitchFamily="50" charset="-128"/>
              </a:rPr>
              <a:t>1000</a:t>
            </a:r>
            <a:r>
              <a:rPr lang="ja-JP" altLang="en-US" sz="2800" dirty="0">
                <a:latin typeface="メイリオ" panose="020B0604030504040204" pitchFamily="50" charset="-128"/>
                <a:ea typeface="メイリオ" panose="020B0604030504040204" pitchFamily="50" charset="-128"/>
              </a:rPr>
              <a:t>以上の教育用コンテンツにアクセス可能</a:t>
            </a:r>
            <a:endParaRPr lang="en-US" altLang="ja-JP" sz="2800" dirty="0">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n"/>
            </a:pPr>
            <a:endParaRPr lang="en-US" altLang="ja-JP" sz="2800" dirty="0">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n"/>
            </a:pPr>
            <a:r>
              <a:rPr lang="ja-JP" altLang="en-US" sz="2800" dirty="0">
                <a:latin typeface="メイリオ" panose="020B0604030504040204" pitchFamily="50" charset="-128"/>
                <a:ea typeface="メイリオ" panose="020B0604030504040204" pitchFamily="50" charset="-128"/>
              </a:rPr>
              <a:t>理解・定着を徹底追求した岐阜女子大学メソッドで、学びを活用できる力を育成</a:t>
            </a:r>
            <a:endParaRPr lang="en-US" altLang="ja-JP" sz="2800" dirty="0">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n"/>
            </a:pPr>
            <a:endParaRPr lang="en-US" altLang="ja-JP" sz="2800" dirty="0">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n"/>
            </a:pPr>
            <a:r>
              <a:rPr lang="ja-JP" altLang="en-US" sz="2800" dirty="0">
                <a:latin typeface="メイリオ" panose="020B0604030504040204" pitchFamily="50" charset="-128"/>
                <a:ea typeface="メイリオ" panose="020B0604030504040204" pitchFamily="50" charset="-128"/>
              </a:rPr>
              <a:t>自律的なオンライン講座のデザインと教えないで学べる学修環境の整備</a:t>
            </a:r>
            <a:endParaRPr lang="en-US" altLang="ja-JP" sz="2800" dirty="0">
              <a:latin typeface="メイリオ" panose="020B0604030504040204" pitchFamily="50" charset="-128"/>
              <a:ea typeface="メイリオ" panose="020B0604030504040204" pitchFamily="50" charset="-128"/>
            </a:endParaRPr>
          </a:p>
          <a:p>
            <a:endParaRPr lang="ja-JP" altLang="en-US" sz="28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958065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
          <p:cNvSpPr txBox="1">
            <a:spLocks/>
          </p:cNvSpPr>
          <p:nvPr/>
        </p:nvSpPr>
        <p:spPr>
          <a:xfrm>
            <a:off x="-7032" y="8058"/>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600" b="1" dirty="0">
                <a:solidFill>
                  <a:schemeClr val="accent2">
                    <a:lumMod val="60000"/>
                    <a:lumOff val="40000"/>
                  </a:schemeClr>
                </a:solidFill>
                <a:latin typeface="+mj-ea"/>
              </a:rPr>
              <a:t>M</a:t>
            </a:r>
            <a:r>
              <a:rPr lang="en-US" altLang="ja-JP" sz="2800" dirty="0">
                <a:solidFill>
                  <a:schemeClr val="bg1"/>
                </a:solidFill>
                <a:latin typeface="+mj-ea"/>
              </a:rPr>
              <a:t>ulti </a:t>
            </a:r>
            <a:r>
              <a:rPr lang="en-US" altLang="ja-JP" sz="3600" b="1" dirty="0">
                <a:solidFill>
                  <a:srgbClr val="92D050"/>
                </a:solidFill>
                <a:latin typeface="+mj-ea"/>
              </a:rPr>
              <a:t>C</a:t>
            </a:r>
            <a:r>
              <a:rPr lang="en-US" altLang="ja-JP" sz="2800" dirty="0">
                <a:solidFill>
                  <a:schemeClr val="bg1"/>
                </a:solidFill>
                <a:latin typeface="+mj-ea"/>
              </a:rPr>
              <a:t>ampus </a:t>
            </a:r>
            <a:r>
              <a:rPr lang="en-US" altLang="ja-JP" sz="3600" b="1" dirty="0">
                <a:solidFill>
                  <a:schemeClr val="accent4">
                    <a:lumMod val="60000"/>
                    <a:lumOff val="40000"/>
                  </a:schemeClr>
                </a:solidFill>
                <a:latin typeface="+mj-ea"/>
              </a:rPr>
              <a:t>O</a:t>
            </a:r>
            <a:r>
              <a:rPr lang="en-US" altLang="ja-JP" sz="2800" dirty="0">
                <a:solidFill>
                  <a:schemeClr val="bg1"/>
                </a:solidFill>
                <a:latin typeface="+mj-ea"/>
              </a:rPr>
              <a:t>ne </a:t>
            </a:r>
            <a:r>
              <a:rPr lang="en-US" altLang="ja-JP" sz="3600" b="1" dirty="0">
                <a:solidFill>
                  <a:schemeClr val="accent2">
                    <a:lumMod val="75000"/>
                  </a:schemeClr>
                </a:solidFill>
                <a:latin typeface="+mj-ea"/>
              </a:rPr>
              <a:t>D</a:t>
            </a:r>
            <a:r>
              <a:rPr lang="en-US" altLang="ja-JP" sz="2800" dirty="0">
                <a:solidFill>
                  <a:schemeClr val="bg1"/>
                </a:solidFill>
                <a:latin typeface="+mj-ea"/>
              </a:rPr>
              <a:t>igital </a:t>
            </a:r>
            <a:r>
              <a:rPr lang="en-US" altLang="ja-JP" sz="3600" b="1" dirty="0">
                <a:latin typeface="+mj-ea"/>
              </a:rPr>
              <a:t>U</a:t>
            </a:r>
            <a:r>
              <a:rPr lang="en-US" altLang="ja-JP" sz="2800" dirty="0">
                <a:solidFill>
                  <a:schemeClr val="bg1"/>
                </a:solidFill>
                <a:latin typeface="+mj-ea"/>
              </a:rPr>
              <a:t>niversity</a:t>
            </a:r>
            <a:r>
              <a:rPr lang="ja-JP" altLang="en-US" sz="2800" dirty="0">
                <a:solidFill>
                  <a:schemeClr val="bg1"/>
                </a:solidFill>
                <a:latin typeface="+mj-ea"/>
              </a:rPr>
              <a:t>構想</a:t>
            </a:r>
            <a:endParaRPr lang="ja-JP" altLang="en-US" sz="2800" dirty="0">
              <a:solidFill>
                <a:schemeClr val="bg1"/>
              </a:solidFill>
              <a:latin typeface="メイリオ" panose="020B0604030504040204" pitchFamily="50" charset="-128"/>
              <a:ea typeface="メイリオ" panose="020B0604030504040204" pitchFamily="50" charset="-128"/>
            </a:endParaRPr>
          </a:p>
        </p:txBody>
      </p:sp>
      <p:sp>
        <p:nvSpPr>
          <p:cNvPr id="18" name="テキスト ボックス 17"/>
          <p:cNvSpPr txBox="1"/>
          <p:nvPr/>
        </p:nvSpPr>
        <p:spPr>
          <a:xfrm>
            <a:off x="577078" y="1079405"/>
            <a:ext cx="7663999" cy="523220"/>
          </a:xfrm>
          <a:prstGeom prst="rect">
            <a:avLst/>
          </a:prstGeom>
          <a:noFill/>
        </p:spPr>
        <p:txBody>
          <a:bodyPr wrap="square" rtlCol="0">
            <a:spAutoFit/>
          </a:bodyPr>
          <a:lstStyle/>
          <a:p>
            <a:pPr marL="571500" indent="-571500">
              <a:buFont typeface="Wingdings" panose="05000000000000000000" pitchFamily="2" charset="2"/>
              <a:buChar char="n"/>
            </a:pPr>
            <a:r>
              <a:rPr lang="ja-JP" altLang="en-US" sz="2800" dirty="0">
                <a:latin typeface="メイリオ" panose="020B0604030504040204" pitchFamily="50" charset="-128"/>
              </a:rPr>
              <a:t>岐阜女子大学の新たな展開</a:t>
            </a:r>
          </a:p>
        </p:txBody>
      </p:sp>
      <p:sp>
        <p:nvSpPr>
          <p:cNvPr id="3" name="テキスト ボックス 2"/>
          <p:cNvSpPr txBox="1"/>
          <p:nvPr/>
        </p:nvSpPr>
        <p:spPr>
          <a:xfrm>
            <a:off x="1026944" y="2998483"/>
            <a:ext cx="6934840" cy="3416320"/>
          </a:xfrm>
          <a:prstGeom prst="rect">
            <a:avLst/>
          </a:prstGeom>
          <a:noFill/>
        </p:spPr>
        <p:txBody>
          <a:bodyPr wrap="square" rtlCol="0">
            <a:spAutoFit/>
          </a:bodyPr>
          <a:lstStyle/>
          <a:p>
            <a:pPr marL="285750" indent="-285750">
              <a:buFont typeface="Wingdings" panose="05000000000000000000" pitchFamily="2" charset="2"/>
              <a:buChar char="n"/>
            </a:pPr>
            <a:r>
              <a:rPr kumimoji="1" lang="ja-JP" altLang="en-US" sz="2400" dirty="0" smtClean="0">
                <a:latin typeface="+mn-ea"/>
              </a:rPr>
              <a:t>各専攻</a:t>
            </a:r>
            <a:r>
              <a:rPr kumimoji="1" lang="ja-JP" altLang="en-US" sz="2400" dirty="0">
                <a:latin typeface="+mn-ea"/>
              </a:rPr>
              <a:t>で最低</a:t>
            </a:r>
            <a:r>
              <a:rPr kumimoji="1" lang="en-US" altLang="ja-JP" sz="2400" dirty="0">
                <a:latin typeface="+mn-ea"/>
              </a:rPr>
              <a:t>60</a:t>
            </a:r>
            <a:r>
              <a:rPr kumimoji="1" lang="ja-JP" altLang="en-US" sz="2400" dirty="0">
                <a:latin typeface="+mn-ea"/>
              </a:rPr>
              <a:t>単位を</a:t>
            </a:r>
            <a:r>
              <a:rPr kumimoji="1" lang="en-US" altLang="ja-JP" sz="2400" dirty="0">
                <a:latin typeface="+mn-ea"/>
              </a:rPr>
              <a:t>e-Learning</a:t>
            </a:r>
            <a:r>
              <a:rPr lang="ja-JP" altLang="en-US" sz="2400" dirty="0" smtClean="0">
                <a:latin typeface="+mn-ea"/>
              </a:rPr>
              <a:t>化</a:t>
            </a:r>
            <a:r>
              <a:rPr lang="en-US" altLang="ja-JP" sz="2400" dirty="0" smtClean="0">
                <a:latin typeface="+mn-ea"/>
              </a:rPr>
              <a:t>(3</a:t>
            </a:r>
            <a:r>
              <a:rPr lang="ja-JP" altLang="en-US" sz="2400" dirty="0" smtClean="0">
                <a:latin typeface="+mn-ea"/>
              </a:rPr>
              <a:t>年間）</a:t>
            </a:r>
            <a:endParaRPr lang="en-US" altLang="ja-JP" sz="2400" dirty="0">
              <a:latin typeface="+mn-ea"/>
            </a:endParaRPr>
          </a:p>
          <a:p>
            <a:pPr marL="285750" indent="-285750">
              <a:buFont typeface="Wingdings" panose="05000000000000000000" pitchFamily="2" charset="2"/>
              <a:buChar char="n"/>
            </a:pPr>
            <a:endParaRPr lang="en-US" altLang="ja-JP" sz="2400" dirty="0">
              <a:latin typeface="+mn-ea"/>
            </a:endParaRPr>
          </a:p>
          <a:p>
            <a:pPr marL="285750" indent="-285750">
              <a:buFont typeface="Wingdings" panose="05000000000000000000" pitchFamily="2" charset="2"/>
              <a:buChar char="n"/>
            </a:pPr>
            <a:endParaRPr lang="en-US" altLang="ja-JP" sz="2400" dirty="0">
              <a:latin typeface="+mn-ea"/>
            </a:endParaRPr>
          </a:p>
          <a:p>
            <a:pPr marL="285750" indent="-285750">
              <a:buFont typeface="Wingdings" panose="05000000000000000000" pitchFamily="2" charset="2"/>
              <a:buChar char="n"/>
            </a:pPr>
            <a:endParaRPr lang="en-US" altLang="ja-JP" sz="2400" dirty="0">
              <a:latin typeface="+mn-ea"/>
            </a:endParaRPr>
          </a:p>
          <a:p>
            <a:pPr marL="285750" indent="-285750">
              <a:buFont typeface="Wingdings" panose="05000000000000000000" pitchFamily="2" charset="2"/>
              <a:buChar char="n"/>
            </a:pPr>
            <a:r>
              <a:rPr lang="ja-JP" altLang="en-US" sz="2400" dirty="0">
                <a:latin typeface="+mn-ea"/>
              </a:rPr>
              <a:t>主体的・対話的な深い学びへの転換</a:t>
            </a:r>
            <a:endParaRPr lang="en-US" altLang="ja-JP" sz="2400" dirty="0">
              <a:latin typeface="+mn-ea"/>
            </a:endParaRPr>
          </a:p>
          <a:p>
            <a:pPr marL="285750" indent="-285750">
              <a:buFont typeface="Wingdings" panose="05000000000000000000" pitchFamily="2" charset="2"/>
              <a:buChar char="n"/>
            </a:pPr>
            <a:endParaRPr lang="en-US" altLang="ja-JP" sz="2400" dirty="0">
              <a:latin typeface="+mn-ea"/>
            </a:endParaRPr>
          </a:p>
          <a:p>
            <a:pPr marL="285750" indent="-285750">
              <a:buFont typeface="Wingdings" panose="05000000000000000000" pitchFamily="2" charset="2"/>
              <a:buChar char="n"/>
            </a:pPr>
            <a:r>
              <a:rPr lang="ja-JP" altLang="en-US" sz="2400" dirty="0">
                <a:latin typeface="+mn-ea"/>
              </a:rPr>
              <a:t>大学間で教育コンテンツの相互流通を実現</a:t>
            </a:r>
            <a:endParaRPr lang="en-US" altLang="ja-JP" sz="2400" dirty="0">
              <a:latin typeface="+mn-ea"/>
            </a:endParaRPr>
          </a:p>
          <a:p>
            <a:pPr marL="285750" indent="-285750">
              <a:buFont typeface="Wingdings" panose="05000000000000000000" pitchFamily="2" charset="2"/>
              <a:buChar char="n"/>
            </a:pPr>
            <a:endParaRPr lang="en-US" altLang="ja-JP" sz="2400" dirty="0">
              <a:latin typeface="+mn-ea"/>
            </a:endParaRPr>
          </a:p>
          <a:p>
            <a:pPr marL="285750" indent="-285750">
              <a:buFont typeface="Wingdings" panose="05000000000000000000" pitchFamily="2" charset="2"/>
              <a:buChar char="n"/>
            </a:pPr>
            <a:r>
              <a:rPr lang="ja-JP" altLang="en-US" sz="2400" dirty="0">
                <a:latin typeface="+mn-ea"/>
              </a:rPr>
              <a:t>単位連携や単位互換を可能</a:t>
            </a:r>
            <a:endParaRPr kumimoji="1" lang="ja-JP" altLang="en-US" sz="2400" dirty="0">
              <a:latin typeface="+mn-ea"/>
            </a:endParaRPr>
          </a:p>
        </p:txBody>
      </p:sp>
      <p:graphicFrame>
        <p:nvGraphicFramePr>
          <p:cNvPr id="8" name="図表 7"/>
          <p:cNvGraphicFramePr/>
          <p:nvPr/>
        </p:nvGraphicFramePr>
        <p:xfrm>
          <a:off x="1137203" y="2003340"/>
          <a:ext cx="6929017" cy="7812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表 8"/>
          <p:cNvGraphicFramePr>
            <a:graphicFrameLocks noGrp="1"/>
          </p:cNvGraphicFramePr>
          <p:nvPr/>
        </p:nvGraphicFramePr>
        <p:xfrm>
          <a:off x="1137203" y="1715308"/>
          <a:ext cx="6936433" cy="370840"/>
        </p:xfrm>
        <a:graphic>
          <a:graphicData uri="http://schemas.openxmlformats.org/drawingml/2006/table">
            <a:tbl>
              <a:tblPr firstRow="1" bandRow="1">
                <a:tableStyleId>{5C22544A-7EE6-4342-B048-85BDC9FD1C3A}</a:tableStyleId>
              </a:tblPr>
              <a:tblGrid>
                <a:gridCol w="1981838">
                  <a:extLst>
                    <a:ext uri="{9D8B030D-6E8A-4147-A177-3AD203B41FA5}">
                      <a16:colId xmlns:a16="http://schemas.microsoft.com/office/drawing/2014/main" val="2918083234"/>
                    </a:ext>
                  </a:extLst>
                </a:gridCol>
                <a:gridCol w="2972757">
                  <a:extLst>
                    <a:ext uri="{9D8B030D-6E8A-4147-A177-3AD203B41FA5}">
                      <a16:colId xmlns:a16="http://schemas.microsoft.com/office/drawing/2014/main" val="1188717769"/>
                    </a:ext>
                  </a:extLst>
                </a:gridCol>
                <a:gridCol w="1981838">
                  <a:extLst>
                    <a:ext uri="{9D8B030D-6E8A-4147-A177-3AD203B41FA5}">
                      <a16:colId xmlns:a16="http://schemas.microsoft.com/office/drawing/2014/main" val="3299440172"/>
                    </a:ext>
                  </a:extLst>
                </a:gridCol>
              </a:tblGrid>
              <a:tr h="370840">
                <a:tc>
                  <a:txBody>
                    <a:bodyPr/>
                    <a:lstStyle/>
                    <a:p>
                      <a:pPr algn="ctr"/>
                      <a:r>
                        <a:rPr kumimoji="1" lang="en-US" altLang="ja-JP" sz="1050" dirty="0">
                          <a:latin typeface="+mj-ea"/>
                          <a:ea typeface="+mj-ea"/>
                        </a:rPr>
                        <a:t>2023</a:t>
                      </a:r>
                      <a:r>
                        <a:rPr kumimoji="1" lang="ja-JP" altLang="en-US" sz="1050" dirty="0">
                          <a:latin typeface="+mj-ea"/>
                          <a:ea typeface="+mj-ea"/>
                        </a:rPr>
                        <a:t>年度</a:t>
                      </a:r>
                    </a:p>
                  </a:txBody>
                  <a:tcPr anchor="ctr" anchorCtr="1"/>
                </a:tc>
                <a:tc>
                  <a:txBody>
                    <a:bodyPr/>
                    <a:lstStyle/>
                    <a:p>
                      <a:pPr algn="ctr"/>
                      <a:r>
                        <a:rPr kumimoji="1" lang="en-US" altLang="ja-JP" sz="1050" dirty="0">
                          <a:latin typeface="+mj-ea"/>
                          <a:ea typeface="+mj-ea"/>
                        </a:rPr>
                        <a:t>2024</a:t>
                      </a:r>
                      <a:r>
                        <a:rPr kumimoji="1" lang="ja-JP" altLang="en-US" sz="1050" dirty="0">
                          <a:latin typeface="+mj-ea"/>
                          <a:ea typeface="+mj-ea"/>
                        </a:rPr>
                        <a:t>年度</a:t>
                      </a:r>
                    </a:p>
                  </a:txBody>
                  <a:tcPr anchor="ctr" anchorCtr="1"/>
                </a:tc>
                <a:tc>
                  <a:txBody>
                    <a:bodyPr/>
                    <a:lstStyle/>
                    <a:p>
                      <a:pPr algn="ctr"/>
                      <a:r>
                        <a:rPr kumimoji="1" lang="en-US" altLang="ja-JP" sz="1050" dirty="0">
                          <a:latin typeface="+mj-ea"/>
                          <a:ea typeface="+mj-ea"/>
                        </a:rPr>
                        <a:t>2025</a:t>
                      </a:r>
                      <a:r>
                        <a:rPr kumimoji="1" lang="ja-JP" altLang="en-US" sz="1050" dirty="0">
                          <a:latin typeface="+mj-ea"/>
                          <a:ea typeface="+mj-ea"/>
                        </a:rPr>
                        <a:t>年度</a:t>
                      </a:r>
                    </a:p>
                  </a:txBody>
                  <a:tcPr anchor="ctr" anchorCtr="1"/>
                </a:tc>
                <a:extLst>
                  <a:ext uri="{0D108BD9-81ED-4DB2-BD59-A6C34878D82A}">
                    <a16:rowId xmlns:a16="http://schemas.microsoft.com/office/drawing/2014/main" val="3175345240"/>
                  </a:ext>
                </a:extLst>
              </a:tr>
            </a:tbl>
          </a:graphicData>
        </a:graphic>
      </p:graphicFrame>
      <p:sp>
        <p:nvSpPr>
          <p:cNvPr id="10" name="テキスト ボックス 9"/>
          <p:cNvSpPr txBox="1"/>
          <p:nvPr/>
        </p:nvSpPr>
        <p:spPr>
          <a:xfrm>
            <a:off x="345115" y="2143347"/>
            <a:ext cx="792088" cy="461665"/>
          </a:xfrm>
          <a:prstGeom prst="rect">
            <a:avLst/>
          </a:prstGeom>
          <a:solidFill>
            <a:schemeClr val="accent2"/>
          </a:solidFill>
        </p:spPr>
        <p:txBody>
          <a:bodyPr wrap="square" rtlCol="0">
            <a:spAutoFit/>
          </a:bodyPr>
          <a:lstStyle/>
          <a:p>
            <a:pPr algn="ctr"/>
            <a:endParaRPr kumimoji="1" lang="en-US" altLang="ja-JP" sz="800" dirty="0">
              <a:solidFill>
                <a:schemeClr val="bg1"/>
              </a:solidFill>
            </a:endParaRPr>
          </a:p>
          <a:p>
            <a:pPr algn="ctr"/>
            <a:r>
              <a:rPr kumimoji="1" lang="ja-JP" altLang="en-US" sz="800" dirty="0">
                <a:solidFill>
                  <a:schemeClr val="bg1"/>
                </a:solidFill>
              </a:rPr>
              <a:t>全体</a:t>
            </a:r>
            <a:endParaRPr kumimoji="1" lang="en-US" altLang="ja-JP" sz="800" dirty="0">
              <a:solidFill>
                <a:schemeClr val="bg1"/>
              </a:solidFill>
            </a:endParaRPr>
          </a:p>
          <a:p>
            <a:pPr algn="ctr"/>
            <a:endParaRPr kumimoji="1" lang="ja-JP" altLang="en-US" sz="800" dirty="0">
              <a:solidFill>
                <a:schemeClr val="bg1"/>
              </a:solidFill>
            </a:endParaRPr>
          </a:p>
        </p:txBody>
      </p:sp>
      <p:sp>
        <p:nvSpPr>
          <p:cNvPr id="2" name="二等辺三角形 1"/>
          <p:cNvSpPr/>
          <p:nvPr/>
        </p:nvSpPr>
        <p:spPr>
          <a:xfrm rot="10800000">
            <a:off x="3814463" y="3653774"/>
            <a:ext cx="1339080" cy="48206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577078" y="4323314"/>
            <a:ext cx="7824689" cy="21501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1767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二等辺三角形 2"/>
          <p:cNvSpPr/>
          <p:nvPr/>
        </p:nvSpPr>
        <p:spPr>
          <a:xfrm rot="10800000">
            <a:off x="1582471" y="1027401"/>
            <a:ext cx="5519748" cy="3175958"/>
          </a:xfrm>
          <a:prstGeom prst="triangle">
            <a:avLst/>
          </a:prstGeom>
          <a:solidFill>
            <a:schemeClr val="accent5">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 name="直線コネクタ 25"/>
          <p:cNvCxnSpPr/>
          <p:nvPr/>
        </p:nvCxnSpPr>
        <p:spPr>
          <a:xfrm>
            <a:off x="1230961" y="5709547"/>
            <a:ext cx="7080449" cy="0"/>
          </a:xfrm>
          <a:prstGeom prst="line">
            <a:avLst/>
          </a:prstGeom>
          <a:ln w="38100"/>
        </p:spPr>
        <p:style>
          <a:lnRef idx="1">
            <a:schemeClr val="accent5"/>
          </a:lnRef>
          <a:fillRef idx="0">
            <a:schemeClr val="accent5"/>
          </a:fillRef>
          <a:effectRef idx="0">
            <a:schemeClr val="accent5"/>
          </a:effectRef>
          <a:fontRef idx="minor">
            <a:schemeClr val="tx1"/>
          </a:fontRef>
        </p:style>
      </p:cxnSp>
      <p:sp>
        <p:nvSpPr>
          <p:cNvPr id="2" name="テキスト ボックス 1"/>
          <p:cNvSpPr txBox="1"/>
          <p:nvPr/>
        </p:nvSpPr>
        <p:spPr>
          <a:xfrm>
            <a:off x="169604" y="195734"/>
            <a:ext cx="8648392" cy="461665"/>
          </a:xfrm>
          <a:prstGeom prst="rect">
            <a:avLst/>
          </a:prstGeom>
          <a:noFill/>
        </p:spPr>
        <p:txBody>
          <a:bodyPr wrap="square" rtlCol="0">
            <a:spAutoFit/>
          </a:bodyPr>
          <a:lstStyle/>
          <a:p>
            <a:pPr algn="ctr"/>
            <a:r>
              <a:rPr lang="ja-JP" altLang="en-US" sz="2400" dirty="0">
                <a:latin typeface="メイリオ" panose="020B0604030504040204" pitchFamily="50" charset="-128"/>
              </a:rPr>
              <a:t>主体的・対話的な深い学びへの転換のための</a:t>
            </a:r>
            <a:r>
              <a:rPr lang="ja-JP" altLang="en-US" sz="2400" dirty="0">
                <a:latin typeface="メイリオ" panose="020B0604030504040204" pitchFamily="50" charset="-128"/>
                <a:ea typeface="メイリオ" panose="020B0604030504040204" pitchFamily="50" charset="-128"/>
              </a:rPr>
              <a:t>学修環境の整備</a:t>
            </a:r>
            <a:r>
              <a:rPr lang="ja-JP" altLang="en-US" sz="1000" dirty="0">
                <a:latin typeface="メイリオ" panose="020B0604030504040204" pitchFamily="50" charset="-128"/>
                <a:ea typeface="メイリオ" panose="020B0604030504040204" pitchFamily="50" charset="-128"/>
              </a:rPr>
              <a:t>　</a:t>
            </a:r>
            <a:endParaRPr lang="en-US" altLang="ja-JP" sz="1000" dirty="0">
              <a:latin typeface="メイリオ" panose="020B0604030504040204" pitchFamily="50" charset="-128"/>
              <a:ea typeface="メイリオ" panose="020B0604030504040204" pitchFamily="50" charset="-128"/>
            </a:endParaRPr>
          </a:p>
        </p:txBody>
      </p:sp>
      <p:cxnSp>
        <p:nvCxnSpPr>
          <p:cNvPr id="4" name="直線コネクタ 3"/>
          <p:cNvCxnSpPr/>
          <p:nvPr/>
        </p:nvCxnSpPr>
        <p:spPr>
          <a:xfrm>
            <a:off x="194508" y="647449"/>
            <a:ext cx="839135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262550" y="5597960"/>
            <a:ext cx="962853" cy="215444"/>
          </a:xfrm>
          <a:prstGeom prst="rect">
            <a:avLst/>
          </a:prstGeom>
          <a:solidFill>
            <a:srgbClr val="FF0000"/>
          </a:solidFill>
        </p:spPr>
        <p:txBody>
          <a:bodyPr wrap="square" rtlCol="0">
            <a:spAutoFit/>
          </a:bodyPr>
          <a:lstStyle/>
          <a:p>
            <a:pPr algn="ctr"/>
            <a:r>
              <a:rPr kumimoji="1" lang="ja-JP" altLang="en-US" sz="800" dirty="0">
                <a:solidFill>
                  <a:schemeClr val="bg1"/>
                </a:solidFill>
              </a:rPr>
              <a:t>教育リソース</a:t>
            </a:r>
          </a:p>
        </p:txBody>
      </p:sp>
      <p:sp>
        <p:nvSpPr>
          <p:cNvPr id="27" name="テキスト ボックス 26"/>
          <p:cNvSpPr txBox="1"/>
          <p:nvPr/>
        </p:nvSpPr>
        <p:spPr>
          <a:xfrm>
            <a:off x="1456809" y="5598363"/>
            <a:ext cx="1298875" cy="215444"/>
          </a:xfrm>
          <a:prstGeom prst="rect">
            <a:avLst/>
          </a:prstGeom>
          <a:solidFill>
            <a:schemeClr val="accent6">
              <a:lumMod val="75000"/>
            </a:schemeClr>
          </a:solidFill>
        </p:spPr>
        <p:txBody>
          <a:bodyPr wrap="square" rtlCol="0">
            <a:spAutoFit/>
          </a:bodyPr>
          <a:lstStyle/>
          <a:p>
            <a:pPr algn="ctr"/>
            <a:r>
              <a:rPr kumimoji="1" lang="ja-JP" altLang="en-US" sz="800" dirty="0">
                <a:solidFill>
                  <a:schemeClr val="bg1"/>
                </a:solidFill>
              </a:rPr>
              <a:t>テキスト</a:t>
            </a:r>
          </a:p>
        </p:txBody>
      </p:sp>
      <p:sp>
        <p:nvSpPr>
          <p:cNvPr id="32" name="テキスト ボックス 31"/>
          <p:cNvSpPr txBox="1"/>
          <p:nvPr/>
        </p:nvSpPr>
        <p:spPr>
          <a:xfrm>
            <a:off x="2858188" y="5597960"/>
            <a:ext cx="3728244" cy="215444"/>
          </a:xfrm>
          <a:prstGeom prst="rect">
            <a:avLst/>
          </a:prstGeom>
          <a:solidFill>
            <a:schemeClr val="bg2">
              <a:lumMod val="25000"/>
            </a:schemeClr>
          </a:solidFill>
        </p:spPr>
        <p:txBody>
          <a:bodyPr wrap="square" rtlCol="0">
            <a:spAutoFit/>
          </a:bodyPr>
          <a:lstStyle/>
          <a:p>
            <a:pPr algn="ctr"/>
            <a:r>
              <a:rPr kumimoji="1" lang="ja-JP" altLang="en-US" sz="800" dirty="0">
                <a:solidFill>
                  <a:schemeClr val="bg1"/>
                </a:solidFill>
              </a:rPr>
              <a:t>各種資料のデジタル</a:t>
            </a:r>
            <a:r>
              <a:rPr lang="ja-JP" altLang="en-US" sz="800" dirty="0">
                <a:solidFill>
                  <a:schemeClr val="bg1"/>
                </a:solidFill>
              </a:rPr>
              <a:t>アーカイブ</a:t>
            </a:r>
            <a:endParaRPr kumimoji="1" lang="ja-JP" altLang="en-US" sz="800" dirty="0">
              <a:solidFill>
                <a:schemeClr val="bg1"/>
              </a:solidFill>
            </a:endParaRPr>
          </a:p>
        </p:txBody>
      </p:sp>
      <p:sp>
        <p:nvSpPr>
          <p:cNvPr id="52" name="テキスト ボックス 51"/>
          <p:cNvSpPr txBox="1"/>
          <p:nvPr/>
        </p:nvSpPr>
        <p:spPr>
          <a:xfrm>
            <a:off x="6664959" y="5597960"/>
            <a:ext cx="1697703" cy="215444"/>
          </a:xfrm>
          <a:prstGeom prst="rect">
            <a:avLst/>
          </a:prstGeom>
          <a:solidFill>
            <a:schemeClr val="accent3">
              <a:lumMod val="50000"/>
            </a:schemeClr>
          </a:solidFill>
        </p:spPr>
        <p:txBody>
          <a:bodyPr wrap="square" rtlCol="0">
            <a:spAutoFit/>
          </a:bodyPr>
          <a:lstStyle/>
          <a:p>
            <a:pPr algn="ctr"/>
            <a:r>
              <a:rPr kumimoji="1" lang="ja-JP" altLang="en-US" sz="800" dirty="0">
                <a:solidFill>
                  <a:schemeClr val="bg1"/>
                </a:solidFill>
              </a:rPr>
              <a:t>質疑・応答への対応</a:t>
            </a:r>
          </a:p>
        </p:txBody>
      </p:sp>
      <p:cxnSp>
        <p:nvCxnSpPr>
          <p:cNvPr id="69" name="直線コネクタ 68"/>
          <p:cNvCxnSpPr>
            <a:stCxn id="70" idx="3"/>
          </p:cNvCxnSpPr>
          <p:nvPr/>
        </p:nvCxnSpPr>
        <p:spPr>
          <a:xfrm>
            <a:off x="1174213" y="4282846"/>
            <a:ext cx="7144050" cy="2961"/>
          </a:xfrm>
          <a:prstGeom prst="line">
            <a:avLst/>
          </a:prstGeom>
          <a:ln w="38100">
            <a:solidFill>
              <a:schemeClr val="accent1"/>
            </a:solidFill>
          </a:ln>
        </p:spPr>
        <p:style>
          <a:lnRef idx="1">
            <a:schemeClr val="accent3"/>
          </a:lnRef>
          <a:fillRef idx="0">
            <a:schemeClr val="accent3"/>
          </a:fillRef>
          <a:effectRef idx="0">
            <a:schemeClr val="accent3"/>
          </a:effectRef>
          <a:fontRef idx="minor">
            <a:schemeClr val="tx1"/>
          </a:fontRef>
        </p:style>
      </p:cxnSp>
      <p:sp>
        <p:nvSpPr>
          <p:cNvPr id="70" name="テキスト ボックス 69"/>
          <p:cNvSpPr txBox="1"/>
          <p:nvPr/>
        </p:nvSpPr>
        <p:spPr>
          <a:xfrm>
            <a:off x="267981" y="4113569"/>
            <a:ext cx="906232" cy="338554"/>
          </a:xfrm>
          <a:prstGeom prst="rect">
            <a:avLst/>
          </a:prstGeom>
          <a:solidFill>
            <a:schemeClr val="accent5">
              <a:lumMod val="50000"/>
            </a:schemeClr>
          </a:solidFill>
        </p:spPr>
        <p:txBody>
          <a:bodyPr wrap="square" rtlCol="0">
            <a:spAutoFit/>
          </a:bodyPr>
          <a:lstStyle/>
          <a:p>
            <a:pPr algn="ctr"/>
            <a:r>
              <a:rPr kumimoji="1" lang="ja-JP" altLang="en-US" sz="800" dirty="0">
                <a:solidFill>
                  <a:schemeClr val="bg1"/>
                </a:solidFill>
              </a:rPr>
              <a:t>ハイブリット型授業</a:t>
            </a:r>
            <a:r>
              <a:rPr kumimoji="1" lang="en-US" altLang="ja-JP" sz="800" dirty="0">
                <a:solidFill>
                  <a:schemeClr val="bg1"/>
                </a:solidFill>
              </a:rPr>
              <a:t>Ⅲ</a:t>
            </a:r>
            <a:r>
              <a:rPr kumimoji="1" lang="ja-JP" altLang="en-US" sz="800" dirty="0">
                <a:solidFill>
                  <a:schemeClr val="bg1"/>
                </a:solidFill>
              </a:rPr>
              <a:t>型</a:t>
            </a:r>
          </a:p>
        </p:txBody>
      </p:sp>
      <p:grpSp>
        <p:nvGrpSpPr>
          <p:cNvPr id="74" name="グループ化 73"/>
          <p:cNvGrpSpPr/>
          <p:nvPr/>
        </p:nvGrpSpPr>
        <p:grpSpPr>
          <a:xfrm>
            <a:off x="1478296" y="4116530"/>
            <a:ext cx="6600278" cy="374193"/>
            <a:chOff x="2996766" y="203547"/>
            <a:chExt cx="935484" cy="374193"/>
          </a:xfrm>
          <a:solidFill>
            <a:schemeClr val="accent4"/>
          </a:solidFill>
        </p:grpSpPr>
        <p:sp>
          <p:nvSpPr>
            <p:cNvPr id="75" name="山形 74"/>
            <p:cNvSpPr/>
            <p:nvPr/>
          </p:nvSpPr>
          <p:spPr>
            <a:xfrm>
              <a:off x="2996766" y="203547"/>
              <a:ext cx="935484" cy="374193"/>
            </a:xfrm>
            <a:prstGeom prst="chevron">
              <a:avLst/>
            </a:prstGeom>
            <a:solidFill>
              <a:schemeClr val="accent4">
                <a:lumMod val="60000"/>
                <a:lumOff val="40000"/>
              </a:schemeClr>
            </a:solid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76" name="山形 4"/>
            <p:cNvSpPr txBox="1"/>
            <p:nvPr/>
          </p:nvSpPr>
          <p:spPr>
            <a:xfrm>
              <a:off x="3177299" y="252833"/>
              <a:ext cx="561291" cy="294716"/>
            </a:xfrm>
            <a:prstGeom prst="rect">
              <a:avLst/>
            </a:prstGeom>
            <a:solidFill>
              <a:schemeClr val="accent4">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en-US" altLang="ja-JP" sz="800" b="1" kern="1200" dirty="0">
                  <a:solidFill>
                    <a:schemeClr val="tx1"/>
                  </a:solidFill>
                  <a:latin typeface="+mj-ea"/>
                  <a:ea typeface="+mj-ea"/>
                </a:rPr>
                <a:t>e-Learning</a:t>
              </a:r>
              <a:r>
                <a:rPr kumimoji="1" lang="en-US" altLang="ja-JP" sz="600" b="1" kern="1200" dirty="0">
                  <a:latin typeface="+mj-ea"/>
                  <a:ea typeface="+mj-ea"/>
                </a:rPr>
                <a:t> </a:t>
              </a:r>
            </a:p>
          </p:txBody>
        </p:sp>
      </p:grpSp>
      <p:sp>
        <p:nvSpPr>
          <p:cNvPr id="38" name="角丸四角形 37"/>
          <p:cNvSpPr/>
          <p:nvPr/>
        </p:nvSpPr>
        <p:spPr>
          <a:xfrm>
            <a:off x="107504" y="5208976"/>
            <a:ext cx="8712967" cy="1080120"/>
          </a:xfrm>
          <a:prstGeom prst="roundRect">
            <a:avLst/>
          </a:prstGeom>
          <a:noFill/>
          <a:ln w="19050">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3723221" y="5883323"/>
            <a:ext cx="2050986" cy="184666"/>
          </a:xfrm>
          <a:prstGeom prst="rect">
            <a:avLst/>
          </a:prstGeom>
          <a:noFill/>
        </p:spPr>
        <p:txBody>
          <a:bodyPr wrap="square" rtlCol="0">
            <a:spAutoFit/>
          </a:bodyPr>
          <a:lstStyle/>
          <a:p>
            <a:r>
              <a:rPr kumimoji="1" lang="ja-JP" altLang="en-US" sz="600" dirty="0"/>
              <a:t>講演・実践の映像、資料のデジタルアーカイブ</a:t>
            </a:r>
          </a:p>
        </p:txBody>
      </p:sp>
      <p:sp>
        <p:nvSpPr>
          <p:cNvPr id="80" name="テキスト ボックス 79"/>
          <p:cNvSpPr txBox="1"/>
          <p:nvPr/>
        </p:nvSpPr>
        <p:spPr>
          <a:xfrm>
            <a:off x="1467271" y="5823001"/>
            <a:ext cx="1287246" cy="276999"/>
          </a:xfrm>
          <a:prstGeom prst="rect">
            <a:avLst/>
          </a:prstGeom>
          <a:noFill/>
        </p:spPr>
        <p:txBody>
          <a:bodyPr wrap="square" rtlCol="0">
            <a:spAutoFit/>
          </a:bodyPr>
          <a:lstStyle/>
          <a:p>
            <a:r>
              <a:rPr kumimoji="1" lang="ja-JP" altLang="en-US" sz="600" dirty="0"/>
              <a:t>インストラクショナルデザインによるテキスト作成</a:t>
            </a:r>
          </a:p>
        </p:txBody>
      </p:sp>
      <p:sp>
        <p:nvSpPr>
          <p:cNvPr id="81" name="テキスト ボックス 80"/>
          <p:cNvSpPr txBox="1"/>
          <p:nvPr/>
        </p:nvSpPr>
        <p:spPr>
          <a:xfrm>
            <a:off x="6670999" y="5826229"/>
            <a:ext cx="1691663" cy="184666"/>
          </a:xfrm>
          <a:prstGeom prst="rect">
            <a:avLst/>
          </a:prstGeom>
          <a:noFill/>
        </p:spPr>
        <p:txBody>
          <a:bodyPr wrap="square" rtlCol="0">
            <a:spAutoFit/>
          </a:bodyPr>
          <a:lstStyle/>
          <a:p>
            <a:r>
              <a:rPr kumimoji="1" lang="en-US" altLang="ja-JP" sz="600" dirty="0"/>
              <a:t>Zoom</a:t>
            </a:r>
            <a:r>
              <a:rPr kumimoji="1" lang="ja-JP" altLang="en-US" sz="600" dirty="0"/>
              <a:t>やグループエアを活用した質問対応</a:t>
            </a:r>
          </a:p>
        </p:txBody>
      </p:sp>
      <p:sp>
        <p:nvSpPr>
          <p:cNvPr id="82" name="テキスト ボックス 81"/>
          <p:cNvSpPr txBox="1"/>
          <p:nvPr/>
        </p:nvSpPr>
        <p:spPr>
          <a:xfrm>
            <a:off x="5430154" y="710349"/>
            <a:ext cx="3415424" cy="184666"/>
          </a:xfrm>
          <a:prstGeom prst="rect">
            <a:avLst/>
          </a:prstGeom>
          <a:noFill/>
        </p:spPr>
        <p:txBody>
          <a:bodyPr wrap="square" rtlCol="0">
            <a:spAutoFit/>
          </a:bodyPr>
          <a:lstStyle/>
          <a:p>
            <a:r>
              <a:rPr lang="ja-JP" altLang="en-US" sz="600" b="1" dirty="0"/>
              <a:t>ハイブリッド型授業とは、対面授業とオンライン授業とを組み合わせた授業システムのこと。</a:t>
            </a:r>
            <a:endParaRPr kumimoji="1" lang="ja-JP" altLang="en-US" sz="600" b="1" dirty="0"/>
          </a:p>
        </p:txBody>
      </p:sp>
      <p:sp>
        <p:nvSpPr>
          <p:cNvPr id="84" name="テキスト ボックス 83"/>
          <p:cNvSpPr txBox="1"/>
          <p:nvPr/>
        </p:nvSpPr>
        <p:spPr>
          <a:xfrm>
            <a:off x="430136" y="4607404"/>
            <a:ext cx="7915142" cy="276999"/>
          </a:xfrm>
          <a:prstGeom prst="rect">
            <a:avLst/>
          </a:prstGeom>
          <a:solidFill>
            <a:schemeClr val="accent1"/>
          </a:solidFill>
        </p:spPr>
        <p:txBody>
          <a:bodyPr wrap="square" rtlCol="0">
            <a:spAutoFit/>
          </a:bodyPr>
          <a:lstStyle/>
          <a:p>
            <a:r>
              <a:rPr kumimoji="1" lang="ja-JP" altLang="en-US" sz="600" b="1" dirty="0">
                <a:solidFill>
                  <a:schemeClr val="bg1"/>
                </a:solidFill>
                <a:latin typeface="+mj-ea"/>
                <a:ea typeface="+mj-ea"/>
              </a:rPr>
              <a:t>■　</a:t>
            </a:r>
            <a:r>
              <a:rPr kumimoji="1" lang="en-US" altLang="ja-JP" sz="600" b="1" dirty="0">
                <a:solidFill>
                  <a:schemeClr val="bg1"/>
                </a:solidFill>
                <a:latin typeface="+mj-ea"/>
                <a:ea typeface="+mj-ea"/>
              </a:rPr>
              <a:t>e-Learning </a:t>
            </a:r>
            <a:r>
              <a:rPr kumimoji="1" lang="ja-JP" altLang="en-US" sz="600" b="1" dirty="0">
                <a:solidFill>
                  <a:schemeClr val="bg1"/>
                </a:solidFill>
                <a:latin typeface="+mj-ea"/>
                <a:ea typeface="+mj-ea"/>
              </a:rPr>
              <a:t>のみでの学修は、</a:t>
            </a:r>
            <a:r>
              <a:rPr lang="ja-JP" altLang="en-US" sz="600" b="1" dirty="0">
                <a:solidFill>
                  <a:schemeClr val="bg1"/>
                </a:solidFill>
                <a:latin typeface="+mj-ea"/>
                <a:ea typeface="+mj-ea"/>
              </a:rPr>
              <a:t>いつでも、どこからでも学修ができ、教えないで学べる完成型として位置付ける。社会には多くのオンラインでの学修機会がある。今後、広く深く学びを継続し、学び続ける教師としてハイブリット型授業</a:t>
            </a:r>
            <a:r>
              <a:rPr lang="en-US" altLang="ja-JP" sz="600" b="1" dirty="0">
                <a:solidFill>
                  <a:schemeClr val="bg1"/>
                </a:solidFill>
                <a:latin typeface="+mj-ea"/>
                <a:ea typeface="+mj-ea"/>
              </a:rPr>
              <a:t>Ⅲ</a:t>
            </a:r>
            <a:r>
              <a:rPr lang="ja-JP" altLang="en-US" sz="600" b="1" dirty="0">
                <a:solidFill>
                  <a:schemeClr val="bg1"/>
                </a:solidFill>
                <a:latin typeface="+mj-ea"/>
                <a:ea typeface="+mj-ea"/>
              </a:rPr>
              <a:t>型は、発展性がある学習方法になる。</a:t>
            </a:r>
            <a:endParaRPr kumimoji="1" lang="ja-JP" altLang="en-US" sz="600" b="1" dirty="0">
              <a:solidFill>
                <a:schemeClr val="bg1"/>
              </a:solidFill>
              <a:latin typeface="+mj-ea"/>
              <a:ea typeface="+mj-ea"/>
            </a:endParaRPr>
          </a:p>
        </p:txBody>
      </p:sp>
      <p:sp>
        <p:nvSpPr>
          <p:cNvPr id="48" name="正方形/長方形 47"/>
          <p:cNvSpPr/>
          <p:nvPr/>
        </p:nvSpPr>
        <p:spPr>
          <a:xfrm>
            <a:off x="105028" y="3968034"/>
            <a:ext cx="8712968" cy="1000264"/>
          </a:xfrm>
          <a:prstGeom prst="rect">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グループ化 6"/>
          <p:cNvGrpSpPr/>
          <p:nvPr/>
        </p:nvGrpSpPr>
        <p:grpSpPr>
          <a:xfrm>
            <a:off x="34642" y="843026"/>
            <a:ext cx="8785830" cy="1548161"/>
            <a:chOff x="34642" y="843026"/>
            <a:chExt cx="8785830" cy="1548161"/>
          </a:xfrm>
        </p:grpSpPr>
        <p:cxnSp>
          <p:nvCxnSpPr>
            <p:cNvPr id="12" name="直線コネクタ 11"/>
            <p:cNvCxnSpPr>
              <a:stCxn id="9" idx="3"/>
            </p:cNvCxnSpPr>
            <p:nvPr/>
          </p:nvCxnSpPr>
          <p:spPr>
            <a:xfrm flipV="1">
              <a:off x="1099288" y="1196753"/>
              <a:ext cx="7096777" cy="1239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276150" y="1039866"/>
              <a:ext cx="823138" cy="338554"/>
            </a:xfrm>
            <a:prstGeom prst="rect">
              <a:avLst/>
            </a:prstGeom>
            <a:solidFill>
              <a:schemeClr val="accent5">
                <a:lumMod val="50000"/>
              </a:schemeClr>
            </a:solidFill>
          </p:spPr>
          <p:txBody>
            <a:bodyPr wrap="square" rtlCol="0">
              <a:spAutoFit/>
            </a:bodyPr>
            <a:lstStyle/>
            <a:p>
              <a:pPr algn="ctr"/>
              <a:r>
                <a:rPr lang="ja-JP" altLang="en-US" sz="800" dirty="0">
                  <a:solidFill>
                    <a:schemeClr val="bg1"/>
                  </a:solidFill>
                </a:rPr>
                <a:t>ハイブリット型授業</a:t>
              </a:r>
              <a:r>
                <a:rPr lang="en-US" altLang="ja-JP" sz="800" dirty="0">
                  <a:solidFill>
                    <a:schemeClr val="bg1"/>
                  </a:solidFill>
                </a:rPr>
                <a:t>Ⅰ</a:t>
              </a:r>
              <a:r>
                <a:rPr lang="ja-JP" altLang="en-US" sz="800" dirty="0">
                  <a:solidFill>
                    <a:schemeClr val="bg1"/>
                  </a:solidFill>
                </a:rPr>
                <a:t>型</a:t>
              </a:r>
              <a:endParaRPr kumimoji="1" lang="ja-JP" altLang="en-US" sz="800" dirty="0">
                <a:solidFill>
                  <a:schemeClr val="bg1"/>
                </a:solidFill>
              </a:endParaRPr>
            </a:p>
          </p:txBody>
        </p:sp>
        <p:sp>
          <p:nvSpPr>
            <p:cNvPr id="10" name="テキスト ボックス 9"/>
            <p:cNvSpPr txBox="1"/>
            <p:nvPr/>
          </p:nvSpPr>
          <p:spPr>
            <a:xfrm>
              <a:off x="1691680" y="1072212"/>
              <a:ext cx="720080" cy="215444"/>
            </a:xfrm>
            <a:prstGeom prst="rect">
              <a:avLst/>
            </a:prstGeom>
            <a:solidFill>
              <a:schemeClr val="accent3"/>
            </a:solidFill>
          </p:spPr>
          <p:txBody>
            <a:bodyPr wrap="square" rtlCol="0">
              <a:spAutoFit/>
            </a:bodyPr>
            <a:lstStyle/>
            <a:p>
              <a:pPr algn="ctr"/>
              <a:r>
                <a:rPr kumimoji="1" lang="ja-JP" altLang="en-US" sz="800" dirty="0">
                  <a:solidFill>
                    <a:schemeClr val="bg1"/>
                  </a:solidFill>
                </a:rPr>
                <a:t>対面授業</a:t>
              </a:r>
            </a:p>
          </p:txBody>
        </p:sp>
        <p:sp>
          <p:nvSpPr>
            <p:cNvPr id="11" name="テキスト ボックス 10"/>
            <p:cNvSpPr txBox="1"/>
            <p:nvPr/>
          </p:nvSpPr>
          <p:spPr>
            <a:xfrm>
              <a:off x="7508000" y="1096949"/>
              <a:ext cx="720080" cy="215444"/>
            </a:xfrm>
            <a:prstGeom prst="rect">
              <a:avLst/>
            </a:prstGeom>
            <a:solidFill>
              <a:schemeClr val="accent3"/>
            </a:solidFill>
          </p:spPr>
          <p:txBody>
            <a:bodyPr wrap="square" rtlCol="0">
              <a:spAutoFit/>
            </a:bodyPr>
            <a:lstStyle/>
            <a:p>
              <a:pPr algn="ctr"/>
              <a:r>
                <a:rPr kumimoji="1" lang="ja-JP" altLang="en-US" sz="800" dirty="0">
                  <a:solidFill>
                    <a:schemeClr val="bg1"/>
                  </a:solidFill>
                </a:rPr>
                <a:t>繰り返し</a:t>
              </a:r>
            </a:p>
          </p:txBody>
        </p:sp>
        <p:sp>
          <p:nvSpPr>
            <p:cNvPr id="40" name="テキスト ボックス 39"/>
            <p:cNvSpPr txBox="1"/>
            <p:nvPr/>
          </p:nvSpPr>
          <p:spPr>
            <a:xfrm>
              <a:off x="2817676" y="1086609"/>
              <a:ext cx="720080" cy="215444"/>
            </a:xfrm>
            <a:prstGeom prst="rect">
              <a:avLst/>
            </a:prstGeom>
            <a:solidFill>
              <a:schemeClr val="accent4">
                <a:lumMod val="60000"/>
                <a:lumOff val="40000"/>
              </a:schemeClr>
            </a:solidFill>
          </p:spPr>
          <p:txBody>
            <a:bodyPr wrap="square" rtlCol="0">
              <a:spAutoFit/>
            </a:bodyPr>
            <a:lstStyle/>
            <a:p>
              <a:pPr algn="ctr"/>
              <a:r>
                <a:rPr kumimoji="1" lang="en-US" altLang="ja-JP" sz="800" dirty="0"/>
                <a:t>e-Learning</a:t>
              </a:r>
              <a:endParaRPr kumimoji="1" lang="ja-JP" altLang="en-US" sz="800" dirty="0"/>
            </a:p>
          </p:txBody>
        </p:sp>
        <p:sp>
          <p:nvSpPr>
            <p:cNvPr id="60" name="テキスト ボックス 59"/>
            <p:cNvSpPr txBox="1"/>
            <p:nvPr/>
          </p:nvSpPr>
          <p:spPr>
            <a:xfrm>
              <a:off x="468689" y="1403654"/>
              <a:ext cx="606435" cy="215444"/>
            </a:xfrm>
            <a:prstGeom prst="rect">
              <a:avLst/>
            </a:prstGeom>
            <a:noFill/>
          </p:spPr>
          <p:txBody>
            <a:bodyPr wrap="square" rtlCol="0">
              <a:spAutoFit/>
            </a:bodyPr>
            <a:lstStyle/>
            <a:p>
              <a:pPr algn="ctr"/>
              <a:r>
                <a:rPr kumimoji="1" lang="ja-JP" altLang="en-US" sz="800" dirty="0"/>
                <a:t>反転授業</a:t>
              </a:r>
            </a:p>
          </p:txBody>
        </p:sp>
        <p:sp>
          <p:nvSpPr>
            <p:cNvPr id="63" name="テキスト ボックス 62"/>
            <p:cNvSpPr txBox="1"/>
            <p:nvPr/>
          </p:nvSpPr>
          <p:spPr>
            <a:xfrm>
              <a:off x="3923929" y="1083098"/>
              <a:ext cx="720080" cy="215444"/>
            </a:xfrm>
            <a:prstGeom prst="rect">
              <a:avLst/>
            </a:prstGeom>
            <a:solidFill>
              <a:schemeClr val="accent3"/>
            </a:solidFill>
          </p:spPr>
          <p:txBody>
            <a:bodyPr wrap="square" rtlCol="0">
              <a:spAutoFit/>
            </a:bodyPr>
            <a:lstStyle/>
            <a:p>
              <a:pPr algn="ctr"/>
              <a:r>
                <a:rPr kumimoji="1" lang="ja-JP" altLang="en-US" sz="800" dirty="0">
                  <a:solidFill>
                    <a:schemeClr val="bg1"/>
                  </a:solidFill>
                </a:rPr>
                <a:t>対面授業</a:t>
              </a:r>
            </a:p>
          </p:txBody>
        </p:sp>
        <p:sp>
          <p:nvSpPr>
            <p:cNvPr id="65" name="テキスト ボックス 64"/>
            <p:cNvSpPr txBox="1"/>
            <p:nvPr/>
          </p:nvSpPr>
          <p:spPr>
            <a:xfrm>
              <a:off x="4895141" y="1072212"/>
              <a:ext cx="720080" cy="215444"/>
            </a:xfrm>
            <a:prstGeom prst="rect">
              <a:avLst/>
            </a:prstGeom>
            <a:solidFill>
              <a:schemeClr val="accent4">
                <a:lumMod val="60000"/>
                <a:lumOff val="40000"/>
              </a:schemeClr>
            </a:solidFill>
          </p:spPr>
          <p:txBody>
            <a:bodyPr wrap="square" rtlCol="0">
              <a:spAutoFit/>
            </a:bodyPr>
            <a:lstStyle/>
            <a:p>
              <a:pPr algn="ctr"/>
              <a:r>
                <a:rPr kumimoji="1" lang="en-US" altLang="ja-JP" sz="800" dirty="0"/>
                <a:t>e-Learning</a:t>
              </a:r>
              <a:endParaRPr kumimoji="1" lang="ja-JP" altLang="en-US" sz="800" dirty="0"/>
            </a:p>
          </p:txBody>
        </p:sp>
        <p:sp>
          <p:nvSpPr>
            <p:cNvPr id="68" name="テキスト ボックス 67"/>
            <p:cNvSpPr txBox="1"/>
            <p:nvPr/>
          </p:nvSpPr>
          <p:spPr>
            <a:xfrm>
              <a:off x="6586432" y="1079168"/>
              <a:ext cx="720080" cy="215444"/>
            </a:xfrm>
            <a:prstGeom prst="rect">
              <a:avLst/>
            </a:prstGeom>
            <a:solidFill>
              <a:schemeClr val="accent3"/>
            </a:solidFill>
          </p:spPr>
          <p:txBody>
            <a:bodyPr wrap="square" rtlCol="0">
              <a:spAutoFit/>
            </a:bodyPr>
            <a:lstStyle/>
            <a:p>
              <a:pPr algn="ctr"/>
              <a:r>
                <a:rPr kumimoji="1" lang="ja-JP" altLang="en-US" sz="800" dirty="0">
                  <a:solidFill>
                    <a:schemeClr val="bg1"/>
                  </a:solidFill>
                </a:rPr>
                <a:t>対面授業</a:t>
              </a:r>
            </a:p>
          </p:txBody>
        </p:sp>
        <p:sp>
          <p:nvSpPr>
            <p:cNvPr id="41" name="テキスト ボックス 40"/>
            <p:cNvSpPr txBox="1"/>
            <p:nvPr/>
          </p:nvSpPr>
          <p:spPr>
            <a:xfrm>
              <a:off x="467544" y="1941904"/>
              <a:ext cx="7915142" cy="276999"/>
            </a:xfrm>
            <a:prstGeom prst="rect">
              <a:avLst/>
            </a:prstGeom>
            <a:solidFill>
              <a:schemeClr val="accent1"/>
            </a:solidFill>
          </p:spPr>
          <p:txBody>
            <a:bodyPr wrap="square" rtlCol="0">
              <a:spAutoFit/>
            </a:bodyPr>
            <a:lstStyle/>
            <a:p>
              <a:r>
                <a:rPr kumimoji="1" lang="ja-JP" altLang="en-US" sz="600" b="1" dirty="0">
                  <a:solidFill>
                    <a:schemeClr val="bg1"/>
                  </a:solidFill>
                  <a:latin typeface="+mj-ea"/>
                  <a:ea typeface="+mj-ea"/>
                </a:rPr>
                <a:t>■　対面授業と</a:t>
              </a:r>
              <a:r>
                <a:rPr kumimoji="1" lang="en-US" altLang="ja-JP" sz="600" b="1" dirty="0">
                  <a:solidFill>
                    <a:schemeClr val="bg1"/>
                  </a:solidFill>
                  <a:latin typeface="+mj-ea"/>
                  <a:ea typeface="+mj-ea"/>
                </a:rPr>
                <a:t>e-Learning </a:t>
              </a:r>
              <a:r>
                <a:rPr kumimoji="1" lang="ja-JP" altLang="en-US" sz="600" b="1" dirty="0">
                  <a:solidFill>
                    <a:schemeClr val="bg1"/>
                  </a:solidFill>
                  <a:latin typeface="+mj-ea"/>
                  <a:ea typeface="+mj-ea"/>
                </a:rPr>
                <a:t>を交代に組み合わせて、</a:t>
              </a:r>
              <a:r>
                <a:rPr kumimoji="1" lang="en-US" altLang="ja-JP" sz="600" b="1" dirty="0">
                  <a:solidFill>
                    <a:schemeClr val="bg1"/>
                  </a:solidFill>
                  <a:latin typeface="+mj-ea"/>
                  <a:ea typeface="+mj-ea"/>
                </a:rPr>
                <a:t>e-Learning</a:t>
              </a:r>
              <a:r>
                <a:rPr kumimoji="1" lang="ja-JP" altLang="en-US" sz="600" b="1" dirty="0">
                  <a:solidFill>
                    <a:schemeClr val="bg1"/>
                  </a:solidFill>
                  <a:latin typeface="+mj-ea"/>
                  <a:ea typeface="+mj-ea"/>
                </a:rPr>
                <a:t>の映像により理論的な学びをし、対面授業によりグループ討議やワークショップを行う。</a:t>
              </a:r>
              <a:r>
                <a:rPr kumimoji="1" lang="en-US" altLang="ja-JP" sz="600" b="1" dirty="0">
                  <a:solidFill>
                    <a:schemeClr val="bg1"/>
                  </a:solidFill>
                  <a:latin typeface="+mj-ea"/>
                  <a:ea typeface="+mj-ea"/>
                </a:rPr>
                <a:t>e-Learning</a:t>
              </a:r>
              <a:r>
                <a:rPr kumimoji="1" lang="ja-JP" altLang="en-US" sz="600" b="1" dirty="0">
                  <a:solidFill>
                    <a:schemeClr val="bg1"/>
                  </a:solidFill>
                  <a:latin typeface="+mj-ea"/>
                  <a:ea typeface="+mj-ea"/>
                </a:rPr>
                <a:t>により授業内容に課題や疑問点を持ち対面授業に向かうことで、個別最適化した学びの実現と問題解決能力を身に着けることができる。</a:t>
              </a:r>
            </a:p>
          </p:txBody>
        </p:sp>
        <p:sp>
          <p:nvSpPr>
            <p:cNvPr id="46" name="テキスト ボックス 45"/>
            <p:cNvSpPr txBox="1"/>
            <p:nvPr/>
          </p:nvSpPr>
          <p:spPr>
            <a:xfrm>
              <a:off x="467544" y="1576120"/>
              <a:ext cx="2973180" cy="276999"/>
            </a:xfrm>
            <a:prstGeom prst="rect">
              <a:avLst/>
            </a:prstGeom>
            <a:noFill/>
          </p:spPr>
          <p:txBody>
            <a:bodyPr wrap="square" rtlCol="0">
              <a:spAutoFit/>
            </a:bodyPr>
            <a:lstStyle/>
            <a:p>
              <a:r>
                <a:rPr lang="ja-JP" altLang="en-US" sz="400" dirty="0"/>
                <a:t>反転授業（はんてんじゅぎょう、英語</a:t>
              </a:r>
              <a:r>
                <a:rPr lang="en-US" altLang="ja-JP" sz="400" dirty="0"/>
                <a:t>: flip teaching (or flipped classroom)</a:t>
              </a:r>
              <a:r>
                <a:rPr lang="ja-JP" altLang="en-US" sz="400" dirty="0"/>
                <a:t>）は、ハイブリット型学習の形態のひとつで、学生たちは新たな学習内容を、通常は自宅でオンライン授業を視聴して予習し、教室では講義は行わず、逆に従来であれば宿題とされていた課題について、教師が個々の学生に合わせた指導を与えたり、学生が他の学生と協働しながら取り組む形態の授業。</a:t>
              </a:r>
              <a:endParaRPr kumimoji="1" lang="ja-JP" altLang="en-US" sz="400" dirty="0"/>
            </a:p>
          </p:txBody>
        </p:sp>
        <p:sp>
          <p:nvSpPr>
            <p:cNvPr id="54" name="テキスト ボックス 53"/>
            <p:cNvSpPr txBox="1"/>
            <p:nvPr/>
          </p:nvSpPr>
          <p:spPr>
            <a:xfrm>
              <a:off x="5756793" y="1083098"/>
              <a:ext cx="720080" cy="215444"/>
            </a:xfrm>
            <a:prstGeom prst="rect">
              <a:avLst/>
            </a:prstGeom>
            <a:solidFill>
              <a:schemeClr val="accent4">
                <a:lumMod val="60000"/>
                <a:lumOff val="40000"/>
              </a:schemeClr>
            </a:solidFill>
          </p:spPr>
          <p:txBody>
            <a:bodyPr wrap="square" rtlCol="0">
              <a:spAutoFit/>
            </a:bodyPr>
            <a:lstStyle/>
            <a:p>
              <a:pPr algn="ctr"/>
              <a:r>
                <a:rPr kumimoji="1" lang="en-US" altLang="ja-JP" sz="800" dirty="0"/>
                <a:t>e-Learning</a:t>
              </a:r>
              <a:endParaRPr kumimoji="1" lang="ja-JP" altLang="en-US" sz="800" dirty="0"/>
            </a:p>
          </p:txBody>
        </p:sp>
        <p:sp>
          <p:nvSpPr>
            <p:cNvPr id="5" name="正方形/長方形 4"/>
            <p:cNvSpPr/>
            <p:nvPr/>
          </p:nvSpPr>
          <p:spPr>
            <a:xfrm>
              <a:off x="107504" y="951027"/>
              <a:ext cx="8712968" cy="14401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34642" y="843026"/>
              <a:ext cx="289738" cy="276999"/>
            </a:xfrm>
            <a:prstGeom prst="rect">
              <a:avLst/>
            </a:prstGeom>
            <a:solidFill>
              <a:schemeClr val="tx2">
                <a:lumMod val="50000"/>
              </a:schemeClr>
            </a:solidFill>
          </p:spPr>
          <p:txBody>
            <a:bodyPr wrap="square" rtlCol="0">
              <a:spAutoFit/>
            </a:bodyPr>
            <a:lstStyle/>
            <a:p>
              <a:r>
                <a:rPr kumimoji="1" lang="ja-JP" altLang="en-US" sz="1200" dirty="0">
                  <a:solidFill>
                    <a:schemeClr val="bg1"/>
                  </a:solidFill>
                </a:rPr>
                <a:t>１</a:t>
              </a:r>
            </a:p>
          </p:txBody>
        </p:sp>
      </p:grpSp>
      <p:grpSp>
        <p:nvGrpSpPr>
          <p:cNvPr id="13" name="グループ化 12"/>
          <p:cNvGrpSpPr/>
          <p:nvPr/>
        </p:nvGrpSpPr>
        <p:grpSpPr>
          <a:xfrm>
            <a:off x="47163" y="2510630"/>
            <a:ext cx="8770833" cy="1270577"/>
            <a:chOff x="49639" y="2410887"/>
            <a:chExt cx="8770833" cy="1270577"/>
          </a:xfrm>
        </p:grpSpPr>
        <p:cxnSp>
          <p:nvCxnSpPr>
            <p:cNvPr id="25" name="直線コネクタ 24"/>
            <p:cNvCxnSpPr>
              <a:stCxn id="14" idx="3"/>
            </p:cNvCxnSpPr>
            <p:nvPr/>
          </p:nvCxnSpPr>
          <p:spPr>
            <a:xfrm>
              <a:off x="1176688" y="2735189"/>
              <a:ext cx="7181600" cy="5727"/>
            </a:xfrm>
            <a:prstGeom prst="line">
              <a:avLst/>
            </a:prstGeom>
            <a:ln w="38100">
              <a:solidFill>
                <a:schemeClr val="accent1"/>
              </a:solidFill>
            </a:ln>
          </p:spPr>
          <p:style>
            <a:lnRef idx="1">
              <a:schemeClr val="accent3"/>
            </a:lnRef>
            <a:fillRef idx="0">
              <a:schemeClr val="accent3"/>
            </a:fillRef>
            <a:effectRef idx="0">
              <a:schemeClr val="accent3"/>
            </a:effectRef>
            <a:fontRef idx="minor">
              <a:schemeClr val="tx1"/>
            </a:fontRef>
          </p:style>
        </p:cxnSp>
        <p:sp>
          <p:nvSpPr>
            <p:cNvPr id="14" name="テキスト ボックス 13"/>
            <p:cNvSpPr txBox="1"/>
            <p:nvPr/>
          </p:nvSpPr>
          <p:spPr>
            <a:xfrm>
              <a:off x="308005" y="2565912"/>
              <a:ext cx="868683" cy="338554"/>
            </a:xfrm>
            <a:prstGeom prst="rect">
              <a:avLst/>
            </a:prstGeom>
            <a:solidFill>
              <a:schemeClr val="accent5">
                <a:lumMod val="50000"/>
              </a:schemeClr>
            </a:solidFill>
          </p:spPr>
          <p:txBody>
            <a:bodyPr wrap="square" rtlCol="0">
              <a:spAutoFit/>
            </a:bodyPr>
            <a:lstStyle/>
            <a:p>
              <a:pPr algn="ctr"/>
              <a:r>
                <a:rPr kumimoji="1" lang="ja-JP" altLang="en-US" sz="800" dirty="0">
                  <a:solidFill>
                    <a:schemeClr val="bg1"/>
                  </a:solidFill>
                </a:rPr>
                <a:t>ハイブリット型授業</a:t>
              </a:r>
              <a:r>
                <a:rPr kumimoji="1" lang="en-US" altLang="ja-JP" sz="800" dirty="0">
                  <a:solidFill>
                    <a:schemeClr val="bg1"/>
                  </a:solidFill>
                </a:rPr>
                <a:t>Ⅱ</a:t>
              </a:r>
              <a:r>
                <a:rPr kumimoji="1" lang="ja-JP" altLang="en-US" sz="800" dirty="0">
                  <a:solidFill>
                    <a:schemeClr val="bg1"/>
                  </a:solidFill>
                </a:rPr>
                <a:t>型</a:t>
              </a:r>
            </a:p>
          </p:txBody>
        </p:sp>
        <p:grpSp>
          <p:nvGrpSpPr>
            <p:cNvPr id="15" name="グループ化 14"/>
            <p:cNvGrpSpPr/>
            <p:nvPr/>
          </p:nvGrpSpPr>
          <p:grpSpPr>
            <a:xfrm>
              <a:off x="1526637" y="2576525"/>
              <a:ext cx="1047346" cy="348909"/>
              <a:chOff x="751602" y="203547"/>
              <a:chExt cx="935484" cy="374193"/>
            </a:xfrm>
            <a:solidFill>
              <a:schemeClr val="accent3"/>
            </a:solidFill>
          </p:grpSpPr>
          <p:sp>
            <p:nvSpPr>
              <p:cNvPr id="16" name="山形 15"/>
              <p:cNvSpPr/>
              <p:nvPr/>
            </p:nvSpPr>
            <p:spPr>
              <a:xfrm>
                <a:off x="751602" y="203547"/>
                <a:ext cx="935484" cy="374193"/>
              </a:xfrm>
              <a:prstGeom prst="chevron">
                <a:avLst/>
              </a:prstGeom>
              <a:grpFill/>
            </p:spPr>
            <p:style>
              <a:lnRef idx="2">
                <a:schemeClr val="lt1">
                  <a:hueOff val="0"/>
                  <a:satOff val="0"/>
                  <a:lumOff val="0"/>
                  <a:alphaOff val="0"/>
                </a:schemeClr>
              </a:lnRef>
              <a:fillRef idx="1">
                <a:schemeClr val="accent3">
                  <a:hueOff val="1406283"/>
                  <a:satOff val="-2110"/>
                  <a:lumOff val="-343"/>
                  <a:alphaOff val="0"/>
                </a:schemeClr>
              </a:fillRef>
              <a:effectRef idx="0">
                <a:schemeClr val="accent3">
                  <a:hueOff val="1406283"/>
                  <a:satOff val="-2110"/>
                  <a:lumOff val="-343"/>
                  <a:alphaOff val="0"/>
                </a:schemeClr>
              </a:effectRef>
              <a:fontRef idx="minor">
                <a:schemeClr val="lt1"/>
              </a:fontRef>
            </p:style>
          </p:sp>
          <p:sp>
            <p:nvSpPr>
              <p:cNvPr id="17" name="山形 4"/>
              <p:cNvSpPr txBox="1"/>
              <p:nvPr/>
            </p:nvSpPr>
            <p:spPr>
              <a:xfrm>
                <a:off x="938699" y="270383"/>
                <a:ext cx="561291" cy="22428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ja-JP" altLang="en-US" sz="700" b="1" kern="1200" dirty="0"/>
                  <a:t>対面授業</a:t>
                </a:r>
              </a:p>
            </p:txBody>
          </p:sp>
        </p:grpSp>
        <p:grpSp>
          <p:nvGrpSpPr>
            <p:cNvPr id="18" name="グループ化 17"/>
            <p:cNvGrpSpPr/>
            <p:nvPr/>
          </p:nvGrpSpPr>
          <p:grpSpPr>
            <a:xfrm>
              <a:off x="2783452" y="2571639"/>
              <a:ext cx="3973550" cy="374193"/>
              <a:chOff x="2996766" y="203547"/>
              <a:chExt cx="935484" cy="374193"/>
            </a:xfrm>
            <a:solidFill>
              <a:schemeClr val="accent4">
                <a:lumMod val="60000"/>
                <a:lumOff val="40000"/>
              </a:schemeClr>
            </a:solidFill>
          </p:grpSpPr>
          <p:sp>
            <p:nvSpPr>
              <p:cNvPr id="19" name="山形 18"/>
              <p:cNvSpPr/>
              <p:nvPr/>
            </p:nvSpPr>
            <p:spPr>
              <a:xfrm>
                <a:off x="2996766" y="203547"/>
                <a:ext cx="935484" cy="374193"/>
              </a:xfrm>
              <a:prstGeom prst="chevron">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0" name="山形 4"/>
              <p:cNvSpPr txBox="1"/>
              <p:nvPr/>
            </p:nvSpPr>
            <p:spPr>
              <a:xfrm>
                <a:off x="3177299" y="252833"/>
                <a:ext cx="561291" cy="2947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en-US" altLang="ja-JP" sz="800" b="1" kern="1200" dirty="0">
                    <a:solidFill>
                      <a:schemeClr val="tx1"/>
                    </a:solidFill>
                    <a:latin typeface="+mj-ea"/>
                    <a:ea typeface="+mj-ea"/>
                  </a:rPr>
                  <a:t>e-Learning</a:t>
                </a:r>
                <a:r>
                  <a:rPr kumimoji="1" lang="en-US" altLang="ja-JP" sz="600" b="1" kern="1200" dirty="0">
                    <a:latin typeface="+mj-ea"/>
                    <a:ea typeface="+mj-ea"/>
                  </a:rPr>
                  <a:t> </a:t>
                </a:r>
              </a:p>
            </p:txBody>
          </p:sp>
        </p:grpSp>
        <p:grpSp>
          <p:nvGrpSpPr>
            <p:cNvPr id="49" name="グループ化 48"/>
            <p:cNvGrpSpPr/>
            <p:nvPr/>
          </p:nvGrpSpPr>
          <p:grpSpPr>
            <a:xfrm>
              <a:off x="6966471" y="2565912"/>
              <a:ext cx="1202411" cy="374193"/>
              <a:chOff x="751602" y="203547"/>
              <a:chExt cx="935484" cy="374193"/>
            </a:xfrm>
          </p:grpSpPr>
          <p:sp>
            <p:nvSpPr>
              <p:cNvPr id="50" name="山形 49"/>
              <p:cNvSpPr/>
              <p:nvPr/>
            </p:nvSpPr>
            <p:spPr>
              <a:xfrm>
                <a:off x="751602" y="203547"/>
                <a:ext cx="935484" cy="374193"/>
              </a:xfrm>
              <a:prstGeom prst="chevron">
                <a:avLst/>
              </a:prstGeom>
              <a:solidFill>
                <a:schemeClr val="accent3"/>
              </a:solidFill>
            </p:spPr>
            <p:style>
              <a:lnRef idx="2">
                <a:schemeClr val="lt1">
                  <a:hueOff val="0"/>
                  <a:satOff val="0"/>
                  <a:lumOff val="0"/>
                  <a:alphaOff val="0"/>
                </a:schemeClr>
              </a:lnRef>
              <a:fillRef idx="1">
                <a:schemeClr val="accent3">
                  <a:hueOff val="1406283"/>
                  <a:satOff val="-2110"/>
                  <a:lumOff val="-343"/>
                  <a:alphaOff val="0"/>
                </a:schemeClr>
              </a:fillRef>
              <a:effectRef idx="0">
                <a:schemeClr val="accent3">
                  <a:hueOff val="1406283"/>
                  <a:satOff val="-2110"/>
                  <a:lumOff val="-343"/>
                  <a:alphaOff val="0"/>
                </a:schemeClr>
              </a:effectRef>
              <a:fontRef idx="minor">
                <a:schemeClr val="lt1"/>
              </a:fontRef>
            </p:style>
          </p:sp>
          <p:sp>
            <p:nvSpPr>
              <p:cNvPr id="51" name="山形 4"/>
              <p:cNvSpPr txBox="1"/>
              <p:nvPr/>
            </p:nvSpPr>
            <p:spPr>
              <a:xfrm>
                <a:off x="938699" y="203547"/>
                <a:ext cx="561291" cy="3741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ja-JP" altLang="en-US" sz="700" b="1" kern="1200" dirty="0"/>
                  <a:t>対面授業</a:t>
                </a:r>
              </a:p>
            </p:txBody>
          </p:sp>
        </p:grpSp>
        <p:sp>
          <p:nvSpPr>
            <p:cNvPr id="83" name="テキスト ボックス 82"/>
            <p:cNvSpPr txBox="1"/>
            <p:nvPr/>
          </p:nvSpPr>
          <p:spPr>
            <a:xfrm>
              <a:off x="451083" y="3270871"/>
              <a:ext cx="8053805" cy="276999"/>
            </a:xfrm>
            <a:prstGeom prst="rect">
              <a:avLst/>
            </a:prstGeom>
            <a:solidFill>
              <a:schemeClr val="accent1"/>
            </a:solidFill>
          </p:spPr>
          <p:txBody>
            <a:bodyPr wrap="square" rtlCol="0">
              <a:spAutoFit/>
            </a:bodyPr>
            <a:lstStyle/>
            <a:p>
              <a:r>
                <a:rPr kumimoji="1" lang="ja-JP" altLang="en-US" sz="600" b="1" dirty="0">
                  <a:solidFill>
                    <a:schemeClr val="bg1"/>
                  </a:solidFill>
                  <a:latin typeface="+mj-ea"/>
                  <a:ea typeface="+mj-ea"/>
                </a:rPr>
                <a:t>■　対面授業と</a:t>
              </a:r>
              <a:r>
                <a:rPr kumimoji="1" lang="en-US" altLang="ja-JP" sz="600" b="1" dirty="0">
                  <a:solidFill>
                    <a:schemeClr val="bg1"/>
                  </a:solidFill>
                  <a:latin typeface="+mj-ea"/>
                  <a:ea typeface="+mj-ea"/>
                </a:rPr>
                <a:t>e-Learning </a:t>
              </a:r>
              <a:r>
                <a:rPr kumimoji="1" lang="ja-JP" altLang="en-US" sz="600" b="1" dirty="0">
                  <a:solidFill>
                    <a:schemeClr val="bg1"/>
                  </a:solidFill>
                  <a:latin typeface="+mj-ea"/>
                  <a:ea typeface="+mj-ea"/>
                </a:rPr>
                <a:t>を組み合わせて</a:t>
              </a:r>
              <a:r>
                <a:rPr lang="ja-JP" altLang="en-US" sz="600" b="1" dirty="0">
                  <a:solidFill>
                    <a:schemeClr val="bg1"/>
                  </a:solidFill>
                  <a:latin typeface="+mj-ea"/>
                  <a:ea typeface="+mj-ea"/>
                </a:rPr>
                <a:t>、最初の対面授業にて授業の目標を明確化し、学習の方法を示したのちに</a:t>
              </a:r>
              <a:r>
                <a:rPr kumimoji="1" lang="en-US" altLang="ja-JP" sz="600" b="1" dirty="0">
                  <a:solidFill>
                    <a:schemeClr val="bg1"/>
                  </a:solidFill>
                  <a:latin typeface="+mj-ea"/>
                  <a:ea typeface="+mj-ea"/>
                </a:rPr>
                <a:t>e-Learning</a:t>
              </a:r>
              <a:r>
                <a:rPr kumimoji="1" lang="ja-JP" altLang="en-US" sz="600" b="1" dirty="0">
                  <a:solidFill>
                    <a:schemeClr val="bg1"/>
                  </a:solidFill>
                  <a:latin typeface="+mj-ea"/>
                  <a:ea typeface="+mj-ea"/>
                </a:rPr>
                <a:t>によるオンライン授業（オンデマンド学習）に</a:t>
              </a:r>
              <a:r>
                <a:rPr lang="ja-JP" altLang="en-US" sz="600" b="1" dirty="0">
                  <a:solidFill>
                    <a:schemeClr val="bg1"/>
                  </a:solidFill>
                  <a:latin typeface="+mj-ea"/>
                  <a:ea typeface="+mj-ea"/>
                </a:rPr>
                <a:t>取り組む。</a:t>
              </a:r>
              <a:r>
                <a:rPr lang="en-US" altLang="ja-JP" sz="600" b="1" dirty="0">
                  <a:solidFill>
                    <a:schemeClr val="bg1"/>
                  </a:solidFill>
                  <a:latin typeface="+mj-ea"/>
                  <a:ea typeface="+mj-ea"/>
                </a:rPr>
                <a:t>E-Learning</a:t>
              </a:r>
              <a:r>
                <a:rPr lang="ja-JP" altLang="en-US" sz="600" b="1" dirty="0">
                  <a:solidFill>
                    <a:schemeClr val="bg1"/>
                  </a:solidFill>
                  <a:latin typeface="+mj-ea"/>
                  <a:ea typeface="+mj-ea"/>
                </a:rPr>
                <a:t>では、わからなかった内容を繰り返し閲覧し確認することが、自分の理解度やペースに合わせて繰り返し視聴できるため、予習時の理解も高めることができる。また、復習にも活用することができるため、知識を定着させる効率を高めることができる。</a:t>
              </a:r>
              <a:endParaRPr kumimoji="1" lang="ja-JP" altLang="en-US" sz="600" b="1" dirty="0">
                <a:solidFill>
                  <a:schemeClr val="bg1"/>
                </a:solidFill>
                <a:latin typeface="+mj-ea"/>
                <a:ea typeface="+mj-ea"/>
              </a:endParaRPr>
            </a:p>
          </p:txBody>
        </p:sp>
        <p:sp>
          <p:nvSpPr>
            <p:cNvPr id="47" name="正方形/長方形 46"/>
            <p:cNvSpPr/>
            <p:nvPr/>
          </p:nvSpPr>
          <p:spPr>
            <a:xfrm>
              <a:off x="107504" y="2454028"/>
              <a:ext cx="8712968" cy="122743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p:cNvSpPr txBox="1"/>
            <p:nvPr/>
          </p:nvSpPr>
          <p:spPr>
            <a:xfrm>
              <a:off x="49639" y="2410887"/>
              <a:ext cx="289738" cy="276999"/>
            </a:xfrm>
            <a:prstGeom prst="rect">
              <a:avLst/>
            </a:prstGeom>
            <a:solidFill>
              <a:schemeClr val="accent2"/>
            </a:solidFill>
          </p:spPr>
          <p:txBody>
            <a:bodyPr wrap="square" rtlCol="0">
              <a:spAutoFit/>
            </a:bodyPr>
            <a:lstStyle/>
            <a:p>
              <a:r>
                <a:rPr kumimoji="1" lang="ja-JP" altLang="en-US" sz="1200" dirty="0">
                  <a:solidFill>
                    <a:schemeClr val="bg1"/>
                  </a:solidFill>
                </a:rPr>
                <a:t>２</a:t>
              </a:r>
            </a:p>
          </p:txBody>
        </p:sp>
      </p:grpSp>
      <p:sp>
        <p:nvSpPr>
          <p:cNvPr id="55" name="テキスト ボックス 54"/>
          <p:cNvSpPr txBox="1"/>
          <p:nvPr/>
        </p:nvSpPr>
        <p:spPr>
          <a:xfrm>
            <a:off x="32271" y="3933028"/>
            <a:ext cx="289738" cy="276999"/>
          </a:xfrm>
          <a:prstGeom prst="rect">
            <a:avLst/>
          </a:prstGeom>
          <a:solidFill>
            <a:schemeClr val="accent3">
              <a:lumMod val="50000"/>
            </a:schemeClr>
          </a:solidFill>
        </p:spPr>
        <p:txBody>
          <a:bodyPr wrap="square" rtlCol="0">
            <a:spAutoFit/>
          </a:bodyPr>
          <a:lstStyle/>
          <a:p>
            <a:r>
              <a:rPr kumimoji="1" lang="ja-JP" altLang="en-US" sz="1200" dirty="0">
                <a:solidFill>
                  <a:schemeClr val="bg1"/>
                </a:solidFill>
              </a:rPr>
              <a:t>３</a:t>
            </a:r>
          </a:p>
        </p:txBody>
      </p:sp>
      <p:sp>
        <p:nvSpPr>
          <p:cNvPr id="57" name="テキスト ボックス 56"/>
          <p:cNvSpPr txBox="1"/>
          <p:nvPr/>
        </p:nvSpPr>
        <p:spPr>
          <a:xfrm>
            <a:off x="24735" y="5157394"/>
            <a:ext cx="289738" cy="276999"/>
          </a:xfrm>
          <a:prstGeom prst="rect">
            <a:avLst/>
          </a:prstGeom>
          <a:solidFill>
            <a:srgbClr val="7030A0"/>
          </a:solidFill>
        </p:spPr>
        <p:txBody>
          <a:bodyPr wrap="square" rtlCol="0">
            <a:spAutoFit/>
          </a:bodyPr>
          <a:lstStyle/>
          <a:p>
            <a:r>
              <a:rPr kumimoji="1" lang="ja-JP" altLang="en-US" sz="1200" dirty="0">
                <a:solidFill>
                  <a:schemeClr val="bg1"/>
                </a:solidFill>
              </a:rPr>
              <a:t>４</a:t>
            </a:r>
          </a:p>
        </p:txBody>
      </p:sp>
      <p:sp>
        <p:nvSpPr>
          <p:cNvPr id="8" name="スライド番号プレースホルダー 7"/>
          <p:cNvSpPr>
            <a:spLocks noGrp="1"/>
          </p:cNvSpPr>
          <p:nvPr>
            <p:ph type="sldNum" sz="quarter" idx="12"/>
          </p:nvPr>
        </p:nvSpPr>
        <p:spPr/>
        <p:txBody>
          <a:bodyPr/>
          <a:lstStyle/>
          <a:p>
            <a:fld id="{CE9FE975-8D2D-47B0-BE21-F4B74D093569}" type="slidenum">
              <a:rPr kumimoji="1" lang="ja-JP" altLang="en-US" smtClean="0"/>
              <a:t>8</a:t>
            </a:fld>
            <a:endParaRPr kumimoji="1" lang="ja-JP" altLang="en-US" dirty="0"/>
          </a:p>
        </p:txBody>
      </p:sp>
    </p:spTree>
    <p:extLst>
      <p:ext uri="{BB962C8B-B14F-4D97-AF65-F5344CB8AC3E}">
        <p14:creationId xmlns:p14="http://schemas.microsoft.com/office/powerpoint/2010/main" val="56736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fade">
                                      <p:cBhvr>
                                        <p:cTn id="12" dur="500"/>
                                        <p:tgtEl>
                                          <p:spTgt spid="6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0"/>
                                        </p:tgtEl>
                                        <p:attrNameLst>
                                          <p:attrName>style.visibility</p:attrName>
                                        </p:attrNameLst>
                                      </p:cBhvr>
                                      <p:to>
                                        <p:strVal val="visible"/>
                                      </p:to>
                                    </p:set>
                                    <p:animEffect transition="in" filter="fade">
                                      <p:cBhvr>
                                        <p:cTn id="15" dur="500"/>
                                        <p:tgtEl>
                                          <p:spTgt spid="70"/>
                                        </p:tgtEl>
                                      </p:cBhvr>
                                    </p:animEffect>
                                  </p:childTnLst>
                                </p:cTn>
                              </p:par>
                              <p:par>
                                <p:cTn id="16" presetID="10" presetClass="entr" presetSubtype="0" fill="hold" nodeType="withEffect">
                                  <p:stCondLst>
                                    <p:cond delay="0"/>
                                  </p:stCondLst>
                                  <p:childTnLst>
                                    <p:set>
                                      <p:cBhvr>
                                        <p:cTn id="17" dur="1" fill="hold">
                                          <p:stCondLst>
                                            <p:cond delay="0"/>
                                          </p:stCondLst>
                                        </p:cTn>
                                        <p:tgtEl>
                                          <p:spTgt spid="74"/>
                                        </p:tgtEl>
                                        <p:attrNameLst>
                                          <p:attrName>style.visibility</p:attrName>
                                        </p:attrNameLst>
                                      </p:cBhvr>
                                      <p:to>
                                        <p:strVal val="visible"/>
                                      </p:to>
                                    </p:set>
                                    <p:animEffect transition="in" filter="fade">
                                      <p:cBhvr>
                                        <p:cTn id="18" dur="500"/>
                                        <p:tgtEl>
                                          <p:spTgt spid="7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4"/>
                                        </p:tgtEl>
                                        <p:attrNameLst>
                                          <p:attrName>style.visibility</p:attrName>
                                        </p:attrNameLst>
                                      </p:cBhvr>
                                      <p:to>
                                        <p:strVal val="visible"/>
                                      </p:to>
                                    </p:set>
                                    <p:animEffect transition="in" filter="fade">
                                      <p:cBhvr>
                                        <p:cTn id="21" dur="500"/>
                                        <p:tgtEl>
                                          <p:spTgt spid="8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fade">
                                      <p:cBhvr>
                                        <p:cTn id="24" dur="500"/>
                                        <p:tgtEl>
                                          <p:spTgt spid="4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500"/>
                                        <p:tgtEl>
                                          <p:spTgt spid="3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fade">
                                      <p:cBhvr>
                                        <p:cTn id="44" dur="500"/>
                                        <p:tgtEl>
                                          <p:spTgt spid="5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fade">
                                      <p:cBhvr>
                                        <p:cTn id="50" dur="500"/>
                                        <p:tgtEl>
                                          <p:spTgt spid="3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80"/>
                                        </p:tgtEl>
                                        <p:attrNameLst>
                                          <p:attrName>style.visibility</p:attrName>
                                        </p:attrNameLst>
                                      </p:cBhvr>
                                      <p:to>
                                        <p:strVal val="visible"/>
                                      </p:to>
                                    </p:set>
                                    <p:animEffect transition="in" filter="fade">
                                      <p:cBhvr>
                                        <p:cTn id="53" dur="500"/>
                                        <p:tgtEl>
                                          <p:spTgt spid="8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81"/>
                                        </p:tgtEl>
                                        <p:attrNameLst>
                                          <p:attrName>style.visibility</p:attrName>
                                        </p:attrNameLst>
                                      </p:cBhvr>
                                      <p:to>
                                        <p:strVal val="visible"/>
                                      </p:to>
                                    </p:set>
                                    <p:animEffect transition="in" filter="fade">
                                      <p:cBhvr>
                                        <p:cTn id="56" dur="500"/>
                                        <p:tgtEl>
                                          <p:spTgt spid="8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7"/>
                                        </p:tgtEl>
                                        <p:attrNameLst>
                                          <p:attrName>style.visibility</p:attrName>
                                        </p:attrNameLst>
                                      </p:cBhvr>
                                      <p:to>
                                        <p:strVal val="visible"/>
                                      </p:to>
                                    </p:set>
                                    <p:animEffect transition="in" filter="fade">
                                      <p:cBhvr>
                                        <p:cTn id="59"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P spid="32" grpId="0" animBg="1"/>
      <p:bldP spid="52" grpId="0" animBg="1"/>
      <p:bldP spid="70" grpId="0" animBg="1"/>
      <p:bldP spid="38" grpId="0" animBg="1"/>
      <p:bldP spid="39" grpId="0"/>
      <p:bldP spid="80" grpId="0"/>
      <p:bldP spid="81" grpId="0"/>
      <p:bldP spid="84" grpId="0" animBg="1"/>
      <p:bldP spid="48" grpId="0" animBg="1"/>
      <p:bldP spid="55" grpId="0" animBg="1"/>
      <p:bldP spid="5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
          <p:cNvSpPr txBox="1">
            <a:spLocks/>
          </p:cNvSpPr>
          <p:nvPr/>
        </p:nvSpPr>
        <p:spPr>
          <a:xfrm>
            <a:off x="-7032" y="8058"/>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600" b="1" dirty="0">
                <a:solidFill>
                  <a:schemeClr val="accent2">
                    <a:lumMod val="60000"/>
                    <a:lumOff val="40000"/>
                  </a:schemeClr>
                </a:solidFill>
                <a:latin typeface="+mj-ea"/>
              </a:rPr>
              <a:t>M</a:t>
            </a:r>
            <a:r>
              <a:rPr lang="en-US" altLang="ja-JP" sz="2800" dirty="0">
                <a:solidFill>
                  <a:schemeClr val="bg1"/>
                </a:solidFill>
                <a:latin typeface="+mj-ea"/>
              </a:rPr>
              <a:t>ulti </a:t>
            </a:r>
            <a:r>
              <a:rPr lang="en-US" altLang="ja-JP" sz="3600" b="1" dirty="0">
                <a:solidFill>
                  <a:srgbClr val="92D050"/>
                </a:solidFill>
                <a:latin typeface="+mj-ea"/>
              </a:rPr>
              <a:t>C</a:t>
            </a:r>
            <a:r>
              <a:rPr lang="en-US" altLang="ja-JP" sz="2800" dirty="0">
                <a:solidFill>
                  <a:schemeClr val="bg1"/>
                </a:solidFill>
                <a:latin typeface="+mj-ea"/>
              </a:rPr>
              <a:t>ampus </a:t>
            </a:r>
            <a:r>
              <a:rPr lang="en-US" altLang="ja-JP" sz="3600" b="1" dirty="0">
                <a:solidFill>
                  <a:schemeClr val="accent4">
                    <a:lumMod val="60000"/>
                    <a:lumOff val="40000"/>
                  </a:schemeClr>
                </a:solidFill>
                <a:latin typeface="+mj-ea"/>
              </a:rPr>
              <a:t>O</a:t>
            </a:r>
            <a:r>
              <a:rPr lang="en-US" altLang="ja-JP" sz="2800" dirty="0">
                <a:solidFill>
                  <a:schemeClr val="bg1"/>
                </a:solidFill>
                <a:latin typeface="+mj-ea"/>
              </a:rPr>
              <a:t>ne </a:t>
            </a:r>
            <a:r>
              <a:rPr lang="en-US" altLang="ja-JP" sz="3600" b="1" dirty="0">
                <a:solidFill>
                  <a:schemeClr val="accent2">
                    <a:lumMod val="75000"/>
                  </a:schemeClr>
                </a:solidFill>
                <a:latin typeface="+mj-ea"/>
              </a:rPr>
              <a:t>D</a:t>
            </a:r>
            <a:r>
              <a:rPr lang="en-US" altLang="ja-JP" sz="2800" dirty="0">
                <a:solidFill>
                  <a:schemeClr val="bg1"/>
                </a:solidFill>
                <a:latin typeface="+mj-ea"/>
              </a:rPr>
              <a:t>igital </a:t>
            </a:r>
            <a:r>
              <a:rPr lang="en-US" altLang="ja-JP" sz="3600" b="1" dirty="0">
                <a:latin typeface="+mj-ea"/>
              </a:rPr>
              <a:t>U</a:t>
            </a:r>
            <a:r>
              <a:rPr lang="en-US" altLang="ja-JP" sz="2800" dirty="0">
                <a:solidFill>
                  <a:schemeClr val="bg1"/>
                </a:solidFill>
                <a:latin typeface="+mj-ea"/>
              </a:rPr>
              <a:t>niversity</a:t>
            </a:r>
            <a:r>
              <a:rPr lang="ja-JP" altLang="en-US" sz="2800" dirty="0">
                <a:solidFill>
                  <a:schemeClr val="bg1"/>
                </a:solidFill>
                <a:latin typeface="+mj-ea"/>
              </a:rPr>
              <a:t>構想</a:t>
            </a:r>
            <a:endParaRPr lang="ja-JP" altLang="en-US" sz="2800" dirty="0">
              <a:solidFill>
                <a:schemeClr val="bg1"/>
              </a:solidFill>
              <a:latin typeface="メイリオ" panose="020B0604030504040204" pitchFamily="50" charset="-128"/>
              <a:ea typeface="メイリオ" panose="020B0604030504040204" pitchFamily="50" charset="-128"/>
            </a:endParaRPr>
          </a:p>
        </p:txBody>
      </p:sp>
      <p:sp>
        <p:nvSpPr>
          <p:cNvPr id="18" name="テキスト ボックス 17"/>
          <p:cNvSpPr txBox="1"/>
          <p:nvPr/>
        </p:nvSpPr>
        <p:spPr>
          <a:xfrm>
            <a:off x="699508" y="1185403"/>
            <a:ext cx="7663999" cy="523220"/>
          </a:xfrm>
          <a:prstGeom prst="rect">
            <a:avLst/>
          </a:prstGeom>
          <a:noFill/>
        </p:spPr>
        <p:txBody>
          <a:bodyPr wrap="square" rtlCol="0">
            <a:spAutoFit/>
          </a:bodyPr>
          <a:lstStyle/>
          <a:p>
            <a:pPr marL="571500" indent="-571500">
              <a:buFont typeface="Wingdings" panose="05000000000000000000" pitchFamily="2" charset="2"/>
              <a:buChar char="n"/>
            </a:pPr>
            <a:r>
              <a:rPr lang="ja-JP" altLang="en-US" sz="2800" dirty="0">
                <a:latin typeface="メイリオ" panose="020B0604030504040204" pitchFamily="50" charset="-128"/>
              </a:rPr>
              <a:t>岐阜女子大学の新たな展開</a:t>
            </a:r>
          </a:p>
        </p:txBody>
      </p:sp>
      <p:sp>
        <p:nvSpPr>
          <p:cNvPr id="7" name="テキスト ボックス 6"/>
          <p:cNvSpPr txBox="1"/>
          <p:nvPr/>
        </p:nvSpPr>
        <p:spPr>
          <a:xfrm>
            <a:off x="776667" y="1790328"/>
            <a:ext cx="8227686" cy="369332"/>
          </a:xfrm>
          <a:prstGeom prst="rect">
            <a:avLst/>
          </a:prstGeom>
          <a:solidFill>
            <a:srgbClr val="0070C0"/>
          </a:solidFill>
        </p:spPr>
        <p:txBody>
          <a:bodyPr wrap="square" rtlCol="0">
            <a:spAutoFit/>
          </a:bodyPr>
          <a:lstStyle/>
          <a:p>
            <a:pPr algn="ctr"/>
            <a:r>
              <a:rPr kumimoji="1" lang="ja-JP" altLang="en-US" dirty="0">
                <a:solidFill>
                  <a:schemeClr val="bg1"/>
                </a:solidFill>
                <a:latin typeface="メイリオ" panose="020B0604030504040204" pitchFamily="50" charset="-128"/>
                <a:ea typeface="メイリオ" panose="020B0604030504040204" pitchFamily="50" charset="-128"/>
              </a:rPr>
              <a:t>他大学間で教育コンテンツの相互流通を実現し、単位連携や単位互換を可能に</a:t>
            </a:r>
          </a:p>
        </p:txBody>
      </p:sp>
      <p:sp>
        <p:nvSpPr>
          <p:cNvPr id="5" name="テキスト ボックス 4"/>
          <p:cNvSpPr txBox="1"/>
          <p:nvPr/>
        </p:nvSpPr>
        <p:spPr>
          <a:xfrm>
            <a:off x="707477" y="2414169"/>
            <a:ext cx="7648057" cy="3539430"/>
          </a:xfrm>
          <a:prstGeom prst="rect">
            <a:avLst/>
          </a:prstGeom>
          <a:noFill/>
        </p:spPr>
        <p:txBody>
          <a:bodyPr wrap="square" rtlCol="0">
            <a:spAutoFit/>
          </a:bodyPr>
          <a:lstStyle/>
          <a:p>
            <a:r>
              <a:rPr kumimoji="1" lang="en-US" altLang="ja-JP" sz="1600" dirty="0" smtClean="0"/>
              <a:t>(</a:t>
            </a:r>
            <a:r>
              <a:rPr kumimoji="1" lang="ja-JP" altLang="en-US" sz="1600" dirty="0" smtClean="0"/>
              <a:t>例１）メタバース、ドローン、データサイエンスに関する科目</a:t>
            </a:r>
            <a:endParaRPr kumimoji="1" lang="en-US" altLang="ja-JP" sz="1600" dirty="0" smtClean="0"/>
          </a:p>
          <a:p>
            <a:r>
              <a:rPr lang="ja-JP" altLang="en-US" sz="1600" dirty="0"/>
              <a:t>　</a:t>
            </a:r>
            <a:r>
              <a:rPr lang="ja-JP" altLang="en-US" sz="1600" dirty="0" smtClean="0"/>
              <a:t>　　</a:t>
            </a:r>
            <a:r>
              <a:rPr kumimoji="1" lang="ja-JP" altLang="en-US" sz="1600" dirty="0" smtClean="0"/>
              <a:t>（基礎・応用・実践編）</a:t>
            </a:r>
            <a:endParaRPr kumimoji="1" lang="en-US" altLang="ja-JP" sz="1600" dirty="0" smtClean="0"/>
          </a:p>
          <a:p>
            <a:endParaRPr kumimoji="1" lang="en-US" altLang="ja-JP" sz="1600" dirty="0" smtClean="0"/>
          </a:p>
          <a:p>
            <a:r>
              <a:rPr kumimoji="1" lang="en-US" altLang="ja-JP" sz="1600" dirty="0" smtClean="0"/>
              <a:t>(</a:t>
            </a:r>
            <a:r>
              <a:rPr kumimoji="1" lang="ja-JP" altLang="en-US" sz="1600" dirty="0" smtClean="0"/>
              <a:t>例２）</a:t>
            </a:r>
            <a:r>
              <a:rPr kumimoji="1" lang="ja-JP" altLang="en-US" sz="1600" dirty="0"/>
              <a:t>デジタルアーキビスト</a:t>
            </a:r>
            <a:r>
              <a:rPr kumimoji="1" lang="ja-JP" altLang="en-US" sz="1600" dirty="0" smtClean="0"/>
              <a:t>取得科目</a:t>
            </a:r>
            <a:r>
              <a:rPr kumimoji="1" lang="en-US" altLang="ja-JP" sz="1600" dirty="0" smtClean="0"/>
              <a:t>(</a:t>
            </a:r>
            <a:r>
              <a:rPr kumimoji="1" lang="en-US" altLang="ja-JP" sz="1600" dirty="0"/>
              <a:t>32</a:t>
            </a:r>
            <a:r>
              <a:rPr kumimoji="1" lang="ja-JP" altLang="en-US" sz="1600" dirty="0"/>
              <a:t>単位）</a:t>
            </a:r>
            <a:endParaRPr kumimoji="1" lang="en-US" altLang="ja-JP" sz="1600" dirty="0"/>
          </a:p>
          <a:p>
            <a:endParaRPr lang="en-US" altLang="ja-JP" sz="1600" dirty="0"/>
          </a:p>
          <a:p>
            <a:r>
              <a:rPr kumimoji="1" lang="en-US" altLang="ja-JP" sz="1600" dirty="0"/>
              <a:t>(</a:t>
            </a:r>
            <a:r>
              <a:rPr kumimoji="1" lang="ja-JP" altLang="en-US" sz="1600" dirty="0" smtClean="0"/>
              <a:t>例３）</a:t>
            </a:r>
            <a:r>
              <a:rPr kumimoji="1" lang="ja-JP" altLang="en-US" sz="1600" dirty="0"/>
              <a:t>小学校教諭一種</a:t>
            </a:r>
            <a:r>
              <a:rPr kumimoji="1" lang="ja-JP" altLang="en-US" sz="1600" dirty="0" smtClean="0"/>
              <a:t>免許状科目</a:t>
            </a:r>
            <a:r>
              <a:rPr kumimoji="1" lang="en-US" altLang="ja-JP" sz="1600" dirty="0" smtClean="0"/>
              <a:t>(</a:t>
            </a:r>
            <a:r>
              <a:rPr kumimoji="1" lang="en-US" altLang="ja-JP" sz="1600" dirty="0"/>
              <a:t>61</a:t>
            </a:r>
            <a:r>
              <a:rPr kumimoji="1" lang="ja-JP" altLang="en-US" sz="1600" dirty="0"/>
              <a:t>単位）</a:t>
            </a:r>
            <a:endParaRPr kumimoji="1" lang="en-US" altLang="ja-JP" sz="1600" dirty="0"/>
          </a:p>
          <a:p>
            <a:r>
              <a:rPr lang="ja-JP" altLang="en-US" sz="1600" dirty="0"/>
              <a:t>　　　　</a:t>
            </a:r>
            <a:endParaRPr kumimoji="1" lang="en-US" altLang="ja-JP" sz="1600" dirty="0"/>
          </a:p>
          <a:p>
            <a:r>
              <a:rPr lang="en-US" altLang="ja-JP" sz="1600" dirty="0"/>
              <a:t>(</a:t>
            </a:r>
            <a:r>
              <a:rPr lang="ja-JP" altLang="en-US" sz="1600" dirty="0" smtClean="0"/>
              <a:t>例４）</a:t>
            </a:r>
            <a:r>
              <a:rPr lang="ja-JP" altLang="en-US" sz="1600" dirty="0"/>
              <a:t>保育士課程に関する科目（</a:t>
            </a:r>
            <a:r>
              <a:rPr lang="en-US" altLang="ja-JP" sz="1600" dirty="0"/>
              <a:t>97</a:t>
            </a:r>
            <a:r>
              <a:rPr lang="ja-JP" altLang="en-US" sz="1600" dirty="0"/>
              <a:t>単位）</a:t>
            </a:r>
            <a:endParaRPr lang="en-US" altLang="ja-JP" sz="1600" dirty="0"/>
          </a:p>
          <a:p>
            <a:endParaRPr kumimoji="1" lang="en-US" altLang="ja-JP" sz="1600" dirty="0"/>
          </a:p>
          <a:p>
            <a:r>
              <a:rPr lang="en-US" altLang="ja-JP" sz="1600" dirty="0"/>
              <a:t>(</a:t>
            </a:r>
            <a:r>
              <a:rPr lang="ja-JP" altLang="en-US" sz="1600" dirty="0" smtClean="0"/>
              <a:t>例５）</a:t>
            </a:r>
            <a:r>
              <a:rPr lang="ja-JP" altLang="en-US" sz="1600" dirty="0"/>
              <a:t>図書館</a:t>
            </a:r>
            <a:r>
              <a:rPr lang="ja-JP" altLang="en-US" sz="1600" dirty="0" smtClean="0"/>
              <a:t>司書科目（</a:t>
            </a:r>
            <a:r>
              <a:rPr lang="en-US" altLang="ja-JP" sz="1600" dirty="0"/>
              <a:t>24</a:t>
            </a:r>
            <a:r>
              <a:rPr lang="ja-JP" altLang="en-US" sz="1600" dirty="0"/>
              <a:t>単位）</a:t>
            </a:r>
            <a:endParaRPr lang="en-US" altLang="ja-JP" sz="1600" dirty="0"/>
          </a:p>
          <a:p>
            <a:endParaRPr kumimoji="1" lang="en-US" altLang="ja-JP" sz="1600" dirty="0"/>
          </a:p>
          <a:p>
            <a:r>
              <a:rPr lang="en-US" altLang="ja-JP" sz="1600" dirty="0"/>
              <a:t>(</a:t>
            </a:r>
            <a:r>
              <a:rPr lang="ja-JP" altLang="en-US" sz="1600" dirty="0" smtClean="0"/>
              <a:t>例６）管理栄養士又は栄養士課程科目（</a:t>
            </a:r>
            <a:r>
              <a:rPr lang="en-US" altLang="ja-JP" sz="1600" dirty="0"/>
              <a:t>30</a:t>
            </a:r>
            <a:r>
              <a:rPr lang="ja-JP" altLang="en-US" sz="1600" dirty="0"/>
              <a:t>単位</a:t>
            </a:r>
            <a:r>
              <a:rPr lang="ja-JP" altLang="en-US" sz="1600" dirty="0" smtClean="0"/>
              <a:t>）</a:t>
            </a:r>
            <a:endParaRPr lang="en-US" altLang="ja-JP" sz="1600" dirty="0" smtClean="0"/>
          </a:p>
          <a:p>
            <a:r>
              <a:rPr lang="ja-JP" altLang="en-US" sz="1600" dirty="0"/>
              <a:t>　</a:t>
            </a:r>
            <a:r>
              <a:rPr lang="ja-JP" altLang="en-US" sz="1600" dirty="0" smtClean="0"/>
              <a:t>　　　　　　　　　　　　　</a:t>
            </a:r>
            <a:endParaRPr lang="en-US" altLang="ja-JP" sz="1600" dirty="0" smtClean="0"/>
          </a:p>
          <a:p>
            <a:r>
              <a:rPr lang="en-US" altLang="ja-JP" sz="1600" dirty="0" smtClean="0"/>
              <a:t> (</a:t>
            </a:r>
            <a:r>
              <a:rPr lang="ja-JP" altLang="en-US" sz="1600" dirty="0" smtClean="0"/>
              <a:t>例７）</a:t>
            </a:r>
            <a:r>
              <a:rPr lang="ja-JP" altLang="en-US" sz="1600" dirty="0"/>
              <a:t>日本語教員に関する科目</a:t>
            </a:r>
            <a:r>
              <a:rPr lang="en-US" altLang="ja-JP" sz="1600" dirty="0"/>
              <a:t>(27</a:t>
            </a:r>
            <a:r>
              <a:rPr lang="ja-JP" altLang="en-US" sz="1600" dirty="0"/>
              <a:t>単位）</a:t>
            </a:r>
            <a:endParaRPr kumimoji="1" lang="ja-JP" altLang="en-US" sz="1600" dirty="0"/>
          </a:p>
        </p:txBody>
      </p:sp>
      <p:sp>
        <p:nvSpPr>
          <p:cNvPr id="8" name="テキスト ボックス 7"/>
          <p:cNvSpPr txBox="1"/>
          <p:nvPr/>
        </p:nvSpPr>
        <p:spPr>
          <a:xfrm>
            <a:off x="942571" y="6089570"/>
            <a:ext cx="7177871" cy="577081"/>
          </a:xfrm>
          <a:prstGeom prst="rect">
            <a:avLst/>
          </a:prstGeom>
          <a:solidFill>
            <a:schemeClr val="accent2"/>
          </a:solidFill>
        </p:spPr>
        <p:txBody>
          <a:bodyPr wrap="square" rtlCol="0">
            <a:spAutoFit/>
          </a:bodyPr>
          <a:lstStyle/>
          <a:p>
            <a:r>
              <a:rPr lang="ja-JP" altLang="en-US" sz="1050" dirty="0" smtClean="0">
                <a:solidFill>
                  <a:schemeClr val="bg1"/>
                </a:solidFill>
              </a:rPr>
              <a:t>ネットワーク</a:t>
            </a:r>
            <a:r>
              <a:rPr lang="ja-JP" altLang="en-US" sz="1050" dirty="0">
                <a:solidFill>
                  <a:schemeClr val="bg1"/>
                </a:solidFill>
              </a:rPr>
              <a:t>大学コンソーシアム</a:t>
            </a:r>
            <a:r>
              <a:rPr lang="ja-JP" altLang="en-US" sz="1050" dirty="0" smtClean="0">
                <a:solidFill>
                  <a:schemeClr val="bg1"/>
                </a:solidFill>
              </a:rPr>
              <a:t>岐阜や沖縄</a:t>
            </a:r>
            <a:r>
              <a:rPr lang="ja-JP" altLang="en-US" sz="1050" dirty="0">
                <a:solidFill>
                  <a:schemeClr val="bg1"/>
                </a:solidFill>
              </a:rPr>
              <a:t>女子短期</a:t>
            </a:r>
            <a:r>
              <a:rPr lang="ja-JP" altLang="en-US" sz="1050" dirty="0" smtClean="0">
                <a:solidFill>
                  <a:schemeClr val="bg1"/>
                </a:solidFill>
              </a:rPr>
              <a:t>大学</a:t>
            </a:r>
            <a:r>
              <a:rPr lang="en-US" altLang="ja-JP" sz="1050" dirty="0" smtClean="0">
                <a:solidFill>
                  <a:schemeClr val="bg1"/>
                </a:solidFill>
              </a:rPr>
              <a:t>(</a:t>
            </a:r>
            <a:r>
              <a:rPr lang="ja-JP" altLang="en-US" sz="1050" dirty="0" smtClean="0">
                <a:solidFill>
                  <a:schemeClr val="bg1"/>
                </a:solidFill>
              </a:rPr>
              <a:t>姉妹校）との連携（融合）</a:t>
            </a:r>
            <a:r>
              <a:rPr lang="ja-JP" altLang="en-US" sz="1050" dirty="0">
                <a:solidFill>
                  <a:schemeClr val="bg1"/>
                </a:solidFill>
              </a:rPr>
              <a:t>による地域における知的活動の中心拠点として、高等教育に対する多様なニーズに対応し、地域社会の発展に寄与することを目的に、大学間の単位互換制度を中心に</a:t>
            </a:r>
            <a:r>
              <a:rPr lang="ja-JP" altLang="en-US" sz="1050" dirty="0" smtClean="0">
                <a:solidFill>
                  <a:schemeClr val="bg1"/>
                </a:solidFill>
              </a:rPr>
              <a:t>事業として発展させる。</a:t>
            </a:r>
            <a:endParaRPr kumimoji="1" lang="ja-JP" altLang="en-US" sz="1050" dirty="0">
              <a:solidFill>
                <a:schemeClr val="bg1"/>
              </a:solidFill>
            </a:endParaRPr>
          </a:p>
        </p:txBody>
      </p:sp>
      <p:sp>
        <p:nvSpPr>
          <p:cNvPr id="2" name="テキスト ボックス 1"/>
          <p:cNvSpPr txBox="1"/>
          <p:nvPr/>
        </p:nvSpPr>
        <p:spPr>
          <a:xfrm>
            <a:off x="6135271" y="2865206"/>
            <a:ext cx="2822896" cy="646331"/>
          </a:xfrm>
          <a:prstGeom prst="rect">
            <a:avLst/>
          </a:prstGeom>
          <a:solidFill>
            <a:schemeClr val="accent2"/>
          </a:solidFill>
        </p:spPr>
        <p:txBody>
          <a:bodyPr wrap="square" rtlCol="0">
            <a:spAutoFit/>
          </a:bodyPr>
          <a:lstStyle/>
          <a:p>
            <a:r>
              <a:rPr lang="en-US" altLang="ja-JP">
                <a:solidFill>
                  <a:schemeClr val="bg1"/>
                </a:solidFill>
              </a:rPr>
              <a:t>※</a:t>
            </a:r>
            <a:r>
              <a:rPr lang="ja-JP" altLang="en-US">
                <a:solidFill>
                  <a:schemeClr val="bg1"/>
                </a:solidFill>
              </a:rPr>
              <a:t>履修プログラム制度を利用した公開講座の開発</a:t>
            </a:r>
            <a:endParaRPr lang="ja-JP" altLang="en-US" dirty="0">
              <a:solidFill>
                <a:schemeClr val="bg1"/>
              </a:solidFill>
            </a:endParaRPr>
          </a:p>
        </p:txBody>
      </p:sp>
      <p:cxnSp>
        <p:nvCxnSpPr>
          <p:cNvPr id="4" name="直線矢印コネクタ 3"/>
          <p:cNvCxnSpPr/>
          <p:nvPr/>
        </p:nvCxnSpPr>
        <p:spPr>
          <a:xfrm flipH="1" flipV="1">
            <a:off x="5543789" y="2804415"/>
            <a:ext cx="524154" cy="3558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直線矢印コネクタ 10"/>
          <p:cNvCxnSpPr/>
          <p:nvPr/>
        </p:nvCxnSpPr>
        <p:spPr>
          <a:xfrm flipH="1" flipV="1">
            <a:off x="5379274" y="3296199"/>
            <a:ext cx="727909"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直線矢印コネクタ 13"/>
          <p:cNvCxnSpPr/>
          <p:nvPr/>
        </p:nvCxnSpPr>
        <p:spPr>
          <a:xfrm flipH="1">
            <a:off x="4671474" y="3366828"/>
            <a:ext cx="1396469" cy="8799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直線矢印コネクタ 16"/>
          <p:cNvCxnSpPr/>
          <p:nvPr/>
        </p:nvCxnSpPr>
        <p:spPr>
          <a:xfrm flipH="1">
            <a:off x="4728864" y="3505596"/>
            <a:ext cx="1367167" cy="15599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直線矢印コネクタ 19"/>
          <p:cNvCxnSpPr/>
          <p:nvPr/>
        </p:nvCxnSpPr>
        <p:spPr>
          <a:xfrm flipH="1">
            <a:off x="4689624" y="3657996"/>
            <a:ext cx="1558808" cy="20235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5472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981</TotalTime>
  <Words>3771</Words>
  <Application>Microsoft Office PowerPoint</Application>
  <PresentationFormat>画面に合わせる (4:3)</PresentationFormat>
  <Paragraphs>799</Paragraphs>
  <Slides>38</Slides>
  <Notes>8</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38</vt:i4>
      </vt:variant>
    </vt:vector>
  </HeadingPairs>
  <TitlesOfParts>
    <vt:vector size="47" baseType="lpstr">
      <vt:lpstr>ＭＳ Ｐゴシック</vt:lpstr>
      <vt:lpstr>新細明體</vt:lpstr>
      <vt:lpstr>メイリオ</vt:lpstr>
      <vt:lpstr>游ゴシック</vt:lpstr>
      <vt:lpstr>Arial</vt:lpstr>
      <vt:lpstr>Calibri</vt:lpstr>
      <vt:lpstr>Times New Roman</vt:lpstr>
      <vt:lpstr>Wingdings</vt:lpstr>
      <vt:lpstr>Office テーマ</vt:lpstr>
      <vt:lpstr>Multi Campus One Digital University構想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デジタル文化学科</dc:title>
  <dc:creator>久世 均</dc:creator>
  <cp:lastModifiedBy>久世 均</cp:lastModifiedBy>
  <cp:revision>86</cp:revision>
  <cp:lastPrinted>2023-08-02T05:56:40Z</cp:lastPrinted>
  <dcterms:created xsi:type="dcterms:W3CDTF">2023-03-16T02:05:58Z</dcterms:created>
  <dcterms:modified xsi:type="dcterms:W3CDTF">2023-08-18T00:17:28Z</dcterms:modified>
</cp:coreProperties>
</file>