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307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44AD-9625-4855-AE59-2A7953E0CFD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577D-7976-4289-83D1-C30A37DCB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19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44AD-9625-4855-AE59-2A7953E0CFD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577D-7976-4289-83D1-C30A37DCB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08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44AD-9625-4855-AE59-2A7953E0CFD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577D-7976-4289-83D1-C30A37DCB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28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44AD-9625-4855-AE59-2A7953E0CFD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577D-7976-4289-83D1-C30A37DCB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47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44AD-9625-4855-AE59-2A7953E0CFD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577D-7976-4289-83D1-C30A37DCB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3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44AD-9625-4855-AE59-2A7953E0CFD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577D-7976-4289-83D1-C30A37DCB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1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44AD-9625-4855-AE59-2A7953E0CFD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577D-7976-4289-83D1-C30A37DCB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35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44AD-9625-4855-AE59-2A7953E0CFD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577D-7976-4289-83D1-C30A37DCB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97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44AD-9625-4855-AE59-2A7953E0CFD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577D-7976-4289-83D1-C30A37DCB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76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44AD-9625-4855-AE59-2A7953E0CFD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577D-7976-4289-83D1-C30A37DCB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18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44AD-9625-4855-AE59-2A7953E0CFD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577D-7976-4289-83D1-C30A37DCB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10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644AD-9625-4855-AE59-2A7953E0CFD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B577D-7976-4289-83D1-C30A37DCB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4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7491"/>
            <a:ext cx="6858000" cy="1903668"/>
          </a:xfrm>
          <a:solidFill>
            <a:schemeClr val="accent6"/>
          </a:solidFill>
        </p:spPr>
        <p:txBody>
          <a:bodyPr anchor="ctr" anchorCtr="0">
            <a:normAutofit/>
          </a:bodyPr>
          <a:lstStyle/>
          <a:p>
            <a:pPr>
              <a:lnSpc>
                <a:spcPts val="2000"/>
              </a:lnSpc>
            </a:pPr>
            <a:r>
              <a:rPr lang="zh-TW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zh-TW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６年度</a:t>
            </a:r>
            <a:r>
              <a:rPr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zh-TW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岐阜県</a:t>
            </a:r>
            <a:r>
              <a:rPr lang="zh-TW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私立大学地方創生推進</a:t>
            </a:r>
            <a:r>
              <a:rPr lang="zh-TW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r>
              <a:rPr lang="en-US" altLang="zh-TW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zh-TW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zh-TW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zh-TW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zh-TW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zh-TW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zh-TW" sz="7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zh-TW" sz="7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デジタルアーキビスト養成</a:t>
            </a:r>
            <a:r>
              <a:rPr lang="ja-JP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講座</a:t>
            </a:r>
            <a:endParaRPr kumimoji="1" lang="ja-JP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02101" y="484322"/>
            <a:ext cx="6253798" cy="1008429"/>
          </a:xfrm>
        </p:spPr>
        <p:txBody>
          <a:bodyPr>
            <a:noAutofit/>
          </a:bodyPr>
          <a:lstStyle/>
          <a:p>
            <a:r>
              <a:rPr lang="ja-JP" alt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デジタルアーカイブ</a:t>
            </a:r>
            <a:r>
              <a:rPr lang="en-US" altLang="ja-JP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ja-JP" alt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岐阜</a:t>
            </a:r>
            <a:r>
              <a:rPr lang="en-US" altLang="ja-JP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</a:t>
            </a:r>
          </a:p>
          <a:p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ＤＸで実現する地域のデジタル人材育成事業</a:t>
            </a:r>
            <a:endParaRPr kumimoji="1"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1959594"/>
            <a:ext cx="536264" cy="7328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2736616"/>
            <a:ext cx="536264" cy="674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3464788"/>
            <a:ext cx="536264" cy="56430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43782" y="1989332"/>
            <a:ext cx="5874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■開設時期 ： 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2026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月（予定）</a:t>
            </a: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　　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称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：デジタルアーキビスト人材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養成プログラム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■対　 　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象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：デジタルアーカイブに興味がある社会人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講　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座： オンライン（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日）＋　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e-Learning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1721" y="2729083"/>
            <a:ext cx="3636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ジタルアーキビストとは，文化・産業資源等の対象を理解し，著作権・肖像権・プライバシー等の権利処理を行い，デジタル化の知識と技能を持ち，収集・管理・保護・活用・創造を担当できる人材のことを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いいます。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ここで</a:t>
            </a:r>
            <a:r>
              <a:rPr lang="ja-JP" altLang="en-US" sz="80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、準デジタルアーキビスト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資格と絡め知的財産人材の育成</a:t>
            </a:r>
            <a:r>
              <a:rPr lang="ja-JP" altLang="en-US" sz="80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行います。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4068" y="2091329"/>
            <a:ext cx="323165" cy="5683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概　要</a:t>
            </a:r>
            <a:endParaRPr kumimoji="1" lang="ja-JP" altLang="en-US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111" y="2790407"/>
            <a:ext cx="461665" cy="6261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養成する人材像</a:t>
            </a:r>
            <a:endParaRPr kumimoji="1" lang="ja-JP" altLang="en-US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7324" y="3416605"/>
            <a:ext cx="604902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本学では、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知識循環型社会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においてデジタルアーカイブを有効的に活用し，新たな知を創造するという本学独自の「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知的創造サイクル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」の手法により，地域課題に実践的な解決方法を確立するために，地域に開かれた地域資源デジタルアーカイブによる知の拠点形成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を目標にしています。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このことにより，地域課題に主体的に取り組む人材を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養成します。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◆ 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オンライン研修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新しい社会の 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Global 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 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Innovation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に対応した継続性を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必要とした生涯学習の実現のために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e-Learning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を基盤とし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</a:t>
            </a:r>
            <a:r>
              <a:rPr lang="en-US" altLang="ja-JP" sz="8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Multi Campus One Digital </a:t>
            </a:r>
            <a:r>
              <a:rPr lang="en-US" altLang="ja-JP" sz="8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University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システムによる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新しいオンラインの養成プログラムです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◆ 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準デジタルアーキビスト資格を取得できます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準デジタルアーキビストは、文化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・産業資源等に対し、情報の収集・登録・保存・管理・流通等の知識に加え権利処理等の能力をもち、情報提供等に責任をもって対処できる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人材です。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本資格取得については、以下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の方を対象者とします。</a:t>
            </a: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高等学校「教科情報」程度の基礎的な知識と技術を持っている方</a:t>
            </a: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（情報関連・メディア関係企業 図書館 美術館・史料館などの博物館 文書館 教員 公務員 企業 など資格取得を希望する方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本資格を受講される方は、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受講料（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20,000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円）が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必要となります。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◆ 新しい生活スタイルの新しい研修スタイル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この人生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年の時代，教育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時代の社会の到来に対し，これまでの教員の資質からの</a:t>
            </a:r>
            <a:r>
              <a:rPr lang="ja-JP" altLang="en-US" sz="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キャリアチェンジ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が人々に求められ，これに対応できる教員研修としての高等教育での</a:t>
            </a: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リスキリング（</a:t>
            </a:r>
            <a:r>
              <a:rPr lang="en-US" altLang="ja-JP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Reskilling</a:t>
            </a: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が必要となってきました．本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e-Learning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の学び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は，自宅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職場，移動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途中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でも，情報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端末（スマートフォンやノート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等）さえあれば「いつ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でも，どこ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でも，誰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とでも」学ぶことが可能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です．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0985" y="4231384"/>
            <a:ext cx="346249" cy="32694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講座の内容</a:t>
            </a:r>
            <a:endParaRPr kumimoji="1" lang="ja-JP" altLang="en-US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8" name="Picture 4" descr="https://gijodai.jp/img/second/main_jyouhou_arch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641" y="2053441"/>
            <a:ext cx="2348129" cy="129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グループ化 3"/>
          <p:cNvGrpSpPr/>
          <p:nvPr/>
        </p:nvGrpSpPr>
        <p:grpSpPr>
          <a:xfrm>
            <a:off x="4222201" y="3933445"/>
            <a:ext cx="2256090" cy="1045105"/>
            <a:chOff x="4304984" y="3845908"/>
            <a:chExt cx="2219802" cy="977682"/>
          </a:xfrm>
        </p:grpSpPr>
        <p:sp>
          <p:nvSpPr>
            <p:cNvPr id="31" name="テキスト ボックス 30"/>
            <p:cNvSpPr txBox="1"/>
            <p:nvPr/>
          </p:nvSpPr>
          <p:spPr>
            <a:xfrm>
              <a:off x="4976912" y="4608146"/>
              <a:ext cx="154787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dirty="0"/>
                <a:t>e-Learning</a:t>
              </a:r>
              <a:r>
                <a:rPr lang="ja-JP" altLang="en-US" sz="800" dirty="0"/>
                <a:t>の概念図</a:t>
              </a:r>
              <a:endParaRPr kumimoji="1" lang="ja-JP" altLang="en-US" sz="800" dirty="0"/>
            </a:p>
          </p:txBody>
        </p:sp>
        <p:grpSp>
          <p:nvGrpSpPr>
            <p:cNvPr id="37" name="グループ化 36"/>
            <p:cNvGrpSpPr/>
            <p:nvPr/>
          </p:nvGrpSpPr>
          <p:grpSpPr>
            <a:xfrm>
              <a:off x="4304984" y="3845908"/>
              <a:ext cx="2219802" cy="782602"/>
              <a:chOff x="4005228" y="4299352"/>
              <a:chExt cx="2659582" cy="920160"/>
            </a:xfrm>
          </p:grpSpPr>
          <p:pic>
            <p:nvPicPr>
              <p:cNvPr id="30" name="図 2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05228" y="4299352"/>
                <a:ext cx="2659582" cy="920160"/>
              </a:xfrm>
              <a:prstGeom prst="rect">
                <a:avLst/>
              </a:prstGeom>
            </p:spPr>
          </p:pic>
          <p:sp>
            <p:nvSpPr>
              <p:cNvPr id="28" name="フローチャート: 磁気ディスク 27"/>
              <p:cNvSpPr/>
              <p:nvPr/>
            </p:nvSpPr>
            <p:spPr>
              <a:xfrm>
                <a:off x="5171267" y="4380854"/>
                <a:ext cx="625099" cy="802639"/>
              </a:xfrm>
              <a:prstGeom prst="flowChartMagneticDisk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" name="テキスト ボックス 35"/>
            <p:cNvSpPr txBox="1"/>
            <p:nvPr/>
          </p:nvSpPr>
          <p:spPr>
            <a:xfrm>
              <a:off x="5230677" y="4138769"/>
              <a:ext cx="6168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Multi Campus One Digital University</a:t>
              </a:r>
              <a:r>
                <a:rPr lang="ja-JP" altLang="en-US" sz="5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システム</a:t>
              </a:r>
              <a:endParaRPr kumimoji="1" lang="ja-JP" altLang="en-US" sz="5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564818"/>
              </p:ext>
            </p:extLst>
          </p:nvPr>
        </p:nvGraphicFramePr>
        <p:xfrm>
          <a:off x="659233" y="5961444"/>
          <a:ext cx="5865553" cy="1947363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5865553">
                  <a:extLst>
                    <a:ext uri="{9D8B030D-6E8A-4147-A177-3AD203B41FA5}">
                      <a16:colId xmlns:a16="http://schemas.microsoft.com/office/drawing/2014/main" val="5469818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 smtClean="0">
                          <a:effectLst/>
                        </a:rPr>
                        <a:t>テーマ</a:t>
                      </a:r>
                      <a:endParaRPr lang="ja-JP" sz="900" b="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748" marR="60748" marT="0" marB="0"/>
                </a:tc>
                <a:extLst>
                  <a:ext uri="{0D108BD9-81ED-4DB2-BD59-A6C34878D82A}">
                    <a16:rowId xmlns:a16="http://schemas.microsoft.com/office/drawing/2014/main" val="2160551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700" b="0" kern="100">
                          <a:effectLst/>
                          <a:latin typeface="游明朝" panose="02020400000000000000" pitchFamily="18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デジタルアーカイブの基礎</a:t>
                      </a:r>
                      <a:endParaRPr lang="ja-JP" sz="700" b="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1931028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700" b="0" kern="100">
                          <a:effectLst/>
                          <a:latin typeface="游明朝" panose="02020400000000000000" pitchFamily="18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デジタルアーカイブ開発と活用プロセス</a:t>
                      </a:r>
                      <a:endParaRPr lang="ja-JP" sz="700" b="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3413"/>
                  </a:ext>
                </a:extLst>
              </a:tr>
              <a:tr h="1194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700" b="0" kern="100">
                          <a:effectLst/>
                          <a:latin typeface="游明朝" panose="02020400000000000000" pitchFamily="18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デジタルアーカイブの評価とメタデータ</a:t>
                      </a:r>
                      <a:endParaRPr lang="ja-JP" sz="700" b="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0332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700" b="0" kern="100">
                          <a:effectLst/>
                          <a:latin typeface="游明朝" panose="02020400000000000000" pitchFamily="18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デジタルアーカイブの利活用</a:t>
                      </a:r>
                      <a:endParaRPr lang="ja-JP" sz="700" b="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86070616"/>
                  </a:ext>
                </a:extLst>
              </a:tr>
              <a:tr h="725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700" b="0" kern="100">
                          <a:effectLst/>
                          <a:latin typeface="游明朝" panose="02020400000000000000" pitchFamily="18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デジタルアーカイブによる地域活性化</a:t>
                      </a:r>
                      <a:endParaRPr lang="ja-JP" sz="700" b="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34269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700" b="0" kern="100">
                          <a:effectLst/>
                          <a:latin typeface="游明朝" panose="02020400000000000000" pitchFamily="18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文化はどのように記録するの？</a:t>
                      </a:r>
                      <a:endParaRPr lang="ja-JP" sz="700" b="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3737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700" b="0" kern="100">
                          <a:effectLst/>
                          <a:latin typeface="游明朝" panose="02020400000000000000" pitchFamily="18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デジタルデータはどのように管理・流通するの？</a:t>
                      </a:r>
                      <a:endParaRPr lang="ja-JP" sz="700" b="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07221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700" b="0" kern="100">
                          <a:effectLst/>
                          <a:latin typeface="游明朝" panose="02020400000000000000" pitchFamily="18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デジタルアーカイブと知的財産権（１）</a:t>
                      </a:r>
                      <a:endParaRPr lang="ja-JP" sz="700" b="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0370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700" b="0" kern="100">
                          <a:effectLst/>
                          <a:latin typeface="游明朝" panose="02020400000000000000" pitchFamily="18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デジタルアーカイブと知的財産権（２）</a:t>
                      </a:r>
                      <a:endParaRPr lang="ja-JP" sz="700" b="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6853425"/>
                  </a:ext>
                </a:extLst>
              </a:tr>
              <a:tr h="1766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700" b="0" kern="100">
                          <a:effectLst/>
                          <a:latin typeface="游明朝" panose="02020400000000000000" pitchFamily="18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ジャパンサーチとデジタルアーカイブ活用基盤</a:t>
                      </a:r>
                      <a:endParaRPr lang="ja-JP" sz="700" b="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8792147"/>
                  </a:ext>
                </a:extLst>
              </a:tr>
              <a:tr h="1965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700" b="0" kern="100" dirty="0">
                          <a:effectLst/>
                          <a:latin typeface="游明朝" panose="02020400000000000000" pitchFamily="18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世界のデジタルアーカイブの発展とその活用</a:t>
                      </a:r>
                      <a:endParaRPr lang="ja-JP" sz="700" b="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188958"/>
                  </a:ext>
                </a:extLst>
              </a:tr>
            </a:tbl>
          </a:graphicData>
        </a:graphic>
      </p:graphicFrame>
      <p:sp>
        <p:nvSpPr>
          <p:cNvPr id="15" name="星 6 14"/>
          <p:cNvSpPr/>
          <p:nvPr/>
        </p:nvSpPr>
        <p:spPr>
          <a:xfrm rot="19765196">
            <a:off x="5822239" y="1035733"/>
            <a:ext cx="1036451" cy="563998"/>
          </a:xfrm>
          <a:prstGeom prst="star6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構想中</a:t>
            </a:r>
          </a:p>
        </p:txBody>
      </p:sp>
    </p:spTree>
    <p:extLst>
      <p:ext uri="{BB962C8B-B14F-4D97-AF65-F5344CB8AC3E}">
        <p14:creationId xmlns:p14="http://schemas.microsoft.com/office/powerpoint/2010/main" val="19427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185</Words>
  <Application>Microsoft Office PowerPoint</Application>
  <PresentationFormat>画面に合わせる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メイリオ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令和６年度　岐阜県私立大学地方創生推進事業     デジタルアーキビスト養成講座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岐阜女子大学 オンライン大学</dc:title>
  <dc:creator>久世 均</dc:creator>
  <cp:lastModifiedBy>Hewlett-Packard Company</cp:lastModifiedBy>
  <cp:revision>46</cp:revision>
  <cp:lastPrinted>2024-05-08T01:59:03Z</cp:lastPrinted>
  <dcterms:created xsi:type="dcterms:W3CDTF">2021-02-24T07:11:51Z</dcterms:created>
  <dcterms:modified xsi:type="dcterms:W3CDTF">2024-05-08T03:05:08Z</dcterms:modified>
</cp:coreProperties>
</file>