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handoutMasterIdLst>
    <p:handoutMasterId r:id="rId13"/>
  </p:handoutMasterIdLst>
  <p:sldIdLst>
    <p:sldId id="256" r:id="rId2"/>
    <p:sldId id="302" r:id="rId3"/>
    <p:sldId id="292" r:id="rId4"/>
    <p:sldId id="295" r:id="rId5"/>
    <p:sldId id="301" r:id="rId6"/>
    <p:sldId id="296" r:id="rId7"/>
    <p:sldId id="297" r:id="rId8"/>
    <p:sldId id="293" r:id="rId9"/>
    <p:sldId id="303" r:id="rId10"/>
    <p:sldId id="304" r:id="rId1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26" autoAdjust="0"/>
    <p:restoredTop sz="94660"/>
  </p:normalViewPr>
  <p:slideViewPr>
    <p:cSldViewPr>
      <p:cViewPr varScale="1">
        <p:scale>
          <a:sx n="154" d="100"/>
          <a:sy n="154" d="100"/>
        </p:scale>
        <p:origin x="1844" y="104"/>
      </p:cViewPr>
      <p:guideLst>
        <p:guide orient="horz" pos="2160"/>
        <p:guide pos="2880"/>
      </p:guideLst>
    </p:cSldViewPr>
  </p:slideViewPr>
  <p:notesTextViewPr>
    <p:cViewPr>
      <p:scale>
        <a:sx n="3" d="2"/>
        <a:sy n="3" d="2"/>
      </p:scale>
      <p:origin x="0" y="0"/>
    </p:cViewPr>
  </p:notesTextViewPr>
  <p:notesViewPr>
    <p:cSldViewPr>
      <p:cViewPr varScale="1">
        <p:scale>
          <a:sx n="95" d="100"/>
          <a:sy n="95" d="100"/>
        </p:scale>
        <p:origin x="-352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95640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A5B9A7-D08A-42CB-873D-54800EBC38F0}" type="datetimeFigureOut">
              <a:rPr kumimoji="1" lang="ja-JP" altLang="en-US" smtClean="0"/>
              <a:t>2024/7/12</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F742CD-6705-4FCD-9895-4A46894ED964}" type="slidenum">
              <a:rPr kumimoji="1" lang="ja-JP" altLang="en-US" smtClean="0"/>
              <a:t>‹#›</a:t>
            </a:fld>
            <a:endParaRPr kumimoji="1" lang="ja-JP" altLang="en-US"/>
          </a:p>
        </p:txBody>
      </p:sp>
    </p:spTree>
    <p:extLst>
      <p:ext uri="{BB962C8B-B14F-4D97-AF65-F5344CB8AC3E}">
        <p14:creationId xmlns:p14="http://schemas.microsoft.com/office/powerpoint/2010/main" val="2570759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hasCustomPrompt="1"/>
          </p:nvPr>
        </p:nvSpPr>
        <p:spPr>
          <a:xfrm>
            <a:off x="899592" y="1441184"/>
            <a:ext cx="8244408" cy="707886"/>
          </a:xfrm>
        </p:spPr>
        <p:txBody>
          <a:bodyPr>
            <a:spAutoFit/>
          </a:bodyPr>
          <a:lstStyle>
            <a:lvl1pPr algn="l">
              <a:defRPr sz="40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表題</a:t>
            </a:r>
          </a:p>
        </p:txBody>
      </p:sp>
      <p:sp>
        <p:nvSpPr>
          <p:cNvPr id="3" name="サブタイトル 2"/>
          <p:cNvSpPr>
            <a:spLocks noGrp="1"/>
          </p:cNvSpPr>
          <p:nvPr>
            <p:ph type="subTitle" idx="1" hasCustomPrompt="1"/>
          </p:nvPr>
        </p:nvSpPr>
        <p:spPr>
          <a:xfrm>
            <a:off x="1371600" y="4869160"/>
            <a:ext cx="6400800" cy="1368152"/>
          </a:xfrm>
        </p:spPr>
        <p:txBody>
          <a:bodyPr/>
          <a:lstStyle>
            <a:lvl1pPr marL="0" indent="0" algn="ctr">
              <a:buNone/>
              <a:defRPr>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a:t>学校名 発表者名</a:t>
            </a:r>
            <a:endParaRPr kumimoji="1" lang="en-US" altLang="ja-JP" dirty="0"/>
          </a:p>
        </p:txBody>
      </p:sp>
      <p:sp>
        <p:nvSpPr>
          <p:cNvPr id="5" name="フッター プレースホルダー 4"/>
          <p:cNvSpPr>
            <a:spLocks noGrp="1"/>
          </p:cNvSpPr>
          <p:nvPr>
            <p:ph type="ftr" sz="quarter" idx="11"/>
          </p:nvPr>
        </p:nvSpPr>
        <p:spPr>
          <a:xfrm>
            <a:off x="0" y="6356350"/>
            <a:ext cx="9144000" cy="501650"/>
          </a:xfrm>
        </p:spPr>
        <p:txBody>
          <a:bodyPr/>
          <a:lstStyle>
            <a:lvl1pP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dirty="0"/>
              <a:t>岐阜女子大学</a:t>
            </a:r>
          </a:p>
        </p:txBody>
      </p:sp>
      <p:sp>
        <p:nvSpPr>
          <p:cNvPr id="6" name="スライド番号プレースホルダー 5"/>
          <p:cNvSpPr>
            <a:spLocks noGrp="1"/>
          </p:cNvSpPr>
          <p:nvPr>
            <p:ph type="sldNum" sz="quarter" idx="12"/>
          </p:nvPr>
        </p:nvSpPr>
        <p:spPr>
          <a:xfrm>
            <a:off x="8604448" y="6492875"/>
            <a:ext cx="539552" cy="365125"/>
          </a:xfrm>
        </p:spPr>
        <p:txBody>
          <a:bodyPr/>
          <a:lstStyle>
            <a:lvl1pPr>
              <a:defRPr>
                <a:solidFill>
                  <a:schemeClr val="tx1"/>
                </a:solidFill>
              </a:defRPr>
            </a:lvl1pPr>
          </a:lstStyle>
          <a:p>
            <a:fld id="{23580432-E2CF-4D2D-9FCA-5FAF3A674D83}" type="slidenum">
              <a:rPr lang="ja-JP" altLang="en-US" smtClean="0"/>
              <a:pPr/>
              <a:t>‹#›</a:t>
            </a:fld>
            <a:endParaRPr lang="ja-JP" altLang="en-US" dirty="0"/>
          </a:p>
        </p:txBody>
      </p:sp>
    </p:spTree>
    <p:extLst>
      <p:ext uri="{BB962C8B-B14F-4D97-AF65-F5344CB8AC3E}">
        <p14:creationId xmlns:p14="http://schemas.microsoft.com/office/powerpoint/2010/main" val="230401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2"/>
          </a:solidFill>
        </p:spPr>
        <p:txBody>
          <a:bodyPr/>
          <a:lstStyle>
            <a:lvl1pPr>
              <a:defRPr>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コンテンツ プレースホルダー 2"/>
          <p:cNvSpPr>
            <a:spLocks noGrp="1"/>
          </p:cNvSpPr>
          <p:nvPr>
            <p:ph idx="1"/>
          </p:nvPr>
        </p:nvSpPr>
        <p:spPr>
          <a:xfrm>
            <a:off x="107504" y="836712"/>
            <a:ext cx="9144000" cy="6165303"/>
          </a:xfrm>
        </p:spPr>
        <p:txBody>
          <a:bodyPr/>
          <a:lstStyle>
            <a:lvl1pPr>
              <a:defRPr>
                <a:latin typeface="Meiryo UI" panose="020B0604030504040204" pitchFamily="50" charset="-128"/>
                <a:ea typeface="Meiryo UI" panose="020B0604030504040204" pitchFamily="50" charset="-128"/>
                <a:cs typeface="Meiryo UI" panose="020B0604030504040204" pitchFamily="50" charset="-128"/>
              </a:defRPr>
            </a:lvl1pPr>
            <a:lvl2pPr>
              <a:defRPr>
                <a:latin typeface="Meiryo UI" panose="020B0604030504040204" pitchFamily="50" charset="-128"/>
                <a:ea typeface="Meiryo UI" panose="020B0604030504040204" pitchFamily="50" charset="-128"/>
                <a:cs typeface="Meiryo UI" panose="020B0604030504040204" pitchFamily="50" charset="-128"/>
              </a:defRPr>
            </a:lvl2pPr>
            <a:lvl3pPr>
              <a:defRPr>
                <a:latin typeface="Meiryo UI" panose="020B0604030504040204" pitchFamily="50" charset="-128"/>
                <a:ea typeface="Meiryo UI" panose="020B0604030504040204" pitchFamily="50" charset="-128"/>
                <a:cs typeface="Meiryo UI" panose="020B0604030504040204" pitchFamily="50" charset="-128"/>
              </a:defRPr>
            </a:lvl3pPr>
            <a:lvl4pPr>
              <a:defRPr>
                <a:latin typeface="Meiryo UI" panose="020B0604030504040204" pitchFamily="50" charset="-128"/>
                <a:ea typeface="Meiryo UI" panose="020B0604030504040204" pitchFamily="50" charset="-128"/>
                <a:cs typeface="Meiryo UI" panose="020B0604030504040204" pitchFamily="50" charset="-128"/>
              </a:defRPr>
            </a:lvl4pPr>
            <a:lvl5pPr>
              <a:defRPr>
                <a:latin typeface="Meiryo UI" panose="020B0604030504040204" pitchFamily="50" charset="-128"/>
                <a:ea typeface="Meiryo UI" panose="020B0604030504040204" pitchFamily="50" charset="-128"/>
                <a:cs typeface="Meiryo UI" panose="020B0604030504040204"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ー 5"/>
          <p:cNvSpPr>
            <a:spLocks noGrp="1"/>
          </p:cNvSpPr>
          <p:nvPr>
            <p:ph type="sldNum" sz="quarter" idx="12"/>
          </p:nvPr>
        </p:nvSpPr>
        <p:spPr>
          <a:xfrm>
            <a:off x="8629600" y="6466013"/>
            <a:ext cx="514400" cy="365125"/>
          </a:xfrm>
        </p:spPr>
        <p:txBody>
          <a:bodyPr/>
          <a:lstStyle>
            <a:lvl1pPr>
              <a:defRPr>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23580432-E2CF-4D2D-9FCA-5FAF3A674D83}" type="slidenum">
              <a:rPr lang="ja-JP" altLang="en-US" smtClean="0"/>
              <a:pPr/>
              <a:t>‹#›</a:t>
            </a:fld>
            <a:endParaRPr lang="ja-JP" altLang="en-US" dirty="0"/>
          </a:p>
        </p:txBody>
      </p:sp>
      <p:cxnSp>
        <p:nvCxnSpPr>
          <p:cNvPr id="7" name="直線コネクタ 6"/>
          <p:cNvCxnSpPr/>
          <p:nvPr userDrawn="1"/>
        </p:nvCxnSpPr>
        <p:spPr>
          <a:xfrm>
            <a:off x="0" y="6093296"/>
            <a:ext cx="9144000"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00144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0" y="0"/>
            <a:ext cx="9144000" cy="692696"/>
          </a:xfrm>
          <a:prstGeom prst="rect">
            <a:avLst/>
          </a:prstGeom>
          <a:solidFill>
            <a:schemeClr val="accent2"/>
          </a:solidFill>
        </p:spPr>
        <p:txBody>
          <a:bodyPr vert="horz" lIns="91440" tIns="45720" rIns="91440" bIns="45720" rtlCol="0" anchor="ctr">
            <a:no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0" y="692696"/>
            <a:ext cx="9144000" cy="5688632"/>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フッター プレースホルダー 4"/>
          <p:cNvSpPr>
            <a:spLocks noGrp="1"/>
          </p:cNvSpPr>
          <p:nvPr>
            <p:ph type="ftr" sz="quarter" idx="3"/>
          </p:nvPr>
        </p:nvSpPr>
        <p:spPr>
          <a:xfrm>
            <a:off x="0" y="6381328"/>
            <a:ext cx="9144000" cy="476672"/>
          </a:xfrm>
          <a:prstGeom prst="rect">
            <a:avLst/>
          </a:prstGeom>
          <a:ln>
            <a:solidFill>
              <a:schemeClr val="accent4"/>
            </a:solidFill>
          </a:ln>
        </p:spPr>
        <p:txBody>
          <a:bodyPr vert="horz" lIns="91440" tIns="45720" rIns="91440" bIns="45720" rtlCol="0" anchor="ctr"/>
          <a:lstStyle>
            <a:lvl1pPr algn="ctr">
              <a:defRPr sz="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a:t>H26</a:t>
            </a:r>
            <a:r>
              <a:rPr lang="ja-JP" altLang="en-US"/>
              <a:t>年度 文部科学省「</a:t>
            </a:r>
            <a:r>
              <a:rPr lang="en-US" altLang="ja-JP"/>
              <a:t>ICT</a:t>
            </a:r>
            <a:r>
              <a:rPr lang="ja-JP" altLang="en-US"/>
              <a:t>を活用した教育の推進に資する実証事業」</a:t>
            </a:r>
            <a:endParaRPr lang="en-US" altLang="ja-JP"/>
          </a:p>
          <a:p>
            <a:r>
              <a:rPr lang="en-US" altLang="ja-JP"/>
              <a:t>ICT</a:t>
            </a:r>
            <a:r>
              <a:rPr lang="ja-JP" altLang="en-US"/>
              <a:t>を活用した教育効果の検証方法の開発</a:t>
            </a:r>
            <a:endParaRPr lang="ja-JP" altLang="en-US" dirty="0"/>
          </a:p>
        </p:txBody>
      </p:sp>
      <p:sp>
        <p:nvSpPr>
          <p:cNvPr id="6" name="スライド番号プレースホルダー 5"/>
          <p:cNvSpPr>
            <a:spLocks noGrp="1"/>
          </p:cNvSpPr>
          <p:nvPr>
            <p:ph type="sldNum" sz="quarter" idx="4"/>
          </p:nvPr>
        </p:nvSpPr>
        <p:spPr>
          <a:xfrm>
            <a:off x="8604448" y="6480081"/>
            <a:ext cx="539552" cy="365125"/>
          </a:xfrm>
          <a:prstGeom prst="rect">
            <a:avLst/>
          </a:prstGeom>
        </p:spPr>
        <p:txBody>
          <a:bodyPr vert="horz" lIns="91440" tIns="45720" rIns="91440" bIns="45720" rtlCol="0" anchor="ctr"/>
          <a:lstStyle>
            <a:lvl1pPr algn="r">
              <a:defRPr sz="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endParaRPr lang="ja-JP" altLang="en-US" dirty="0"/>
          </a:p>
        </p:txBody>
      </p:sp>
    </p:spTree>
    <p:extLst>
      <p:ext uri="{BB962C8B-B14F-4D97-AF65-F5344CB8AC3E}">
        <p14:creationId xmlns:p14="http://schemas.microsoft.com/office/powerpoint/2010/main" val="2383235643"/>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dt="0"/>
  <p:txStyles>
    <p:title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99592" y="819030"/>
            <a:ext cx="8244408" cy="745571"/>
          </a:xfrm>
          <a:solidFill>
            <a:schemeClr val="accent2"/>
          </a:solidFill>
        </p:spPr>
        <p:txBody>
          <a:bodyPr tIns="144000"/>
          <a:lstStyle/>
          <a:p>
            <a:r>
              <a:rPr lang="ja-JP" altLang="en-US" sz="3600" dirty="0" smtClean="0">
                <a:latin typeface="+mj-ea"/>
                <a:ea typeface="+mj-ea"/>
              </a:rPr>
              <a:t>学校</a:t>
            </a:r>
            <a:r>
              <a:rPr lang="en-US" altLang="ja-JP" sz="3600" dirty="0" smtClean="0">
                <a:latin typeface="+mj-ea"/>
                <a:ea typeface="+mj-ea"/>
              </a:rPr>
              <a:t>DX</a:t>
            </a:r>
            <a:r>
              <a:rPr lang="ja-JP" altLang="en-US" sz="3600" dirty="0" smtClean="0">
                <a:latin typeface="+mj-ea"/>
                <a:ea typeface="+mj-ea"/>
              </a:rPr>
              <a:t>戦略コーディネータ特論（</a:t>
            </a:r>
            <a:r>
              <a:rPr lang="en-US" altLang="ja-JP" sz="3600" dirty="0" smtClean="0">
                <a:latin typeface="+mj-ea"/>
                <a:ea typeface="+mj-ea"/>
              </a:rPr>
              <a:t>Ⅱ</a:t>
            </a:r>
            <a:r>
              <a:rPr lang="ja-JP" altLang="en-US" sz="3600" dirty="0" smtClean="0">
                <a:latin typeface="+mj-ea"/>
                <a:ea typeface="+mj-ea"/>
              </a:rPr>
              <a:t>）</a:t>
            </a:r>
            <a:endParaRPr kumimoji="1" lang="ja-JP" altLang="en-US" sz="3600" dirty="0">
              <a:latin typeface="+mj-ea"/>
              <a:ea typeface="+mj-ea"/>
            </a:endParaRPr>
          </a:p>
        </p:txBody>
      </p:sp>
      <p:sp>
        <p:nvSpPr>
          <p:cNvPr id="3" name="サブタイトル 2"/>
          <p:cNvSpPr>
            <a:spLocks noGrp="1"/>
          </p:cNvSpPr>
          <p:nvPr>
            <p:ph type="subTitle" idx="1"/>
          </p:nvPr>
        </p:nvSpPr>
        <p:spPr>
          <a:xfrm>
            <a:off x="1403648" y="5373216"/>
            <a:ext cx="6400800" cy="648072"/>
          </a:xfrm>
        </p:spPr>
        <p:txBody>
          <a:bodyPr>
            <a:normAutofit/>
          </a:bodyPr>
          <a:lstStyle/>
          <a:p>
            <a:r>
              <a:rPr kumimoji="1" lang="ja-JP" altLang="en-US" sz="2400" dirty="0" smtClean="0">
                <a:solidFill>
                  <a:schemeClr val="tx1"/>
                </a:solidFill>
                <a:latin typeface="+mj-ea"/>
                <a:ea typeface="+mj-ea"/>
              </a:rPr>
              <a:t>お名前</a:t>
            </a:r>
            <a:r>
              <a:rPr kumimoji="1" lang="en-US" altLang="ja-JP" sz="2400" dirty="0" smtClean="0">
                <a:solidFill>
                  <a:schemeClr val="tx1"/>
                </a:solidFill>
                <a:latin typeface="+mj-ea"/>
                <a:ea typeface="+mj-ea"/>
              </a:rPr>
              <a:t>(</a:t>
            </a:r>
            <a:r>
              <a:rPr lang="ja-JP" altLang="en-US" sz="2400" dirty="0" smtClean="0">
                <a:solidFill>
                  <a:schemeClr val="tx1"/>
                </a:solidFill>
                <a:latin typeface="+mj-ea"/>
                <a:ea typeface="+mj-ea"/>
              </a:rPr>
              <a:t>ご所属</a:t>
            </a:r>
            <a:r>
              <a:rPr kumimoji="1" lang="ja-JP" altLang="en-US" sz="2400" dirty="0" smtClean="0">
                <a:solidFill>
                  <a:schemeClr val="tx1"/>
                </a:solidFill>
                <a:latin typeface="+mj-ea"/>
                <a:ea typeface="+mj-ea"/>
              </a:rPr>
              <a:t>）</a:t>
            </a:r>
            <a:endParaRPr kumimoji="1" lang="ja-JP" altLang="en-US" sz="2400" dirty="0">
              <a:solidFill>
                <a:schemeClr val="tx1"/>
              </a:solidFill>
              <a:latin typeface="+mj-ea"/>
              <a:ea typeface="+mj-ea"/>
            </a:endParaRPr>
          </a:p>
        </p:txBody>
      </p:sp>
      <p:sp>
        <p:nvSpPr>
          <p:cNvPr id="4" name="テキスト ボックス 3"/>
          <p:cNvSpPr txBox="1"/>
          <p:nvPr/>
        </p:nvSpPr>
        <p:spPr>
          <a:xfrm>
            <a:off x="899592" y="2276872"/>
            <a:ext cx="8244408" cy="514738"/>
          </a:xfrm>
          <a:prstGeom prst="rect">
            <a:avLst/>
          </a:prstGeom>
          <a:noFill/>
          <a:ln>
            <a:solidFill>
              <a:schemeClr val="accent2"/>
            </a:solidFill>
          </a:ln>
        </p:spPr>
        <p:txBody>
          <a:bodyPr wrap="square" tIns="144000" rtlCol="0">
            <a:spAutoFit/>
          </a:bodyPr>
          <a:lstStyle/>
          <a:p>
            <a:r>
              <a:rPr lang="ja-JP" altLang="en-US" sz="2100" b="1" dirty="0">
                <a:latin typeface="+mj-ea"/>
                <a:ea typeface="+mj-ea"/>
                <a:cs typeface="Meiryo UI" panose="020B0604030504040204" pitchFamily="50" charset="-128"/>
              </a:rPr>
              <a:t>第１講　</a:t>
            </a:r>
            <a:r>
              <a:rPr lang="ja-JP" altLang="en-US" sz="2100" b="1" dirty="0">
                <a:latin typeface="+mj-ea"/>
                <a:ea typeface="+mj-ea"/>
                <a:cs typeface="Meiryo UI" panose="020B0604030504040204" pitchFamily="50" charset="-128"/>
              </a:rPr>
              <a:t>「学校</a:t>
            </a:r>
            <a:r>
              <a:rPr lang="en-US" altLang="ja-JP" sz="2100" b="1" dirty="0" smtClean="0">
                <a:latin typeface="+mj-ea"/>
                <a:ea typeface="+mj-ea"/>
                <a:cs typeface="Meiryo UI" panose="020B0604030504040204" pitchFamily="50" charset="-128"/>
              </a:rPr>
              <a:t>DX</a:t>
            </a:r>
            <a:r>
              <a:rPr lang="ja-JP" altLang="en-US" sz="2100" b="1" dirty="0" smtClean="0">
                <a:latin typeface="+mj-ea"/>
                <a:ea typeface="+mj-ea"/>
                <a:cs typeface="Meiryo UI" panose="020B0604030504040204" pitchFamily="50" charset="-128"/>
              </a:rPr>
              <a:t>の</a:t>
            </a:r>
            <a:r>
              <a:rPr lang="ja-JP" altLang="en-US" sz="2100" b="1" dirty="0">
                <a:latin typeface="+mj-ea"/>
                <a:ea typeface="+mj-ea"/>
                <a:cs typeface="Meiryo UI" panose="020B0604030504040204" pitchFamily="50" charset="-128"/>
              </a:rPr>
              <a:t>基本</a:t>
            </a:r>
            <a:r>
              <a:rPr lang="ja-JP" altLang="en-US" sz="2100" b="1">
                <a:latin typeface="+mj-ea"/>
                <a:ea typeface="+mj-ea"/>
                <a:cs typeface="Meiryo UI" panose="020B0604030504040204" pitchFamily="50" charset="-128"/>
              </a:rPr>
              <a:t>概念</a:t>
            </a:r>
            <a:r>
              <a:rPr lang="ja-JP" altLang="en-US" sz="2100" b="1" smtClean="0">
                <a:latin typeface="+mj-ea"/>
                <a:ea typeface="+mj-ea"/>
                <a:cs typeface="Meiryo UI" panose="020B0604030504040204" pitchFamily="50" charset="-128"/>
              </a:rPr>
              <a:t>」（例）</a:t>
            </a:r>
            <a:endParaRPr lang="ja-JP" altLang="en-US" sz="2100" b="1" dirty="0">
              <a:latin typeface="+mj-ea"/>
              <a:ea typeface="+mj-ea"/>
              <a:cs typeface="Meiryo UI" panose="020B0604030504040204" pitchFamily="50" charset="-128"/>
            </a:endParaRPr>
          </a:p>
        </p:txBody>
      </p:sp>
    </p:spTree>
    <p:extLst>
      <p:ext uri="{BB962C8B-B14F-4D97-AF65-F5344CB8AC3E}">
        <p14:creationId xmlns:p14="http://schemas.microsoft.com/office/powerpoint/2010/main" val="3084210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99592" y="819030"/>
            <a:ext cx="8244408" cy="745571"/>
          </a:xfrm>
          <a:solidFill>
            <a:schemeClr val="accent2"/>
          </a:solidFill>
        </p:spPr>
        <p:txBody>
          <a:bodyPr tIns="144000"/>
          <a:lstStyle/>
          <a:p>
            <a:r>
              <a:rPr lang="ja-JP" altLang="en-US" sz="3600" dirty="0" smtClean="0">
                <a:latin typeface="+mj-ea"/>
                <a:ea typeface="+mj-ea"/>
              </a:rPr>
              <a:t>学校</a:t>
            </a:r>
            <a:r>
              <a:rPr lang="en-US" altLang="ja-JP" sz="3600" dirty="0" smtClean="0">
                <a:latin typeface="+mj-ea"/>
                <a:ea typeface="+mj-ea"/>
              </a:rPr>
              <a:t>DX</a:t>
            </a:r>
            <a:r>
              <a:rPr lang="ja-JP" altLang="en-US" sz="3600" dirty="0" smtClean="0">
                <a:latin typeface="+mj-ea"/>
                <a:ea typeface="+mj-ea"/>
              </a:rPr>
              <a:t>戦略コーディネータ特論（</a:t>
            </a:r>
            <a:r>
              <a:rPr lang="en-US" altLang="ja-JP" sz="3600" dirty="0" smtClean="0">
                <a:latin typeface="+mj-ea"/>
                <a:ea typeface="+mj-ea"/>
              </a:rPr>
              <a:t>Ⅱ</a:t>
            </a:r>
            <a:r>
              <a:rPr lang="ja-JP" altLang="en-US" sz="3600" dirty="0" smtClean="0">
                <a:latin typeface="+mj-ea"/>
                <a:ea typeface="+mj-ea"/>
              </a:rPr>
              <a:t>）</a:t>
            </a:r>
            <a:endParaRPr kumimoji="1" lang="ja-JP" altLang="en-US" sz="3600" dirty="0">
              <a:latin typeface="+mj-ea"/>
              <a:ea typeface="+mj-ea"/>
            </a:endParaRPr>
          </a:p>
        </p:txBody>
      </p:sp>
      <p:sp>
        <p:nvSpPr>
          <p:cNvPr id="3" name="サブタイトル 2"/>
          <p:cNvSpPr>
            <a:spLocks noGrp="1"/>
          </p:cNvSpPr>
          <p:nvPr>
            <p:ph type="subTitle" idx="1"/>
          </p:nvPr>
        </p:nvSpPr>
        <p:spPr>
          <a:xfrm>
            <a:off x="1403648" y="5373216"/>
            <a:ext cx="6400800" cy="648072"/>
          </a:xfrm>
        </p:spPr>
        <p:txBody>
          <a:bodyPr>
            <a:normAutofit/>
          </a:bodyPr>
          <a:lstStyle/>
          <a:p>
            <a:r>
              <a:rPr kumimoji="1" lang="ja-JP" altLang="en-US" sz="2400" dirty="0" smtClean="0">
                <a:solidFill>
                  <a:schemeClr val="tx1"/>
                </a:solidFill>
                <a:latin typeface="+mj-ea"/>
                <a:ea typeface="+mj-ea"/>
              </a:rPr>
              <a:t>お名前</a:t>
            </a:r>
            <a:r>
              <a:rPr kumimoji="1" lang="en-US" altLang="ja-JP" sz="2400" dirty="0" smtClean="0">
                <a:solidFill>
                  <a:schemeClr val="tx1"/>
                </a:solidFill>
                <a:latin typeface="+mj-ea"/>
                <a:ea typeface="+mj-ea"/>
              </a:rPr>
              <a:t>(</a:t>
            </a:r>
            <a:r>
              <a:rPr lang="ja-JP" altLang="en-US" sz="2400" dirty="0" smtClean="0">
                <a:solidFill>
                  <a:schemeClr val="tx1"/>
                </a:solidFill>
                <a:latin typeface="+mj-ea"/>
                <a:ea typeface="+mj-ea"/>
              </a:rPr>
              <a:t>ご所属</a:t>
            </a:r>
            <a:r>
              <a:rPr kumimoji="1" lang="ja-JP" altLang="en-US" sz="2400" dirty="0" smtClean="0">
                <a:solidFill>
                  <a:schemeClr val="tx1"/>
                </a:solidFill>
                <a:latin typeface="+mj-ea"/>
                <a:ea typeface="+mj-ea"/>
              </a:rPr>
              <a:t>）</a:t>
            </a:r>
            <a:endParaRPr kumimoji="1" lang="ja-JP" altLang="en-US" sz="2400" dirty="0">
              <a:solidFill>
                <a:schemeClr val="tx1"/>
              </a:solidFill>
              <a:latin typeface="+mj-ea"/>
              <a:ea typeface="+mj-ea"/>
            </a:endParaRPr>
          </a:p>
        </p:txBody>
      </p:sp>
      <p:sp>
        <p:nvSpPr>
          <p:cNvPr id="4" name="テキスト ボックス 3"/>
          <p:cNvSpPr txBox="1"/>
          <p:nvPr/>
        </p:nvSpPr>
        <p:spPr>
          <a:xfrm>
            <a:off x="899592" y="2276872"/>
            <a:ext cx="8244408" cy="514738"/>
          </a:xfrm>
          <a:prstGeom prst="rect">
            <a:avLst/>
          </a:prstGeom>
          <a:noFill/>
          <a:ln>
            <a:solidFill>
              <a:schemeClr val="accent2"/>
            </a:solidFill>
          </a:ln>
        </p:spPr>
        <p:txBody>
          <a:bodyPr wrap="square" tIns="144000" rtlCol="0">
            <a:spAutoFit/>
          </a:bodyPr>
          <a:lstStyle/>
          <a:p>
            <a:r>
              <a:rPr lang="ja-JP" altLang="en-US" sz="2100" b="1" dirty="0">
                <a:latin typeface="+mj-ea"/>
                <a:ea typeface="+mj-ea"/>
                <a:cs typeface="Meiryo UI" panose="020B0604030504040204" pitchFamily="50" charset="-128"/>
              </a:rPr>
              <a:t>第１講　</a:t>
            </a:r>
            <a:r>
              <a:rPr lang="ja-JP" altLang="en-US" sz="2100" b="1" dirty="0">
                <a:latin typeface="+mj-ea"/>
                <a:ea typeface="+mj-ea"/>
                <a:cs typeface="Meiryo UI" panose="020B0604030504040204" pitchFamily="50" charset="-128"/>
              </a:rPr>
              <a:t>「学校</a:t>
            </a:r>
            <a:r>
              <a:rPr lang="en-US" altLang="ja-JP" sz="2100" b="1" dirty="0" smtClean="0">
                <a:latin typeface="+mj-ea"/>
                <a:ea typeface="+mj-ea"/>
                <a:cs typeface="Meiryo UI" panose="020B0604030504040204" pitchFamily="50" charset="-128"/>
              </a:rPr>
              <a:t>DX</a:t>
            </a:r>
            <a:r>
              <a:rPr lang="ja-JP" altLang="en-US" sz="2100" b="1" dirty="0" smtClean="0">
                <a:latin typeface="+mj-ea"/>
                <a:ea typeface="+mj-ea"/>
                <a:cs typeface="Meiryo UI" panose="020B0604030504040204" pitchFamily="50" charset="-128"/>
              </a:rPr>
              <a:t>の</a:t>
            </a:r>
            <a:r>
              <a:rPr lang="ja-JP" altLang="en-US" sz="2100" b="1" dirty="0">
                <a:latin typeface="+mj-ea"/>
                <a:ea typeface="+mj-ea"/>
                <a:cs typeface="Meiryo UI" panose="020B0604030504040204" pitchFamily="50" charset="-128"/>
              </a:rPr>
              <a:t>基本概念</a:t>
            </a:r>
            <a:r>
              <a:rPr lang="ja-JP" altLang="en-US" sz="2100" b="1" dirty="0" smtClean="0">
                <a:latin typeface="+mj-ea"/>
                <a:ea typeface="+mj-ea"/>
                <a:cs typeface="Meiryo UI" panose="020B0604030504040204" pitchFamily="50" charset="-128"/>
              </a:rPr>
              <a:t>」</a:t>
            </a:r>
            <a:endParaRPr lang="ja-JP" altLang="en-US" sz="2100" b="1" dirty="0">
              <a:latin typeface="+mj-ea"/>
              <a:ea typeface="+mj-ea"/>
              <a:cs typeface="Meiryo UI" panose="020B0604030504040204" pitchFamily="50" charset="-128"/>
            </a:endParaRPr>
          </a:p>
        </p:txBody>
      </p:sp>
    </p:spTree>
    <p:extLst>
      <p:ext uri="{BB962C8B-B14F-4D97-AF65-F5344CB8AC3E}">
        <p14:creationId xmlns:p14="http://schemas.microsoft.com/office/powerpoint/2010/main" val="1434016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0" y="0"/>
            <a:ext cx="9144000" cy="981075"/>
          </a:xfrm>
          <a:solidFill>
            <a:schemeClr val="accent2"/>
          </a:solidFill>
        </p:spPr>
        <p:txBody>
          <a:bodyPr tIns="180000"/>
          <a:lstStyle/>
          <a:p>
            <a:r>
              <a:rPr lang="ja-JP" altLang="en-US" sz="3600" dirty="0">
                <a:latin typeface="メイリオ" charset="0"/>
                <a:ea typeface="メイリオ" charset="0"/>
                <a:cs typeface="メイリオ" charset="0"/>
              </a:rPr>
              <a:t>第</a:t>
            </a:r>
            <a:r>
              <a:rPr lang="en-US" altLang="ja-JP" sz="3600" dirty="0">
                <a:latin typeface="メイリオ" charset="0"/>
                <a:ea typeface="メイリオ" charset="0"/>
                <a:cs typeface="メイリオ" charset="0"/>
              </a:rPr>
              <a:t>1</a:t>
            </a:r>
            <a:r>
              <a:rPr lang="ja-JP" altLang="en-US" sz="3600" dirty="0">
                <a:latin typeface="メイリオ" charset="0"/>
                <a:ea typeface="メイリオ" charset="0"/>
                <a:cs typeface="メイリオ" charset="0"/>
              </a:rPr>
              <a:t>講</a:t>
            </a:r>
            <a:r>
              <a:rPr lang="ja-JP" altLang="en-US" sz="3600" dirty="0">
                <a:latin typeface="メイリオ" charset="0"/>
                <a:ea typeface="メイリオ" charset="0"/>
                <a:cs typeface="メイリオ" charset="0"/>
              </a:rPr>
              <a:t>「学校</a:t>
            </a:r>
            <a:r>
              <a:rPr lang="en-US" altLang="ja-JP" sz="3600" dirty="0">
                <a:latin typeface="メイリオ" charset="0"/>
                <a:ea typeface="メイリオ" charset="0"/>
                <a:cs typeface="メイリオ" charset="0"/>
              </a:rPr>
              <a:t>DX</a:t>
            </a:r>
            <a:r>
              <a:rPr lang="ja-JP" altLang="en-US" sz="3600" dirty="0">
                <a:latin typeface="メイリオ" charset="0"/>
                <a:ea typeface="メイリオ" charset="0"/>
                <a:cs typeface="メイリオ" charset="0"/>
              </a:rPr>
              <a:t>の基本概念」</a:t>
            </a:r>
            <a:endParaRPr lang="ja-JP" altLang="en-US" sz="3600" dirty="0">
              <a:latin typeface="メイリオ" charset="0"/>
              <a:ea typeface="メイリオ" charset="0"/>
              <a:cs typeface="メイリオ" charset="0"/>
            </a:endParaRPr>
          </a:p>
        </p:txBody>
      </p:sp>
      <p:sp>
        <p:nvSpPr>
          <p:cNvPr id="57347" name="Rectangle 3"/>
          <p:cNvSpPr>
            <a:spLocks noGrp="1" noChangeArrowheads="1"/>
          </p:cNvSpPr>
          <p:nvPr>
            <p:ph type="body" idx="1"/>
          </p:nvPr>
        </p:nvSpPr>
        <p:spPr>
          <a:xfrm>
            <a:off x="251520" y="3429000"/>
            <a:ext cx="8342229" cy="2808313"/>
          </a:xfrm>
        </p:spPr>
        <p:txBody>
          <a:bodyPr>
            <a:noAutofit/>
          </a:bodyPr>
          <a:lstStyle/>
          <a:p>
            <a:pPr marL="0" indent="0">
              <a:lnSpc>
                <a:spcPct val="90000"/>
              </a:lnSpc>
              <a:buClr>
                <a:schemeClr val="accent4"/>
              </a:buClr>
              <a:buNone/>
              <a:defRPr/>
            </a:pPr>
            <a:r>
              <a:rPr lang="en-US" altLang="ja-JP" sz="2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学修到達目標</a:t>
            </a:r>
            <a:r>
              <a:rPr lang="en-US" altLang="ja-JP" sz="2800" dirty="0">
                <a:latin typeface="メイリオ" panose="020B0604030504040204" pitchFamily="50" charset="-128"/>
                <a:ea typeface="メイリオ" panose="020B0604030504040204" pitchFamily="50" charset="-128"/>
                <a:cs typeface="メイリオ" panose="020B0604030504040204" pitchFamily="50" charset="-128"/>
              </a:rPr>
              <a:t>】</a:t>
            </a:r>
          </a:p>
          <a:p>
            <a:pPr>
              <a:lnSpc>
                <a:spcPct val="90000"/>
              </a:lnSpc>
              <a:buClr>
                <a:schemeClr val="accent4"/>
              </a:buClr>
              <a:buFont typeface="Wingdings" panose="05000000000000000000" pitchFamily="2" charset="2"/>
              <a:buChar char="n"/>
              <a:defRPr/>
            </a:pPr>
            <a:endParaRPr lang="en-US" altLang="ja-JP" sz="300" dirty="0">
              <a:latin typeface="メイリオ" panose="020B0604030504040204" pitchFamily="50" charset="-128"/>
              <a:ea typeface="メイリオ" panose="020B0604030504040204" pitchFamily="50" charset="-128"/>
              <a:cs typeface="メイリオ" panose="020B0604030504040204" pitchFamily="50" charset="-128"/>
            </a:endParaRPr>
          </a:p>
          <a:p>
            <a:pPr marL="514350" indent="-514350">
              <a:lnSpc>
                <a:spcPct val="90000"/>
              </a:lnSpc>
              <a:buClr>
                <a:schemeClr val="accent4"/>
              </a:buClr>
              <a:buFont typeface="+mj-ea"/>
              <a:buAutoNum type="circleNumDbPlain"/>
              <a:defRPr/>
            </a:pP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学校</a:t>
            </a:r>
            <a:r>
              <a:rPr lang="en-US" altLang="ja-JP" sz="2800" dirty="0">
                <a:latin typeface="メイリオ" panose="020B0604030504040204" pitchFamily="50" charset="-128"/>
                <a:ea typeface="メイリオ" panose="020B0604030504040204" pitchFamily="50" charset="-128"/>
                <a:cs typeface="メイリオ" panose="020B0604030504040204" pitchFamily="50" charset="-128"/>
              </a:rPr>
              <a:t>DX</a:t>
            </a: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（デジタルトランスフォーメーション）について説明できる。</a:t>
            </a:r>
          </a:p>
          <a:p>
            <a:pPr marL="514350" indent="-514350">
              <a:lnSpc>
                <a:spcPct val="90000"/>
              </a:lnSpc>
              <a:buClr>
                <a:schemeClr val="accent4"/>
              </a:buClr>
              <a:buFont typeface="+mj-ea"/>
              <a:buAutoNum type="circleNumDbPlain"/>
              <a:defRPr/>
            </a:pP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学校</a:t>
            </a:r>
            <a:r>
              <a:rPr lang="en-US" altLang="ja-JP" sz="2800" dirty="0">
                <a:latin typeface="メイリオ" panose="020B0604030504040204" pitchFamily="50" charset="-128"/>
                <a:ea typeface="メイリオ" panose="020B0604030504040204" pitchFamily="50" charset="-128"/>
                <a:cs typeface="メイリオ" panose="020B0604030504040204" pitchFamily="50" charset="-128"/>
              </a:rPr>
              <a:t>DX</a:t>
            </a: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は教育のデジタル化を促進するために必要なシステムについて説明できる。</a:t>
            </a:r>
          </a:p>
          <a:p>
            <a:pPr marL="0" indent="0">
              <a:lnSpc>
                <a:spcPct val="90000"/>
              </a:lnSpc>
              <a:buClr>
                <a:schemeClr val="accent4"/>
              </a:buClr>
              <a:buNone/>
              <a:defRPr/>
            </a:pPr>
            <a:endParaRPr lang="en-US" altLang="ja-JP" sz="2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Rectangle 3"/>
          <p:cNvSpPr txBox="1">
            <a:spLocks noChangeArrowheads="1"/>
          </p:cNvSpPr>
          <p:nvPr/>
        </p:nvSpPr>
        <p:spPr>
          <a:xfrm>
            <a:off x="251520" y="1171252"/>
            <a:ext cx="8507412" cy="2041723"/>
          </a:xfrm>
          <a:prstGeom prst="rect">
            <a:avLst/>
          </a:prstGeom>
        </p:spPr>
        <p:txBody>
          <a:bodyPr>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目　的</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defRPr/>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学校</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DX</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は、デジタル技術を利用して教育と学校の運営を改革し、効率的で効果的な学習環境を提供する</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取り組みである</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これにより、教育のデジタル化が進み、生徒がオンラインで個別化された学習を行うことが可能になる。また、教育のアクセシビリティが向上し、地理的な制約や身体的な障壁を克服して高品質な教育を受けられるようになる</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。また</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、新しい学習方法や教育ツールが生まれ、教育の質と多様性が向上する。最後に、学校</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DX</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は教育の持続可能性を考慮し、環境負荷の削減や国際的な教育の促進を通じて、持続可能な未来を築くための基盤を整えることができる</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601395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395536" y="1196752"/>
            <a:ext cx="8507412" cy="2232248"/>
          </a:xfrm>
          <a:prstGeom prst="rect">
            <a:avLst/>
          </a:prstGeom>
        </p:spPr>
        <p:txBody>
          <a:bodyPr>
            <a:norm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endParaRPr lang="en-US" altLang="ja-JP" sz="4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タイトル 1"/>
          <p:cNvSpPr>
            <a:spLocks noGrp="1"/>
          </p:cNvSpPr>
          <p:nvPr>
            <p:ph type="title"/>
          </p:nvPr>
        </p:nvSpPr>
        <p:spPr/>
        <p:txBody>
          <a:bodyPr/>
          <a:lstStyle/>
          <a:p>
            <a:endParaRPr kumimoji="1" lang="ja-JP" altLang="en-US"/>
          </a:p>
        </p:txBody>
      </p:sp>
      <p:sp>
        <p:nvSpPr>
          <p:cNvPr id="8" name="Rectangle 2"/>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600" dirty="0">
                <a:latin typeface="メイリオ" charset="0"/>
                <a:ea typeface="メイリオ" charset="0"/>
                <a:cs typeface="メイリオ" charset="0"/>
              </a:rPr>
              <a:t>第</a:t>
            </a:r>
            <a:r>
              <a:rPr lang="en-US" altLang="ja-JP" sz="3600" dirty="0">
                <a:latin typeface="メイリオ" charset="0"/>
                <a:ea typeface="メイリオ" charset="0"/>
                <a:cs typeface="メイリオ" charset="0"/>
              </a:rPr>
              <a:t>1</a:t>
            </a:r>
            <a:r>
              <a:rPr lang="ja-JP" altLang="en-US" sz="3600" dirty="0">
                <a:latin typeface="メイリオ" charset="0"/>
                <a:ea typeface="メイリオ" charset="0"/>
                <a:cs typeface="メイリオ" charset="0"/>
              </a:rPr>
              <a:t>講</a:t>
            </a:r>
            <a:r>
              <a:rPr lang="ja-JP" altLang="en-US" sz="3600" dirty="0">
                <a:latin typeface="メイリオ" charset="0"/>
                <a:ea typeface="メイリオ" charset="0"/>
                <a:cs typeface="メイリオ" charset="0"/>
              </a:rPr>
              <a:t>「学校</a:t>
            </a:r>
            <a:r>
              <a:rPr lang="en-US" altLang="ja-JP" sz="3600" dirty="0">
                <a:latin typeface="メイリオ" charset="0"/>
                <a:ea typeface="メイリオ" charset="0"/>
                <a:cs typeface="メイリオ" charset="0"/>
              </a:rPr>
              <a:t>DX</a:t>
            </a:r>
            <a:r>
              <a:rPr lang="ja-JP" altLang="en-US" sz="3600" dirty="0">
                <a:latin typeface="メイリオ" charset="0"/>
                <a:ea typeface="メイリオ" charset="0"/>
                <a:cs typeface="メイリオ" charset="0"/>
              </a:rPr>
              <a:t>の基本概念」</a:t>
            </a:r>
            <a:endParaRPr lang="ja-JP" altLang="en-US" sz="3600" dirty="0">
              <a:latin typeface="メイリオ" charset="0"/>
              <a:ea typeface="メイリオ" charset="0"/>
              <a:cs typeface="メイリオ" charset="0"/>
            </a:endParaRPr>
          </a:p>
        </p:txBody>
      </p:sp>
    </p:spTree>
    <p:extLst>
      <p:ext uri="{BB962C8B-B14F-4D97-AF65-F5344CB8AC3E}">
        <p14:creationId xmlns:p14="http://schemas.microsoft.com/office/powerpoint/2010/main" val="2174092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395536" y="1196752"/>
            <a:ext cx="8507412" cy="2880320"/>
          </a:xfrm>
          <a:prstGeom prst="rect">
            <a:avLst/>
          </a:prstGeom>
        </p:spPr>
        <p:txBody>
          <a:bodyPr>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endParaRPr lang="en-US" altLang="ja-JP" sz="4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タイトル 1"/>
          <p:cNvSpPr>
            <a:spLocks noGrp="1"/>
          </p:cNvSpPr>
          <p:nvPr>
            <p:ph type="title"/>
          </p:nvPr>
        </p:nvSpPr>
        <p:spPr/>
        <p:txBody>
          <a:bodyPr/>
          <a:lstStyle/>
          <a:p>
            <a:endParaRPr kumimoji="1" lang="ja-JP" altLang="en-US"/>
          </a:p>
        </p:txBody>
      </p:sp>
      <p:sp>
        <p:nvSpPr>
          <p:cNvPr id="8" name="Rectangle 2"/>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600" dirty="0">
                <a:latin typeface="メイリオ" charset="0"/>
                <a:ea typeface="メイリオ" charset="0"/>
                <a:cs typeface="メイリオ" charset="0"/>
              </a:rPr>
              <a:t>第</a:t>
            </a:r>
            <a:r>
              <a:rPr lang="en-US" altLang="ja-JP" sz="3600" dirty="0">
                <a:latin typeface="メイリオ" charset="0"/>
                <a:ea typeface="メイリオ" charset="0"/>
                <a:cs typeface="メイリオ" charset="0"/>
              </a:rPr>
              <a:t>1</a:t>
            </a:r>
            <a:r>
              <a:rPr lang="ja-JP" altLang="en-US" sz="3600" dirty="0">
                <a:latin typeface="メイリオ" charset="0"/>
                <a:ea typeface="メイリオ" charset="0"/>
                <a:cs typeface="メイリオ" charset="0"/>
              </a:rPr>
              <a:t>講</a:t>
            </a:r>
            <a:r>
              <a:rPr lang="ja-JP" altLang="en-US" sz="3600" dirty="0">
                <a:latin typeface="メイリオ" charset="0"/>
                <a:ea typeface="メイリオ" charset="0"/>
                <a:cs typeface="メイリオ" charset="0"/>
              </a:rPr>
              <a:t>「学校</a:t>
            </a:r>
            <a:r>
              <a:rPr lang="en-US" altLang="ja-JP" sz="3600" dirty="0">
                <a:latin typeface="メイリオ" charset="0"/>
                <a:ea typeface="メイリオ" charset="0"/>
                <a:cs typeface="メイリオ" charset="0"/>
              </a:rPr>
              <a:t>DX</a:t>
            </a:r>
            <a:r>
              <a:rPr lang="ja-JP" altLang="en-US" sz="3600" dirty="0">
                <a:latin typeface="メイリオ" charset="0"/>
                <a:ea typeface="メイリオ" charset="0"/>
                <a:cs typeface="メイリオ" charset="0"/>
              </a:rPr>
              <a:t>の基本概念」</a:t>
            </a:r>
            <a:endParaRPr lang="ja-JP" altLang="en-US" sz="3600" dirty="0">
              <a:latin typeface="メイリオ" charset="0"/>
              <a:ea typeface="メイリオ" charset="0"/>
              <a:cs typeface="メイリオ" charset="0"/>
            </a:endParaRPr>
          </a:p>
        </p:txBody>
      </p:sp>
    </p:spTree>
    <p:extLst>
      <p:ext uri="{BB962C8B-B14F-4D97-AF65-F5344CB8AC3E}">
        <p14:creationId xmlns:p14="http://schemas.microsoft.com/office/powerpoint/2010/main" val="284525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395536" y="1196752"/>
            <a:ext cx="8507412" cy="2880320"/>
          </a:xfrm>
          <a:prstGeom prst="rect">
            <a:avLst/>
          </a:prstGeom>
        </p:spPr>
        <p:txBody>
          <a:bodyPr>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endParaRPr lang="en-US" altLang="ja-JP" sz="4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タイトル 1"/>
          <p:cNvSpPr>
            <a:spLocks noGrp="1"/>
          </p:cNvSpPr>
          <p:nvPr>
            <p:ph type="title"/>
          </p:nvPr>
        </p:nvSpPr>
        <p:spPr/>
        <p:txBody>
          <a:bodyPr/>
          <a:lstStyle/>
          <a:p>
            <a:endParaRPr kumimoji="1" lang="ja-JP" altLang="en-US"/>
          </a:p>
        </p:txBody>
      </p:sp>
      <p:sp>
        <p:nvSpPr>
          <p:cNvPr id="8" name="Rectangle 2"/>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600" dirty="0">
                <a:latin typeface="メイリオ" charset="0"/>
                <a:ea typeface="メイリオ" charset="0"/>
                <a:cs typeface="メイリオ" charset="0"/>
              </a:rPr>
              <a:t>第</a:t>
            </a:r>
            <a:r>
              <a:rPr lang="en-US" altLang="ja-JP" sz="3600" dirty="0">
                <a:latin typeface="メイリオ" charset="0"/>
                <a:ea typeface="メイリオ" charset="0"/>
                <a:cs typeface="メイリオ" charset="0"/>
              </a:rPr>
              <a:t>1</a:t>
            </a:r>
            <a:r>
              <a:rPr lang="ja-JP" altLang="en-US" sz="3600" dirty="0">
                <a:latin typeface="メイリオ" charset="0"/>
                <a:ea typeface="メイリオ" charset="0"/>
                <a:cs typeface="メイリオ" charset="0"/>
              </a:rPr>
              <a:t>講</a:t>
            </a:r>
            <a:r>
              <a:rPr lang="ja-JP" altLang="en-US" sz="3600" dirty="0">
                <a:latin typeface="メイリオ" charset="0"/>
                <a:ea typeface="メイリオ" charset="0"/>
                <a:cs typeface="メイリオ" charset="0"/>
              </a:rPr>
              <a:t>「学校</a:t>
            </a:r>
            <a:r>
              <a:rPr lang="en-US" altLang="ja-JP" sz="3600" dirty="0">
                <a:latin typeface="メイリオ" charset="0"/>
                <a:ea typeface="メイリオ" charset="0"/>
                <a:cs typeface="メイリオ" charset="0"/>
              </a:rPr>
              <a:t>DX</a:t>
            </a:r>
            <a:r>
              <a:rPr lang="ja-JP" altLang="en-US" sz="3600" dirty="0">
                <a:latin typeface="メイリオ" charset="0"/>
                <a:ea typeface="メイリオ" charset="0"/>
                <a:cs typeface="メイリオ" charset="0"/>
              </a:rPr>
              <a:t>の基本概念」</a:t>
            </a:r>
            <a:endParaRPr lang="ja-JP" altLang="en-US" sz="3600" dirty="0">
              <a:latin typeface="メイリオ" charset="0"/>
              <a:ea typeface="メイリオ" charset="0"/>
              <a:cs typeface="メイリオ" charset="0"/>
            </a:endParaRPr>
          </a:p>
        </p:txBody>
      </p:sp>
    </p:spTree>
    <p:extLst>
      <p:ext uri="{BB962C8B-B14F-4D97-AF65-F5344CB8AC3E}">
        <p14:creationId xmlns:p14="http://schemas.microsoft.com/office/powerpoint/2010/main" val="1470734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395536" y="1196752"/>
            <a:ext cx="8507412" cy="4824536"/>
          </a:xfrm>
          <a:prstGeom prst="rect">
            <a:avLst/>
          </a:prstGeom>
        </p:spPr>
        <p:txBody>
          <a:bodyPr>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endParaRPr lang="en-US" altLang="ja-JP" sz="3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タイトル 1"/>
          <p:cNvSpPr>
            <a:spLocks noGrp="1"/>
          </p:cNvSpPr>
          <p:nvPr>
            <p:ph type="title"/>
          </p:nvPr>
        </p:nvSpPr>
        <p:spPr/>
        <p:txBody>
          <a:bodyPr/>
          <a:lstStyle/>
          <a:p>
            <a:endParaRPr kumimoji="1" lang="ja-JP" altLang="en-US"/>
          </a:p>
        </p:txBody>
      </p:sp>
      <p:sp>
        <p:nvSpPr>
          <p:cNvPr id="8" name="Rectangle 2"/>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600" dirty="0">
                <a:latin typeface="メイリオ" charset="0"/>
                <a:ea typeface="メイリオ" charset="0"/>
                <a:cs typeface="メイリオ" charset="0"/>
              </a:rPr>
              <a:t>第</a:t>
            </a:r>
            <a:r>
              <a:rPr lang="en-US" altLang="ja-JP" sz="3600" dirty="0">
                <a:latin typeface="メイリオ" charset="0"/>
                <a:ea typeface="メイリオ" charset="0"/>
                <a:cs typeface="メイリオ" charset="0"/>
              </a:rPr>
              <a:t>1</a:t>
            </a:r>
            <a:r>
              <a:rPr lang="ja-JP" altLang="en-US" sz="3600" dirty="0">
                <a:latin typeface="メイリオ" charset="0"/>
                <a:ea typeface="メイリオ" charset="0"/>
                <a:cs typeface="メイリオ" charset="0"/>
              </a:rPr>
              <a:t>講</a:t>
            </a:r>
            <a:r>
              <a:rPr lang="ja-JP" altLang="en-US" sz="3600" dirty="0">
                <a:latin typeface="メイリオ" charset="0"/>
                <a:ea typeface="メイリオ" charset="0"/>
                <a:cs typeface="メイリオ" charset="0"/>
              </a:rPr>
              <a:t>「学校</a:t>
            </a:r>
            <a:r>
              <a:rPr lang="en-US" altLang="ja-JP" sz="3600" dirty="0">
                <a:latin typeface="メイリオ" charset="0"/>
                <a:ea typeface="メイリオ" charset="0"/>
                <a:cs typeface="メイリオ" charset="0"/>
              </a:rPr>
              <a:t>DX</a:t>
            </a:r>
            <a:r>
              <a:rPr lang="ja-JP" altLang="en-US" sz="3600" dirty="0">
                <a:latin typeface="メイリオ" charset="0"/>
                <a:ea typeface="メイリオ" charset="0"/>
                <a:cs typeface="メイリオ" charset="0"/>
              </a:rPr>
              <a:t>の基本概念」</a:t>
            </a:r>
            <a:endParaRPr lang="ja-JP" altLang="en-US" sz="3600" dirty="0">
              <a:latin typeface="メイリオ" charset="0"/>
              <a:ea typeface="メイリオ" charset="0"/>
              <a:cs typeface="メイリオ" charset="0"/>
            </a:endParaRPr>
          </a:p>
        </p:txBody>
      </p:sp>
    </p:spTree>
    <p:extLst>
      <p:ext uri="{BB962C8B-B14F-4D97-AF65-F5344CB8AC3E}">
        <p14:creationId xmlns:p14="http://schemas.microsoft.com/office/powerpoint/2010/main" val="1560811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395536" y="1196752"/>
            <a:ext cx="8507412" cy="4824536"/>
          </a:xfrm>
          <a:prstGeom prst="rect">
            <a:avLst/>
          </a:prstGeom>
        </p:spPr>
        <p:txBody>
          <a:bodyPr>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endParaRPr lang="en-US" altLang="ja-JP" sz="3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タイトル 1"/>
          <p:cNvSpPr>
            <a:spLocks noGrp="1"/>
          </p:cNvSpPr>
          <p:nvPr>
            <p:ph type="title"/>
          </p:nvPr>
        </p:nvSpPr>
        <p:spPr/>
        <p:txBody>
          <a:bodyPr/>
          <a:lstStyle/>
          <a:p>
            <a:endParaRPr kumimoji="1" lang="ja-JP" altLang="en-US"/>
          </a:p>
        </p:txBody>
      </p:sp>
      <p:sp>
        <p:nvSpPr>
          <p:cNvPr id="8" name="Rectangle 2"/>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600" dirty="0">
                <a:latin typeface="メイリオ" charset="0"/>
                <a:ea typeface="メイリオ" charset="0"/>
                <a:cs typeface="メイリオ" charset="0"/>
              </a:rPr>
              <a:t>第</a:t>
            </a:r>
            <a:r>
              <a:rPr lang="en-US" altLang="ja-JP" sz="3600" dirty="0">
                <a:latin typeface="メイリオ" charset="0"/>
                <a:ea typeface="メイリオ" charset="0"/>
                <a:cs typeface="メイリオ" charset="0"/>
              </a:rPr>
              <a:t>1</a:t>
            </a:r>
            <a:r>
              <a:rPr lang="ja-JP" altLang="en-US" sz="3600" dirty="0">
                <a:latin typeface="メイリオ" charset="0"/>
                <a:ea typeface="メイリオ" charset="0"/>
                <a:cs typeface="メイリオ" charset="0"/>
              </a:rPr>
              <a:t>講</a:t>
            </a:r>
            <a:r>
              <a:rPr lang="ja-JP" altLang="en-US" sz="3600" dirty="0">
                <a:latin typeface="メイリオ" charset="0"/>
                <a:ea typeface="メイリオ" charset="0"/>
                <a:cs typeface="メイリオ" charset="0"/>
              </a:rPr>
              <a:t>「学校</a:t>
            </a:r>
            <a:r>
              <a:rPr lang="en-US" altLang="ja-JP" sz="3600" dirty="0">
                <a:latin typeface="メイリオ" charset="0"/>
                <a:ea typeface="メイリオ" charset="0"/>
                <a:cs typeface="メイリオ" charset="0"/>
              </a:rPr>
              <a:t>DX</a:t>
            </a:r>
            <a:r>
              <a:rPr lang="ja-JP" altLang="en-US" sz="3600" dirty="0">
                <a:latin typeface="メイリオ" charset="0"/>
                <a:ea typeface="メイリオ" charset="0"/>
                <a:cs typeface="メイリオ" charset="0"/>
              </a:rPr>
              <a:t>の基本概念」</a:t>
            </a:r>
            <a:endParaRPr lang="ja-JP" altLang="en-US" sz="3600" dirty="0">
              <a:latin typeface="メイリオ" charset="0"/>
              <a:ea typeface="メイリオ" charset="0"/>
              <a:cs typeface="メイリオ" charset="0"/>
            </a:endParaRPr>
          </a:p>
        </p:txBody>
      </p:sp>
    </p:spTree>
    <p:extLst>
      <p:ext uri="{BB962C8B-B14F-4D97-AF65-F5344CB8AC3E}">
        <p14:creationId xmlns:p14="http://schemas.microsoft.com/office/powerpoint/2010/main" val="2685989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番号プレースホルダー 5"/>
          <p:cNvSpPr>
            <a:spLocks noGrp="1"/>
          </p:cNvSpPr>
          <p:nvPr>
            <p:ph type="sldNum" sz="quarter" idx="4294967295"/>
          </p:nvPr>
        </p:nvSpPr>
        <p:spPr>
          <a:xfrm>
            <a:off x="7924800" y="6356350"/>
            <a:ext cx="7620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charset="0"/>
                <a:ea typeface="ＭＳ Ｐゴシック" charset="0"/>
                <a:cs typeface="ＭＳ Ｐゴシック" charset="0"/>
              </a:defRPr>
            </a:lvl1pPr>
            <a:lvl2pPr marL="742950" indent="-285750" eaLnBrk="0" hangingPunct="0">
              <a:defRPr kumimoji="1">
                <a:solidFill>
                  <a:schemeClr val="tx1"/>
                </a:solidFill>
                <a:latin typeface="Verdana" charset="0"/>
                <a:ea typeface="ＭＳ Ｐゴシック" charset="0"/>
              </a:defRPr>
            </a:lvl2pPr>
            <a:lvl3pPr marL="1143000" indent="-228600" eaLnBrk="0" hangingPunct="0">
              <a:defRPr kumimoji="1">
                <a:solidFill>
                  <a:schemeClr val="tx1"/>
                </a:solidFill>
                <a:latin typeface="Verdana" charset="0"/>
                <a:ea typeface="ＭＳ Ｐゴシック" charset="0"/>
              </a:defRPr>
            </a:lvl3pPr>
            <a:lvl4pPr marL="1600200" indent="-228600" eaLnBrk="0" hangingPunct="0">
              <a:defRPr kumimoji="1">
                <a:solidFill>
                  <a:schemeClr val="tx1"/>
                </a:solidFill>
                <a:latin typeface="Verdana" charset="0"/>
                <a:ea typeface="ＭＳ Ｐゴシック" charset="0"/>
              </a:defRPr>
            </a:lvl4pPr>
            <a:lvl5pPr marL="2057400" indent="-228600" eaLnBrk="0" hangingPunct="0">
              <a:defRPr kumimoji="1">
                <a:solidFill>
                  <a:schemeClr val="tx1"/>
                </a:solidFill>
                <a:latin typeface="Verdana" charset="0"/>
                <a:ea typeface="ＭＳ Ｐゴシック" charset="0"/>
              </a:defRPr>
            </a:lvl5pPr>
            <a:lvl6pPr marL="2514600" indent="-228600" eaLnBrk="0" fontAlgn="base" hangingPunct="0">
              <a:spcBef>
                <a:spcPct val="0"/>
              </a:spcBef>
              <a:spcAft>
                <a:spcPct val="0"/>
              </a:spcAft>
              <a:defRPr kumimoji="1">
                <a:solidFill>
                  <a:schemeClr val="tx1"/>
                </a:solidFill>
                <a:latin typeface="Verdana" charset="0"/>
                <a:ea typeface="ＭＳ Ｐゴシック" charset="0"/>
              </a:defRPr>
            </a:lvl6pPr>
            <a:lvl7pPr marL="2971800" indent="-228600" eaLnBrk="0" fontAlgn="base" hangingPunct="0">
              <a:spcBef>
                <a:spcPct val="0"/>
              </a:spcBef>
              <a:spcAft>
                <a:spcPct val="0"/>
              </a:spcAft>
              <a:defRPr kumimoji="1">
                <a:solidFill>
                  <a:schemeClr val="tx1"/>
                </a:solidFill>
                <a:latin typeface="Verdana" charset="0"/>
                <a:ea typeface="ＭＳ Ｐゴシック" charset="0"/>
              </a:defRPr>
            </a:lvl7pPr>
            <a:lvl8pPr marL="3429000" indent="-228600" eaLnBrk="0" fontAlgn="base" hangingPunct="0">
              <a:spcBef>
                <a:spcPct val="0"/>
              </a:spcBef>
              <a:spcAft>
                <a:spcPct val="0"/>
              </a:spcAft>
              <a:defRPr kumimoji="1">
                <a:solidFill>
                  <a:schemeClr val="tx1"/>
                </a:solidFill>
                <a:latin typeface="Verdana" charset="0"/>
                <a:ea typeface="ＭＳ Ｐゴシック" charset="0"/>
              </a:defRPr>
            </a:lvl8pPr>
            <a:lvl9pPr marL="3886200" indent="-228600" eaLnBrk="0" fontAlgn="base" hangingPunct="0">
              <a:spcBef>
                <a:spcPct val="0"/>
              </a:spcBef>
              <a:spcAft>
                <a:spcPct val="0"/>
              </a:spcAft>
              <a:defRPr kumimoji="1">
                <a:solidFill>
                  <a:schemeClr val="tx1"/>
                </a:solidFill>
                <a:latin typeface="Verdana" charset="0"/>
                <a:ea typeface="ＭＳ Ｐゴシック" charset="0"/>
              </a:defRPr>
            </a:lvl9pPr>
          </a:lstStyle>
          <a:p>
            <a:pPr eaLnBrk="1" hangingPunct="1"/>
            <a:fld id="{66A1CFC6-5C2F-4249-8CB1-86A4F5C744DE}" type="slidenum">
              <a:rPr kumimoji="0" lang="en-US" altLang="ja-JP"/>
              <a:pPr eaLnBrk="1" hangingPunct="1"/>
              <a:t>8</a:t>
            </a:fld>
            <a:endParaRPr kumimoji="0" lang="en-US" altLang="ja-JP"/>
          </a:p>
        </p:txBody>
      </p:sp>
      <p:sp>
        <p:nvSpPr>
          <p:cNvPr id="4099" name="Rectangle 2"/>
          <p:cNvSpPr>
            <a:spLocks noGrp="1" noChangeArrowheads="1"/>
          </p:cNvSpPr>
          <p:nvPr>
            <p:ph type="title"/>
          </p:nvPr>
        </p:nvSpPr>
        <p:spPr>
          <a:xfrm>
            <a:off x="0" y="0"/>
            <a:ext cx="9144000" cy="981075"/>
          </a:xfrm>
        </p:spPr>
        <p:txBody>
          <a:bodyPr/>
          <a:lstStyle/>
          <a:p>
            <a:pPr algn="ctr"/>
            <a:r>
              <a:rPr lang="ja-JP" altLang="en-US" sz="3600" dirty="0">
                <a:latin typeface="メイリオ" charset="0"/>
                <a:ea typeface="メイリオ" charset="0"/>
                <a:cs typeface="メイリオ" charset="0"/>
              </a:rPr>
              <a:t>課　題</a:t>
            </a:r>
          </a:p>
        </p:txBody>
      </p:sp>
      <p:sp>
        <p:nvSpPr>
          <p:cNvPr id="57347" name="Rectangle 3"/>
          <p:cNvSpPr>
            <a:spLocks noGrp="1" noChangeArrowheads="1"/>
          </p:cNvSpPr>
          <p:nvPr>
            <p:ph type="body" idx="1"/>
          </p:nvPr>
        </p:nvSpPr>
        <p:spPr>
          <a:xfrm>
            <a:off x="516062" y="1412776"/>
            <a:ext cx="8111876" cy="4320480"/>
          </a:xfrm>
        </p:spPr>
        <p:txBody>
          <a:bodyPr>
            <a:normAutofit fontScale="70000" lnSpcReduction="20000"/>
          </a:bodyPr>
          <a:lstStyle/>
          <a:p>
            <a:pPr marL="514350" indent="-514350">
              <a:lnSpc>
                <a:spcPct val="120000"/>
              </a:lnSpc>
              <a:buFont typeface="+mj-ea"/>
              <a:buAutoNum type="circleNumDbPlain"/>
              <a:defRPr/>
            </a:pP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学校</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DX</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が目指す主な取り組みとは何ですか？また、それが生徒や教職員にどのような利益をもたらすと考えられますか</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marL="514350" indent="-514350">
              <a:lnSpc>
                <a:spcPct val="120000"/>
              </a:lnSpc>
              <a:buFont typeface="+mj-ea"/>
              <a:buAutoNum type="circleNumDbPlain"/>
              <a:defRPr/>
            </a:pP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marL="514350" indent="-514350">
              <a:lnSpc>
                <a:spcPct val="120000"/>
              </a:lnSpc>
              <a:buFont typeface="+mj-ea"/>
              <a:buAutoNum type="circleNumDbPlain"/>
              <a:defRPr/>
            </a:pP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学校</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DX</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における教育のアクセシビリティ向上について説明してください。具体的な手段とその効果を挙げてください</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marL="514350" indent="-514350">
              <a:lnSpc>
                <a:spcPct val="120000"/>
              </a:lnSpc>
              <a:buFont typeface="+mj-ea"/>
              <a:buAutoNum type="circleNumDbPlain"/>
              <a:defRPr/>
            </a:pP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a:p>
            <a:pPr marL="514350" indent="-514350">
              <a:lnSpc>
                <a:spcPct val="120000"/>
              </a:lnSpc>
              <a:buFont typeface="+mj-ea"/>
              <a:buAutoNum type="circleNumDbPlain"/>
              <a:defRPr/>
            </a:pP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学校</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DX</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が教育の効率性と透明性をどのように向上させるか説明してください。デジタル技術の活用がどのように教師や教育行政者の役割を変える可能性がありますか？</a:t>
            </a:r>
          </a:p>
          <a:p>
            <a:pPr marL="0" indent="0">
              <a:lnSpc>
                <a:spcPct val="90000"/>
              </a:lnSpc>
              <a:buNone/>
              <a:defRPr/>
            </a:pP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Rectangle 3"/>
          <p:cNvSpPr txBox="1">
            <a:spLocks noChangeArrowheads="1"/>
          </p:cNvSpPr>
          <p:nvPr/>
        </p:nvSpPr>
        <p:spPr>
          <a:xfrm>
            <a:off x="395536" y="1196752"/>
            <a:ext cx="8507412" cy="1441450"/>
          </a:xfrm>
          <a:prstGeom prst="rect">
            <a:avLst/>
          </a:prstGeom>
        </p:spPr>
        <p:txBody>
          <a:bodyPr>
            <a:norm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endParaRPr lang="en-US" altLang="ja-JP" sz="32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69545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0" y="0"/>
            <a:ext cx="9144000" cy="981075"/>
          </a:xfrm>
          <a:solidFill>
            <a:schemeClr val="accent2"/>
          </a:solidFill>
        </p:spPr>
        <p:txBody>
          <a:bodyPr tIns="180000"/>
          <a:lstStyle/>
          <a:p>
            <a:r>
              <a:rPr lang="ja-JP" altLang="en-US" sz="3600" dirty="0">
                <a:latin typeface="メイリオ" charset="0"/>
                <a:ea typeface="メイリオ" charset="0"/>
                <a:cs typeface="メイリオ" charset="0"/>
              </a:rPr>
              <a:t>第</a:t>
            </a:r>
            <a:r>
              <a:rPr lang="en-US" altLang="ja-JP" sz="3600" dirty="0">
                <a:latin typeface="メイリオ" charset="0"/>
                <a:ea typeface="メイリオ" charset="0"/>
                <a:cs typeface="メイリオ" charset="0"/>
              </a:rPr>
              <a:t>1</a:t>
            </a:r>
            <a:r>
              <a:rPr lang="ja-JP" altLang="en-US" sz="3600" dirty="0">
                <a:latin typeface="メイリオ" charset="0"/>
                <a:ea typeface="メイリオ" charset="0"/>
                <a:cs typeface="メイリオ" charset="0"/>
              </a:rPr>
              <a:t>講</a:t>
            </a:r>
            <a:r>
              <a:rPr lang="ja-JP" altLang="en-US" sz="3600" dirty="0">
                <a:latin typeface="メイリオ" charset="0"/>
                <a:ea typeface="メイリオ" charset="0"/>
                <a:cs typeface="メイリオ" charset="0"/>
              </a:rPr>
              <a:t>「学校</a:t>
            </a:r>
            <a:r>
              <a:rPr lang="en-US" altLang="ja-JP" sz="3600" dirty="0">
                <a:latin typeface="メイリオ" charset="0"/>
                <a:ea typeface="メイリオ" charset="0"/>
                <a:cs typeface="メイリオ" charset="0"/>
              </a:rPr>
              <a:t>DX</a:t>
            </a:r>
            <a:r>
              <a:rPr lang="ja-JP" altLang="en-US" sz="3600" dirty="0">
                <a:latin typeface="メイリオ" charset="0"/>
                <a:ea typeface="メイリオ" charset="0"/>
                <a:cs typeface="メイリオ" charset="0"/>
              </a:rPr>
              <a:t>の基本概念」</a:t>
            </a:r>
            <a:endParaRPr lang="ja-JP" altLang="en-US" sz="3600" dirty="0">
              <a:latin typeface="メイリオ" charset="0"/>
              <a:ea typeface="メイリオ" charset="0"/>
              <a:cs typeface="メイリオ" charset="0"/>
            </a:endParaRPr>
          </a:p>
        </p:txBody>
      </p:sp>
      <p:sp>
        <p:nvSpPr>
          <p:cNvPr id="57347" name="Rectangle 3"/>
          <p:cNvSpPr>
            <a:spLocks noGrp="1" noChangeArrowheads="1"/>
          </p:cNvSpPr>
          <p:nvPr>
            <p:ph type="body" idx="1"/>
          </p:nvPr>
        </p:nvSpPr>
        <p:spPr>
          <a:xfrm>
            <a:off x="251520" y="3429000"/>
            <a:ext cx="8342229" cy="2808313"/>
          </a:xfrm>
        </p:spPr>
        <p:txBody>
          <a:bodyPr>
            <a:noAutofit/>
          </a:bodyPr>
          <a:lstStyle/>
          <a:p>
            <a:pPr marL="0" indent="0">
              <a:lnSpc>
                <a:spcPct val="90000"/>
              </a:lnSpc>
              <a:buClr>
                <a:schemeClr val="accent4"/>
              </a:buClr>
              <a:buNone/>
              <a:defRPr/>
            </a:pPr>
            <a:r>
              <a:rPr lang="en-US" altLang="ja-JP" sz="2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学修到達目標</a:t>
            </a:r>
            <a:r>
              <a:rPr lang="en-US" altLang="ja-JP" sz="2800" dirty="0">
                <a:latin typeface="メイリオ" panose="020B0604030504040204" pitchFamily="50" charset="-128"/>
                <a:ea typeface="メイリオ" panose="020B0604030504040204" pitchFamily="50" charset="-128"/>
                <a:cs typeface="メイリオ" panose="020B0604030504040204" pitchFamily="50" charset="-128"/>
              </a:rPr>
              <a:t>】</a:t>
            </a:r>
          </a:p>
          <a:p>
            <a:pPr>
              <a:lnSpc>
                <a:spcPct val="90000"/>
              </a:lnSpc>
              <a:buClr>
                <a:schemeClr val="accent4"/>
              </a:buClr>
              <a:buFont typeface="Wingdings" panose="05000000000000000000" pitchFamily="2" charset="2"/>
              <a:buChar char="n"/>
              <a:defRPr/>
            </a:pPr>
            <a:endParaRPr lang="en-US" altLang="ja-JP" sz="300" dirty="0">
              <a:latin typeface="メイリオ" panose="020B0604030504040204" pitchFamily="50" charset="-128"/>
              <a:ea typeface="メイリオ" panose="020B0604030504040204" pitchFamily="50" charset="-128"/>
              <a:cs typeface="メイリオ" panose="020B0604030504040204" pitchFamily="50" charset="-128"/>
            </a:endParaRPr>
          </a:p>
          <a:p>
            <a:pPr marL="514350" indent="-514350">
              <a:lnSpc>
                <a:spcPct val="90000"/>
              </a:lnSpc>
              <a:buClr>
                <a:schemeClr val="accent4"/>
              </a:buClr>
              <a:buFont typeface="+mj-ea"/>
              <a:buAutoNum type="circleNumDbPlain"/>
              <a:defRPr/>
            </a:pP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学校</a:t>
            </a:r>
            <a:r>
              <a:rPr lang="en-US" altLang="ja-JP" sz="2800" dirty="0">
                <a:latin typeface="メイリオ" panose="020B0604030504040204" pitchFamily="50" charset="-128"/>
                <a:ea typeface="メイリオ" panose="020B0604030504040204" pitchFamily="50" charset="-128"/>
                <a:cs typeface="メイリオ" panose="020B0604030504040204" pitchFamily="50" charset="-128"/>
              </a:rPr>
              <a:t>DX</a:t>
            </a: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（デジタルトランスフォーメーション）について説明できる。</a:t>
            </a:r>
          </a:p>
          <a:p>
            <a:pPr marL="514350" indent="-514350">
              <a:lnSpc>
                <a:spcPct val="90000"/>
              </a:lnSpc>
              <a:buClr>
                <a:schemeClr val="accent4"/>
              </a:buClr>
              <a:buFont typeface="+mj-ea"/>
              <a:buAutoNum type="circleNumDbPlain"/>
              <a:defRPr/>
            </a:pP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学校</a:t>
            </a:r>
            <a:r>
              <a:rPr lang="en-US" altLang="ja-JP" sz="2800" dirty="0">
                <a:latin typeface="メイリオ" panose="020B0604030504040204" pitchFamily="50" charset="-128"/>
                <a:ea typeface="メイリオ" panose="020B0604030504040204" pitchFamily="50" charset="-128"/>
                <a:cs typeface="メイリオ" panose="020B0604030504040204" pitchFamily="50" charset="-128"/>
              </a:rPr>
              <a:t>DX</a:t>
            </a: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は教育のデジタル化を促進するために必要なシステムについて説明できる。</a:t>
            </a:r>
          </a:p>
          <a:p>
            <a:pPr marL="0" indent="0">
              <a:lnSpc>
                <a:spcPct val="90000"/>
              </a:lnSpc>
              <a:buClr>
                <a:schemeClr val="accent4"/>
              </a:buClr>
              <a:buNone/>
              <a:defRPr/>
            </a:pPr>
            <a:endParaRPr lang="en-US" altLang="ja-JP" sz="2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Rectangle 3"/>
          <p:cNvSpPr txBox="1">
            <a:spLocks noChangeArrowheads="1"/>
          </p:cNvSpPr>
          <p:nvPr/>
        </p:nvSpPr>
        <p:spPr>
          <a:xfrm>
            <a:off x="251520" y="1171252"/>
            <a:ext cx="8507412" cy="2041723"/>
          </a:xfrm>
          <a:prstGeom prst="rect">
            <a:avLst/>
          </a:prstGeom>
        </p:spPr>
        <p:txBody>
          <a:bodyPr>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目　的</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defRPr/>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学校</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DX</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は、デジタル技術を利用して教育と学校の運営を改革し、効率的で効果的な学習環境を提供する</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取り組みである</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これにより、教育のデジタル化が進み、生徒がオンラインで個別化された学習を行うことが可能になる。また、教育のアクセシビリティが向上し、地理的な制約や身体的な障壁を克服して高品質な教育を受けられるようになる</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。また</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、新しい学習方法や教育ツールが生まれ、教育の質と多様性が向上する。最後に、学校</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DX</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は教育の持続可能性を考慮し、環境負荷の削減や国際的な教育の促進を通じて、持続可能な未来を築くための基盤を整えることができる</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5609423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テーマ">
  <a:themeElements>
    <a:clrScheme name="赤">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メイリオ＋SegoeUI">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TotalTime>
  <Words>260</Words>
  <Application>Microsoft Office PowerPoint</Application>
  <PresentationFormat>画面に合わせる (4:3)</PresentationFormat>
  <Paragraphs>32</Paragraphs>
  <Slides>10</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10</vt:i4>
      </vt:variant>
    </vt:vector>
  </HeadingPairs>
  <TitlesOfParts>
    <vt:vector size="19" baseType="lpstr">
      <vt:lpstr>Meiryo UI</vt:lpstr>
      <vt:lpstr>ＭＳ Ｐゴシック</vt:lpstr>
      <vt:lpstr>メイリオ</vt:lpstr>
      <vt:lpstr>Arial</vt:lpstr>
      <vt:lpstr>Calibri</vt:lpstr>
      <vt:lpstr>Verdana</vt:lpstr>
      <vt:lpstr>Wingdings</vt:lpstr>
      <vt:lpstr>Wingdings 2</vt:lpstr>
      <vt:lpstr>Office ​​テーマ</vt:lpstr>
      <vt:lpstr>学校DX戦略コーディネータ特論（Ⅱ）</vt:lpstr>
      <vt:lpstr>第1講「学校DXの基本概念」</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課　題</vt:lpstr>
      <vt:lpstr>第1講「学校DXの基本概念」</vt:lpstr>
      <vt:lpstr>学校DX戦略コーディネータ特論（Ⅱ）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表題</dc:title>
  <dc:creator>1035097</dc:creator>
  <cp:lastModifiedBy>Hewlett-Packard Company</cp:lastModifiedBy>
  <cp:revision>33</cp:revision>
  <dcterms:created xsi:type="dcterms:W3CDTF">2014-12-25T09:23:23Z</dcterms:created>
  <dcterms:modified xsi:type="dcterms:W3CDTF">2024-07-12T03:06:44Z</dcterms:modified>
</cp:coreProperties>
</file>