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78" r:id="rId4"/>
    <p:sldId id="279" r:id="rId5"/>
    <p:sldId id="280" r:id="rId6"/>
    <p:sldId id="271" r:id="rId7"/>
    <p:sldId id="272" r:id="rId8"/>
    <p:sldId id="289" r:id="rId9"/>
    <p:sldId id="290" r:id="rId10"/>
    <p:sldId id="291" r:id="rId11"/>
    <p:sldId id="269" r:id="rId12"/>
    <p:sldId id="273" r:id="rId13"/>
    <p:sldId id="281" r:id="rId14"/>
    <p:sldId id="292" r:id="rId15"/>
    <p:sldId id="260" r:id="rId16"/>
    <p:sldId id="259" r:id="rId17"/>
    <p:sldId id="283" r:id="rId18"/>
    <p:sldId id="284" r:id="rId19"/>
    <p:sldId id="285" r:id="rId20"/>
    <p:sldId id="286" r:id="rId21"/>
    <p:sldId id="270" r:id="rId22"/>
    <p:sldId id="287" r:id="rId23"/>
    <p:sldId id="288"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sorterViewPr>
    <p:cViewPr varScale="1">
      <p:scale>
        <a:sx n="1" d="1"/>
        <a:sy n="1" d="1"/>
      </p:scale>
      <p:origin x="0" y="-111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3826F9-AC06-3133-E9D5-425F29C2318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F661985-0850-A264-6DDA-E8620C595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C1AF72F-AAD6-833C-FF49-E14FF74DB808}"/>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5" name="フッター プレースホルダー 4">
            <a:extLst>
              <a:ext uri="{FF2B5EF4-FFF2-40B4-BE49-F238E27FC236}">
                <a16:creationId xmlns:a16="http://schemas.microsoft.com/office/drawing/2014/main" id="{C4AE0C1E-7788-98A0-4E3F-EEFE5AB79C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283D47-0D24-B7AF-F0D4-2D9AFF3BF755}"/>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114613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24250-E116-7EEE-03AE-11F131A9EF6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8D70A2-5CB6-4CDD-D835-41CBF8D3142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3E3D16-EB32-D80A-88A1-552B9FDDAFD1}"/>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5" name="フッター プレースホルダー 4">
            <a:extLst>
              <a:ext uri="{FF2B5EF4-FFF2-40B4-BE49-F238E27FC236}">
                <a16:creationId xmlns:a16="http://schemas.microsoft.com/office/drawing/2014/main" id="{A1BFA265-D648-6340-9ED6-FE8AB2D26D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48F855-EC91-04AC-027D-6F9660D7BCD6}"/>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336468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A8D6F89-E260-8ADF-EB6E-3AE11C3A400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F0BA0D-4E37-06DC-58FC-3D4CE2F892B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BC98BF-F575-1547-6388-958FC0C03DC7}"/>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5" name="フッター プレースホルダー 4">
            <a:extLst>
              <a:ext uri="{FF2B5EF4-FFF2-40B4-BE49-F238E27FC236}">
                <a16:creationId xmlns:a16="http://schemas.microsoft.com/office/drawing/2014/main" id="{34E3D3EF-AC31-5989-A2E1-01832C811F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7F9753-FBE0-2353-B3A3-44131CE5A2AD}"/>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189957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2FF3BB-DCCF-ECB0-F9CA-504FD94B1A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E29E22-1B4A-BA92-D80F-8E0B683C9BA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9D6360-A7D9-9925-EA75-E7DD4ECA565B}"/>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5" name="フッター プレースホルダー 4">
            <a:extLst>
              <a:ext uri="{FF2B5EF4-FFF2-40B4-BE49-F238E27FC236}">
                <a16:creationId xmlns:a16="http://schemas.microsoft.com/office/drawing/2014/main" id="{1944A4F4-5D85-BFFC-2FAC-EC4A1BAEB5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AB2734-5567-EA8F-BA02-E604A6D8931B}"/>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316598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B1206-6BDD-A7BF-BBC6-E3DEE447F9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E41730-3306-5267-ADB9-7B4B6A6BEC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2B7503D-3186-0A65-F4EF-3E1B5E8B232C}"/>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5" name="フッター プレースホルダー 4">
            <a:extLst>
              <a:ext uri="{FF2B5EF4-FFF2-40B4-BE49-F238E27FC236}">
                <a16:creationId xmlns:a16="http://schemas.microsoft.com/office/drawing/2014/main" id="{DD5DC115-ACF4-FFCA-9158-06541EE94B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B8FFF1-C364-2B5F-F0A7-FB6965CCDB7B}"/>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262232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67426-4358-B026-DD94-905980E831F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68A7A6-3595-FC08-B9A9-FDAF1B3759F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B939758-9F82-BF10-8AF8-6D26BDE0290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3D20CCA-6AC7-6591-9DEC-20A499D663D6}"/>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6" name="フッター プレースホルダー 5">
            <a:extLst>
              <a:ext uri="{FF2B5EF4-FFF2-40B4-BE49-F238E27FC236}">
                <a16:creationId xmlns:a16="http://schemas.microsoft.com/office/drawing/2014/main" id="{BB3EE1E8-5670-7E36-5B61-486E1B0683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029FA7-8125-9E93-E7C4-EB74E01D446A}"/>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336762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F50ED-3B1A-1411-F0E8-E649D885F87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3968F3-2C25-20BC-F8E9-16D29F606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98646E-EBB9-BC83-9CB9-968E7405138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07AE2D9-E3E5-7A78-B979-F3D86C458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C3E2207-F809-6330-497F-86C22B13227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63D1603-F258-C707-2AB3-54C38DAEA60D}"/>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8" name="フッター プレースホルダー 7">
            <a:extLst>
              <a:ext uri="{FF2B5EF4-FFF2-40B4-BE49-F238E27FC236}">
                <a16:creationId xmlns:a16="http://schemas.microsoft.com/office/drawing/2014/main" id="{81F52340-B2E3-E993-24BF-78E8803206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44194B-2305-009A-6CD1-3D866DE07569}"/>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179652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DC85B-F026-5FBD-EC90-5848C4FB9F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348FAA-BF61-CD38-74D1-2029423DCB55}"/>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4" name="フッター プレースホルダー 3">
            <a:extLst>
              <a:ext uri="{FF2B5EF4-FFF2-40B4-BE49-F238E27FC236}">
                <a16:creationId xmlns:a16="http://schemas.microsoft.com/office/drawing/2014/main" id="{2017A94F-FA6E-1BE7-2EF1-E9FC1A0B233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6F7E96E-DAD0-58A6-6E74-AD743EF300EB}"/>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5904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7E74C8B-0CB0-10D6-6E69-25F42A9978A3}"/>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3" name="フッター プレースホルダー 2">
            <a:extLst>
              <a:ext uri="{FF2B5EF4-FFF2-40B4-BE49-F238E27FC236}">
                <a16:creationId xmlns:a16="http://schemas.microsoft.com/office/drawing/2014/main" id="{64714A9A-DD5D-355A-126C-D61DA1DCE00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4B84AA-6821-8C37-05D8-558DAAD8FB14}"/>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2440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DFBB8-3381-AD54-62B0-CB2F6959854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D44C6A-7583-D976-FABC-953FBBF1C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1B38671-D441-74B3-B022-C1A2936E1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AD1528-0684-E8CC-21EA-46DAA9CBE866}"/>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6" name="フッター プレースホルダー 5">
            <a:extLst>
              <a:ext uri="{FF2B5EF4-FFF2-40B4-BE49-F238E27FC236}">
                <a16:creationId xmlns:a16="http://schemas.microsoft.com/office/drawing/2014/main" id="{1F040DB9-9B75-37C5-BB98-8725BD63A0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2C3CD3-E304-F922-8683-7077DE781F08}"/>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338847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BEA6FC-AEEF-37EF-1545-2F66C2087FC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8DBFBB-CF7A-7155-1007-1898CD84A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D9D1D09-8575-C9E8-064D-48C1EDFA9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D6C199-702C-DB9E-E7BB-1367EEA467BF}"/>
              </a:ext>
            </a:extLst>
          </p:cNvPr>
          <p:cNvSpPr>
            <a:spLocks noGrp="1"/>
          </p:cNvSpPr>
          <p:nvPr>
            <p:ph type="dt" sz="half" idx="10"/>
          </p:nvPr>
        </p:nvSpPr>
        <p:spPr/>
        <p:txBody>
          <a:bodyPr/>
          <a:lstStyle/>
          <a:p>
            <a:fld id="{218F5DC3-FA8C-4DA0-A14E-F0D5FE823B96}" type="datetimeFigureOut">
              <a:rPr kumimoji="1" lang="ja-JP" altLang="en-US" smtClean="0"/>
              <a:t>2024/12/16</a:t>
            </a:fld>
            <a:endParaRPr kumimoji="1" lang="ja-JP" altLang="en-US"/>
          </a:p>
        </p:txBody>
      </p:sp>
      <p:sp>
        <p:nvSpPr>
          <p:cNvPr id="6" name="フッター プレースホルダー 5">
            <a:extLst>
              <a:ext uri="{FF2B5EF4-FFF2-40B4-BE49-F238E27FC236}">
                <a16:creationId xmlns:a16="http://schemas.microsoft.com/office/drawing/2014/main" id="{9C8D4192-F91B-1484-0B1E-796A023795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6E1589-CA1C-C00F-0E42-F221B34CCE18}"/>
              </a:ext>
            </a:extLst>
          </p:cNvPr>
          <p:cNvSpPr>
            <a:spLocks noGrp="1"/>
          </p:cNvSpPr>
          <p:nvPr>
            <p:ph type="sldNum" sz="quarter" idx="12"/>
          </p:nvPr>
        </p:nvSpPr>
        <p:spPr/>
        <p:txBody>
          <a:body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271876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04EF8E-A615-B6E2-6F98-EB8ECAC92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9313B2-230B-387D-8454-B0BA37254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A5E4EE-16EC-3AA7-3E9C-8A3D27E95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8F5DC3-FA8C-4DA0-A14E-F0D5FE823B96}" type="datetimeFigureOut">
              <a:rPr kumimoji="1" lang="ja-JP" altLang="en-US" smtClean="0"/>
              <a:t>2024/12/16</a:t>
            </a:fld>
            <a:endParaRPr kumimoji="1" lang="ja-JP" altLang="en-US"/>
          </a:p>
        </p:txBody>
      </p:sp>
      <p:sp>
        <p:nvSpPr>
          <p:cNvPr id="5" name="フッター プレースホルダー 4">
            <a:extLst>
              <a:ext uri="{FF2B5EF4-FFF2-40B4-BE49-F238E27FC236}">
                <a16:creationId xmlns:a16="http://schemas.microsoft.com/office/drawing/2014/main" id="{2F7BD5D7-4F46-D495-1A86-85C7BABCC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463E604-09B9-95C2-295B-35A7678C9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B1F660-C57A-4B01-A5D6-FDF6997F480C}" type="slidenum">
              <a:rPr kumimoji="1" lang="ja-JP" altLang="en-US" smtClean="0"/>
              <a:t>‹#›</a:t>
            </a:fld>
            <a:endParaRPr kumimoji="1" lang="ja-JP" altLang="en-US"/>
          </a:p>
        </p:txBody>
      </p:sp>
    </p:spTree>
    <p:extLst>
      <p:ext uri="{BB962C8B-B14F-4D97-AF65-F5344CB8AC3E}">
        <p14:creationId xmlns:p14="http://schemas.microsoft.com/office/powerpoint/2010/main" val="338365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tabdri.jp/servic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its.go.jp/materials/link.html" TargetMode="External"/><Relationship Id="rId2" Type="http://schemas.openxmlformats.org/officeDocument/2006/relationships/hyperlink" Target="https://www.amazon.co.jp/gp/video/kids"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nhk.or.jp/school/keyword/?grade=g0&amp;cat=all&amp;from=1"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microsoft.com/ja-jp/office/powerpoint-%E3%81%A7%E3%83%97%E3%83%AC%E3%82%BC%E3%83%B3%E3%83%86%E3%83%BC%E3%82%B7%E3%83%A7%E3%83%B3%E3%82%92%E3%83%93%E3%83%87%E3%82%AA%E3%81%A8%E3%81%97%E3%81%A6%E4%BF%9D%E5%AD%98%E3%81%99%E3%82%8B-ba919059-523d-40a8-b99c-08d18996c09d"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07BFB-EA14-1E03-1009-F3D4A2D1304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551D75-299E-F089-6105-E030DCA43CEA}"/>
              </a:ext>
            </a:extLst>
          </p:cNvPr>
          <p:cNvSpPr/>
          <p:nvPr/>
        </p:nvSpPr>
        <p:spPr>
          <a:xfrm>
            <a:off x="0" y="0"/>
            <a:ext cx="12192000" cy="68580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54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E8F1-DD15-557C-B32F-FAE799C913C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51890F3-5DAC-CE12-63A8-6D1BBD01FDF6}"/>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ABE6241A-1D38-751F-9E44-ABA6DBB41F25}"/>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A6BB0CAA-B962-638A-BA1C-C863B4017B97}"/>
              </a:ext>
            </a:extLst>
          </p:cNvPr>
          <p:cNvSpPr txBox="1"/>
          <p:nvPr/>
        </p:nvSpPr>
        <p:spPr>
          <a:xfrm>
            <a:off x="491633" y="1039834"/>
            <a:ext cx="81948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（対：アナログ）</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される</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 name="テキスト ボックス 2">
            <a:extLst>
              <a:ext uri="{FF2B5EF4-FFF2-40B4-BE49-F238E27FC236}">
                <a16:creationId xmlns:a16="http://schemas.microsoft.com/office/drawing/2014/main" id="{F2B1D57A-FADE-D0E7-6D1D-0857D759275B}"/>
              </a:ext>
            </a:extLst>
          </p:cNvPr>
          <p:cNvSpPr txBox="1"/>
          <p:nvPr/>
        </p:nvSpPr>
        <p:spPr>
          <a:xfrm>
            <a:off x="491633"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①</a:t>
            </a:r>
          </a:p>
        </p:txBody>
      </p:sp>
      <p:sp>
        <p:nvSpPr>
          <p:cNvPr id="5" name="テキスト ボックス 4">
            <a:extLst>
              <a:ext uri="{FF2B5EF4-FFF2-40B4-BE49-F238E27FC236}">
                <a16:creationId xmlns:a16="http://schemas.microsoft.com/office/drawing/2014/main" id="{15C7BD2D-CDB7-21B5-53E0-B4A0738C6CD1}"/>
              </a:ext>
            </a:extLst>
          </p:cNvPr>
          <p:cNvSpPr txBox="1"/>
          <p:nvPr/>
        </p:nvSpPr>
        <p:spPr>
          <a:xfrm>
            <a:off x="4573304"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②</a:t>
            </a:r>
          </a:p>
        </p:txBody>
      </p:sp>
      <p:sp>
        <p:nvSpPr>
          <p:cNvPr id="10" name="テキスト ボックス 9">
            <a:extLst>
              <a:ext uri="{FF2B5EF4-FFF2-40B4-BE49-F238E27FC236}">
                <a16:creationId xmlns:a16="http://schemas.microsoft.com/office/drawing/2014/main" id="{E69F0779-7909-8806-5876-EC2909AC9110}"/>
              </a:ext>
            </a:extLst>
          </p:cNvPr>
          <p:cNvSpPr txBox="1"/>
          <p:nvPr/>
        </p:nvSpPr>
        <p:spPr>
          <a:xfrm>
            <a:off x="6853471"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③</a:t>
            </a:r>
          </a:p>
        </p:txBody>
      </p:sp>
      <p:sp>
        <p:nvSpPr>
          <p:cNvPr id="11" name="テキスト ボックス 10">
            <a:extLst>
              <a:ext uri="{FF2B5EF4-FFF2-40B4-BE49-F238E27FC236}">
                <a16:creationId xmlns:a16="http://schemas.microsoft.com/office/drawing/2014/main" id="{FC7186B0-BEEF-3F5B-5DA1-0E21F59D084B}"/>
              </a:ext>
            </a:extLst>
          </p:cNvPr>
          <p:cNvSpPr txBox="1"/>
          <p:nvPr/>
        </p:nvSpPr>
        <p:spPr>
          <a:xfrm>
            <a:off x="723323" y="2413141"/>
            <a:ext cx="84144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①デジタル</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（特長）質をほぼ保って複製</a:t>
            </a:r>
          </a:p>
        </p:txBody>
      </p:sp>
      <p:sp>
        <p:nvSpPr>
          <p:cNvPr id="12" name="テキスト ボックス 11">
            <a:extLst>
              <a:ext uri="{FF2B5EF4-FFF2-40B4-BE49-F238E27FC236}">
                <a16:creationId xmlns:a16="http://schemas.microsoft.com/office/drawing/2014/main" id="{1FD15065-DE27-4024-743A-3539DC54A68E}"/>
              </a:ext>
            </a:extLst>
          </p:cNvPr>
          <p:cNvSpPr txBox="1"/>
          <p:nvPr/>
        </p:nvSpPr>
        <p:spPr>
          <a:xfrm>
            <a:off x="723323" y="3167457"/>
            <a:ext cx="96664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BIZ UDPゴシック" panose="020B0400000000000000" pitchFamily="50" charset="-128"/>
                <a:ea typeface="BIZ UDPゴシック" panose="020B0400000000000000" pitchFamily="50" charset="-128"/>
              </a:rPr>
              <a:t>②提供</a:t>
            </a:r>
            <a:r>
              <a:rPr lang="en-US" altLang="ja-JP" sz="3600" dirty="0">
                <a:solidFill>
                  <a:prstClr val="black"/>
                </a:solidFill>
                <a:latin typeface="BIZ UDPゴシック" panose="020B0400000000000000" pitchFamily="50" charset="-128"/>
                <a:ea typeface="BIZ UDPゴシック" panose="020B0400000000000000" pitchFamily="50" charset="-128"/>
              </a:rPr>
              <a:t>	</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インターネット、</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Web</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サイトで閲覧</a:t>
            </a:r>
          </a:p>
        </p:txBody>
      </p:sp>
      <p:sp>
        <p:nvSpPr>
          <p:cNvPr id="13" name="テキスト ボックス 12">
            <a:extLst>
              <a:ext uri="{FF2B5EF4-FFF2-40B4-BE49-F238E27FC236}">
                <a16:creationId xmlns:a16="http://schemas.microsoft.com/office/drawing/2014/main" id="{FB7E8B1F-6081-3761-E9CC-94F950CFC82D}"/>
              </a:ext>
            </a:extLst>
          </p:cNvPr>
          <p:cNvSpPr txBox="1"/>
          <p:nvPr/>
        </p:nvSpPr>
        <p:spPr>
          <a:xfrm>
            <a:off x="723322" y="3921773"/>
            <a:ext cx="109536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BIZ UDPゴシック" panose="020B0400000000000000" pitchFamily="50" charset="-128"/>
                <a:ea typeface="BIZ UDPゴシック" panose="020B0400000000000000" pitchFamily="50" charset="-128"/>
              </a:rPr>
              <a:t>③内容</a:t>
            </a:r>
            <a:r>
              <a:rPr lang="en-US" altLang="ja-JP" sz="3600" dirty="0">
                <a:solidFill>
                  <a:prstClr val="black"/>
                </a:solidFill>
                <a:latin typeface="BIZ UDPゴシック" panose="020B0400000000000000" pitchFamily="50" charset="-128"/>
                <a:ea typeface="BIZ UDPゴシック" panose="020B0400000000000000" pitchFamily="50" charset="-128"/>
              </a:rPr>
              <a:t>	</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テキスト、写真、動画、音楽、電子書籍 等</a:t>
            </a:r>
          </a:p>
        </p:txBody>
      </p:sp>
      <p:sp>
        <p:nvSpPr>
          <p:cNvPr id="14" name="テキスト ボックス 13">
            <a:extLst>
              <a:ext uri="{FF2B5EF4-FFF2-40B4-BE49-F238E27FC236}">
                <a16:creationId xmlns:a16="http://schemas.microsoft.com/office/drawing/2014/main" id="{4020B8D7-92D7-94F8-CC7E-299D6C1430DA}"/>
              </a:ext>
            </a:extLst>
          </p:cNvPr>
          <p:cNvSpPr txBox="1"/>
          <p:nvPr/>
        </p:nvSpPr>
        <p:spPr>
          <a:xfrm>
            <a:off x="455620" y="5152449"/>
            <a:ext cx="11221342" cy="46166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Q1.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デジタルコンテンツとして教育</a:t>
            </a:r>
            <a:r>
              <a:rPr lang="ja-JP" altLang="en-US" sz="2400" dirty="0">
                <a:solidFill>
                  <a:srgbClr val="FF0000"/>
                </a:solidFill>
                <a:latin typeface="BIZ UDPゴシック" panose="020B0400000000000000" pitchFamily="50" charset="-128"/>
                <a:ea typeface="BIZ UDPゴシック" panose="020B0400000000000000" pitchFamily="50" charset="-128"/>
              </a:rPr>
              <a:t>や</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生活で利用するものに</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何が</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あるでしょうか？</a:t>
            </a:r>
          </a:p>
        </p:txBody>
      </p:sp>
      <p:sp>
        <p:nvSpPr>
          <p:cNvPr id="15" name="テキスト ボックス 14">
            <a:extLst>
              <a:ext uri="{FF2B5EF4-FFF2-40B4-BE49-F238E27FC236}">
                <a16:creationId xmlns:a16="http://schemas.microsoft.com/office/drawing/2014/main" id="{B67779CB-A712-3328-8D40-2E45368A1B85}"/>
              </a:ext>
            </a:extLst>
          </p:cNvPr>
          <p:cNvSpPr txBox="1"/>
          <p:nvPr/>
        </p:nvSpPr>
        <p:spPr>
          <a:xfrm>
            <a:off x="309418" y="124297"/>
            <a:ext cx="48253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デジタルコンテンツとは？</a:t>
            </a:r>
          </a:p>
        </p:txBody>
      </p:sp>
      <p:sp>
        <p:nvSpPr>
          <p:cNvPr id="7" name="テキスト ボックス 6">
            <a:extLst>
              <a:ext uri="{FF2B5EF4-FFF2-40B4-BE49-F238E27FC236}">
                <a16:creationId xmlns:a16="http://schemas.microsoft.com/office/drawing/2014/main" id="{35FC64E8-E0CE-D22E-CC54-ACA0DEFC478F}"/>
              </a:ext>
            </a:extLst>
          </p:cNvPr>
          <p:cNvSpPr txBox="1"/>
          <p:nvPr/>
        </p:nvSpPr>
        <p:spPr>
          <a:xfrm>
            <a:off x="772370" y="5777961"/>
            <a:ext cx="99325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YouTube</a:t>
            </a:r>
            <a:r>
              <a:rPr lang="ja-JP" altLang="en-US" sz="3200" dirty="0">
                <a:solidFill>
                  <a:prstClr val="black"/>
                </a:solidFill>
                <a:latin typeface="BIZ UDPゴシック" panose="020B0400000000000000" pitchFamily="50" charset="-128"/>
                <a:ea typeface="BIZ UDPゴシック" panose="020B0400000000000000" pitchFamily="50" charset="-128"/>
              </a:rPr>
              <a:t>・デジタル教科書・</a:t>
            </a:r>
            <a:r>
              <a:rPr lang="en-US" altLang="ja-JP" sz="3200" dirty="0">
                <a:solidFill>
                  <a:prstClr val="black"/>
                </a:solidFill>
                <a:latin typeface="BIZ UDPゴシック" panose="020B0400000000000000" pitchFamily="50" charset="-128"/>
                <a:ea typeface="BIZ UDPゴシック" panose="020B0400000000000000" pitchFamily="50" charset="-128"/>
              </a:rPr>
              <a:t>NHK for School</a:t>
            </a:r>
            <a:r>
              <a:rPr lang="ja-JP" altLang="en-US" sz="3200" dirty="0">
                <a:solidFill>
                  <a:prstClr val="black"/>
                </a:solidFill>
                <a:latin typeface="BIZ UDPゴシック" panose="020B0400000000000000" pitchFamily="50" charset="-128"/>
                <a:ea typeface="BIZ UDPゴシック" panose="020B0400000000000000" pitchFamily="50" charset="-128"/>
              </a:rPr>
              <a:t>　など</a:t>
            </a:r>
            <a:endParaRPr kumimoji="1" lang="en-US" altLang="ja-JP"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1584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5ACAC-D734-FA9C-6C98-DC76AD1413C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E30A7-80BD-2645-E422-80A6D475C2EE}"/>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F0DCAA50-D5BA-C465-2355-6A1C9C4D8C3B}"/>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A43B718E-5EE0-AD0C-73D0-CCDA369CC661}"/>
              </a:ext>
            </a:extLst>
          </p:cNvPr>
          <p:cNvSpPr txBox="1"/>
          <p:nvPr/>
        </p:nvSpPr>
        <p:spPr>
          <a:xfrm>
            <a:off x="425512" y="124297"/>
            <a:ext cx="6059672"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デジタルコンテンツの制作と活用</a:t>
            </a:r>
          </a:p>
        </p:txBody>
      </p:sp>
      <p:sp>
        <p:nvSpPr>
          <p:cNvPr id="2" name="テキスト ボックス 1">
            <a:extLst>
              <a:ext uri="{FF2B5EF4-FFF2-40B4-BE49-F238E27FC236}">
                <a16:creationId xmlns:a16="http://schemas.microsoft.com/office/drawing/2014/main" id="{A4A9C21B-D440-BF48-773A-AE42BA9155FD}"/>
              </a:ext>
            </a:extLst>
          </p:cNvPr>
          <p:cNvSpPr txBox="1"/>
          <p:nvPr/>
        </p:nvSpPr>
        <p:spPr>
          <a:xfrm>
            <a:off x="514697" y="954055"/>
            <a:ext cx="71689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（対：アナログ）で</a:t>
            </a:r>
            <a:r>
              <a:rPr kumimoji="1" lang="ja-JP" altLang="en-US" sz="28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される</a:t>
            </a:r>
            <a:r>
              <a:rPr kumimoji="1" lang="ja-JP" altLang="en-US" sz="28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 name="テキスト ボックス 2">
            <a:extLst>
              <a:ext uri="{FF2B5EF4-FFF2-40B4-BE49-F238E27FC236}">
                <a16:creationId xmlns:a16="http://schemas.microsoft.com/office/drawing/2014/main" id="{C42750AB-9CC8-F488-656F-D613340FFC96}"/>
              </a:ext>
            </a:extLst>
          </p:cNvPr>
          <p:cNvSpPr txBox="1"/>
          <p:nvPr/>
        </p:nvSpPr>
        <p:spPr>
          <a:xfrm>
            <a:off x="535022" y="1379591"/>
            <a:ext cx="561474" cy="369332"/>
          </a:xfrm>
          <a:prstGeom prst="rect">
            <a:avLst/>
          </a:prstGeom>
          <a:noFill/>
        </p:spPr>
        <p:txBody>
          <a:bodyPr wrap="square" rtlCol="0">
            <a:spAutoFit/>
          </a:bodyPr>
          <a:lstStyle/>
          <a:p>
            <a:r>
              <a:rPr kumimoji="1" lang="ja-JP" altLang="en-US" dirty="0">
                <a:highlight>
                  <a:srgbClr val="FFFF00"/>
                </a:highlight>
                <a:latin typeface="BIZ UDPゴシック" panose="020B0400000000000000" pitchFamily="50" charset="-128"/>
                <a:ea typeface="BIZ UDPゴシック" panose="020B0400000000000000" pitchFamily="50" charset="-128"/>
              </a:rPr>
              <a:t>①</a:t>
            </a:r>
          </a:p>
        </p:txBody>
      </p:sp>
      <p:sp>
        <p:nvSpPr>
          <p:cNvPr id="8" name="テキスト ボックス 7">
            <a:extLst>
              <a:ext uri="{FF2B5EF4-FFF2-40B4-BE49-F238E27FC236}">
                <a16:creationId xmlns:a16="http://schemas.microsoft.com/office/drawing/2014/main" id="{0FE9E369-DF7B-C074-4E61-7723F388C4F3}"/>
              </a:ext>
            </a:extLst>
          </p:cNvPr>
          <p:cNvSpPr txBox="1"/>
          <p:nvPr/>
        </p:nvSpPr>
        <p:spPr>
          <a:xfrm>
            <a:off x="4436548" y="1369478"/>
            <a:ext cx="561474" cy="369332"/>
          </a:xfrm>
          <a:prstGeom prst="rect">
            <a:avLst/>
          </a:prstGeom>
          <a:noFill/>
        </p:spPr>
        <p:txBody>
          <a:bodyPr wrap="square" rtlCol="0">
            <a:spAutoFit/>
          </a:bodyPr>
          <a:lstStyle/>
          <a:p>
            <a:r>
              <a:rPr kumimoji="1" lang="ja-JP" altLang="en-US" dirty="0">
                <a:highlight>
                  <a:srgbClr val="FFFF00"/>
                </a:highlight>
                <a:latin typeface="BIZ UDPゴシック" panose="020B0400000000000000" pitchFamily="50" charset="-128"/>
                <a:ea typeface="BIZ UDPゴシック" panose="020B0400000000000000" pitchFamily="50" charset="-128"/>
              </a:rPr>
              <a:t>②</a:t>
            </a:r>
          </a:p>
        </p:txBody>
      </p:sp>
      <p:sp>
        <p:nvSpPr>
          <p:cNvPr id="10" name="テキスト ボックス 9">
            <a:extLst>
              <a:ext uri="{FF2B5EF4-FFF2-40B4-BE49-F238E27FC236}">
                <a16:creationId xmlns:a16="http://schemas.microsoft.com/office/drawing/2014/main" id="{66DA1E13-6DF3-B100-EEA4-70DCFCCB47F6}"/>
              </a:ext>
            </a:extLst>
          </p:cNvPr>
          <p:cNvSpPr txBox="1"/>
          <p:nvPr/>
        </p:nvSpPr>
        <p:spPr>
          <a:xfrm>
            <a:off x="6204447" y="1356837"/>
            <a:ext cx="561474" cy="369332"/>
          </a:xfrm>
          <a:prstGeom prst="rect">
            <a:avLst/>
          </a:prstGeom>
          <a:noFill/>
        </p:spPr>
        <p:txBody>
          <a:bodyPr wrap="square" rtlCol="0">
            <a:spAutoFit/>
          </a:bodyPr>
          <a:lstStyle/>
          <a:p>
            <a:r>
              <a:rPr kumimoji="1" lang="ja-JP" altLang="en-US" dirty="0">
                <a:highlight>
                  <a:srgbClr val="FFFF00"/>
                </a:highlight>
                <a:latin typeface="BIZ UDPゴシック" panose="020B0400000000000000" pitchFamily="50" charset="-128"/>
                <a:ea typeface="BIZ UDPゴシック" panose="020B0400000000000000" pitchFamily="50" charset="-128"/>
              </a:rPr>
              <a:t>③</a:t>
            </a:r>
          </a:p>
        </p:txBody>
      </p:sp>
      <p:graphicFrame>
        <p:nvGraphicFramePr>
          <p:cNvPr id="11" name="表 10">
            <a:extLst>
              <a:ext uri="{FF2B5EF4-FFF2-40B4-BE49-F238E27FC236}">
                <a16:creationId xmlns:a16="http://schemas.microsoft.com/office/drawing/2014/main" id="{2D5CE3C9-897F-9D6E-98E9-AFA459B0E060}"/>
              </a:ext>
            </a:extLst>
          </p:cNvPr>
          <p:cNvGraphicFramePr>
            <a:graphicFrameLocks noGrp="1"/>
          </p:cNvGraphicFramePr>
          <p:nvPr>
            <p:extLst>
              <p:ext uri="{D42A27DB-BD31-4B8C-83A1-F6EECF244321}">
                <p14:modId xmlns:p14="http://schemas.microsoft.com/office/powerpoint/2010/main" val="2213170018"/>
              </p:ext>
            </p:extLst>
          </p:nvPr>
        </p:nvGraphicFramePr>
        <p:xfrm>
          <a:off x="860664" y="2876053"/>
          <a:ext cx="10470672" cy="3501211"/>
        </p:xfrm>
        <a:graphic>
          <a:graphicData uri="http://schemas.openxmlformats.org/drawingml/2006/table">
            <a:tbl>
              <a:tblPr firstRow="1" bandRow="1">
                <a:tableStyleId>{5C22544A-7EE6-4342-B048-85BDC9FD1C3A}</a:tableStyleId>
              </a:tblPr>
              <a:tblGrid>
                <a:gridCol w="2905578">
                  <a:extLst>
                    <a:ext uri="{9D8B030D-6E8A-4147-A177-3AD203B41FA5}">
                      <a16:colId xmlns:a16="http://schemas.microsoft.com/office/drawing/2014/main" val="1289145296"/>
                    </a:ext>
                  </a:extLst>
                </a:gridCol>
                <a:gridCol w="3838669">
                  <a:extLst>
                    <a:ext uri="{9D8B030D-6E8A-4147-A177-3AD203B41FA5}">
                      <a16:colId xmlns:a16="http://schemas.microsoft.com/office/drawing/2014/main" val="915001097"/>
                    </a:ext>
                  </a:extLst>
                </a:gridCol>
                <a:gridCol w="3726425">
                  <a:extLst>
                    <a:ext uri="{9D8B030D-6E8A-4147-A177-3AD203B41FA5}">
                      <a16:colId xmlns:a16="http://schemas.microsoft.com/office/drawing/2014/main" val="1361125583"/>
                    </a:ext>
                  </a:extLst>
                </a:gridCol>
              </a:tblGrid>
              <a:tr h="592879">
                <a:tc>
                  <a:txBody>
                    <a:bodyPr/>
                    <a:lstStyle/>
                    <a:p>
                      <a:pPr algn="ctr"/>
                      <a:r>
                        <a:rPr kumimoji="1" lang="ja-JP" altLang="en-US" sz="2000" b="0" dirty="0">
                          <a:solidFill>
                            <a:schemeClr val="tx1"/>
                          </a:solidFill>
                          <a:latin typeface="BIZ UDPゴシック" panose="020B0400000000000000" pitchFamily="50" charset="-128"/>
                          <a:ea typeface="BIZ UDPゴシック" panose="020B0400000000000000" pitchFamily="50" charset="-128"/>
                        </a:rPr>
                        <a:t>内容</a:t>
                      </a:r>
                      <a:endParaRPr kumimoji="1" lang="ja-JP" altLang="en-US"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2000" b="0" dirty="0">
                          <a:solidFill>
                            <a:schemeClr val="tx1"/>
                          </a:solidFill>
                          <a:latin typeface="BIZ UDPゴシック" panose="020B0400000000000000" pitchFamily="50" charset="-128"/>
                          <a:ea typeface="BIZ UDPゴシック" panose="020B0400000000000000" pitchFamily="50" charset="-128"/>
                        </a:rPr>
                        <a:t>特長１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BIZ UDPゴシック" panose="020B0400000000000000" pitchFamily="50" charset="-128"/>
                          <a:ea typeface="BIZ UDPゴシック" panose="020B0400000000000000" pitchFamily="50" charset="-128"/>
                        </a:rPr>
                        <a:t>特長２</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04487854"/>
                  </a:ext>
                </a:extLst>
              </a:tr>
              <a:tr h="484722">
                <a:tc>
                  <a:txBody>
                    <a:bodyPr/>
                    <a:lstStyle/>
                    <a:p>
                      <a:pPr algn="l"/>
                      <a:r>
                        <a:rPr kumimoji="1" lang="ja-JP" altLang="en-US" dirty="0">
                          <a:latin typeface="BIZ UDPゴシック" panose="020B0400000000000000" pitchFamily="50" charset="-128"/>
                          <a:ea typeface="BIZ UDPゴシック" panose="020B0400000000000000" pitchFamily="50" charset="-128"/>
                        </a:rPr>
                        <a:t>（例）</a:t>
                      </a:r>
                      <a:r>
                        <a:rPr kumimoji="1" lang="en-US" altLang="ja-JP" dirty="0">
                          <a:latin typeface="BIZ UDPゴシック" panose="020B0400000000000000" pitchFamily="50" charset="-128"/>
                          <a:ea typeface="BIZ UDPゴシック" panose="020B0400000000000000" pitchFamily="50" charset="-128"/>
                        </a:rPr>
                        <a:t>YouTube</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dirty="0">
                          <a:latin typeface="BIZ UDPゴシック" panose="020B0400000000000000" pitchFamily="50" charset="-128"/>
                          <a:ea typeface="BIZ UDPゴシック" panose="020B0400000000000000" pitchFamily="50" charset="-128"/>
                        </a:rPr>
                        <a:t>視聴だけではなく投稿できる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dirty="0">
                          <a:latin typeface="BIZ UDPゴシック" panose="020B0400000000000000" pitchFamily="50" charset="-128"/>
                          <a:ea typeface="BIZ UDPゴシック" panose="020B0400000000000000" pitchFamily="50" charset="-128"/>
                        </a:rPr>
                        <a:t>音楽や番組などジャンルが豊富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9795031"/>
                  </a:ext>
                </a:extLst>
              </a:tr>
              <a:tr h="4847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6290763"/>
                  </a:ext>
                </a:extLst>
              </a:tr>
              <a:tr h="4847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824093"/>
                  </a:ext>
                </a:extLst>
              </a:tr>
              <a:tr h="4847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1412428"/>
                  </a:ext>
                </a:extLst>
              </a:tr>
              <a:tr h="4847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930787"/>
                  </a:ext>
                </a:extLst>
              </a:tr>
              <a:tr h="4847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11205"/>
                  </a:ext>
                </a:extLst>
              </a:tr>
            </a:tbl>
          </a:graphicData>
        </a:graphic>
      </p:graphicFrame>
      <p:sp>
        <p:nvSpPr>
          <p:cNvPr id="13" name="テキスト ボックス 12">
            <a:extLst>
              <a:ext uri="{FF2B5EF4-FFF2-40B4-BE49-F238E27FC236}">
                <a16:creationId xmlns:a16="http://schemas.microsoft.com/office/drawing/2014/main" id="{40790B90-C3B1-88A1-494D-9792B734B82A}"/>
              </a:ext>
            </a:extLst>
          </p:cNvPr>
          <p:cNvSpPr txBox="1"/>
          <p:nvPr/>
        </p:nvSpPr>
        <p:spPr>
          <a:xfrm>
            <a:off x="514697" y="2035378"/>
            <a:ext cx="9427581" cy="46166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２</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デジタルコンテンツの異なる種類の具体例を５つ表にまとめます</a:t>
            </a:r>
          </a:p>
        </p:txBody>
      </p:sp>
    </p:spTree>
    <p:extLst>
      <p:ext uri="{BB962C8B-B14F-4D97-AF65-F5344CB8AC3E}">
        <p14:creationId xmlns:p14="http://schemas.microsoft.com/office/powerpoint/2010/main" val="28496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BF362-29FC-05F3-3C67-16DF2AD253C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53FCDD9-84FD-5F83-3ADF-C5847AA36D4D}"/>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80A772A5-0512-D161-87B4-4390B6B5F495}"/>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85816A77-640C-AA5A-5787-BBE73066B556}"/>
              </a:ext>
            </a:extLst>
          </p:cNvPr>
          <p:cNvSpPr txBox="1"/>
          <p:nvPr/>
        </p:nvSpPr>
        <p:spPr>
          <a:xfrm>
            <a:off x="425512" y="124297"/>
            <a:ext cx="6059672"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デジタルコンテンツの制作と活用</a:t>
            </a:r>
          </a:p>
        </p:txBody>
      </p:sp>
      <p:sp>
        <p:nvSpPr>
          <p:cNvPr id="5" name="テキスト ボックス 4">
            <a:extLst>
              <a:ext uri="{FF2B5EF4-FFF2-40B4-BE49-F238E27FC236}">
                <a16:creationId xmlns:a16="http://schemas.microsoft.com/office/drawing/2014/main" id="{A92E6A6D-8598-5A96-33FF-DCA1DC380505}"/>
              </a:ext>
            </a:extLst>
          </p:cNvPr>
          <p:cNvSpPr txBox="1"/>
          <p:nvPr/>
        </p:nvSpPr>
        <p:spPr>
          <a:xfrm>
            <a:off x="309418" y="1036557"/>
            <a:ext cx="11632536" cy="584775"/>
          </a:xfrm>
          <a:prstGeom prst="rect">
            <a:avLst/>
          </a:prstGeom>
          <a:noFill/>
        </p:spPr>
        <p:txBody>
          <a:bodyPr wrap="square">
            <a:spAutoFit/>
          </a:bodyPr>
          <a:lstStyle/>
          <a:p>
            <a:r>
              <a:rPr lang="ja-JP" altLang="en-US" sz="3200" dirty="0">
                <a:solidFill>
                  <a:srgbClr val="0000FF"/>
                </a:solidFill>
                <a:latin typeface="BIZ UDPゴシック" panose="020B0400000000000000" pitchFamily="50" charset="-128"/>
                <a:ea typeface="BIZ UDPゴシック" panose="020B0400000000000000" pitchFamily="50" charset="-128"/>
              </a:rPr>
              <a:t>デジタルコンテンツの</a:t>
            </a:r>
            <a:r>
              <a:rPr lang="ja-JP" altLang="en-US" sz="3200" u="sng" dirty="0">
                <a:solidFill>
                  <a:srgbClr val="0000FF"/>
                </a:solidFill>
                <a:latin typeface="BIZ UDPゴシック" panose="020B0400000000000000" pitchFamily="50" charset="-128"/>
                <a:ea typeface="BIZ UDPゴシック" panose="020B0400000000000000" pitchFamily="50" charset="-128"/>
              </a:rPr>
              <a:t>使い手</a:t>
            </a:r>
            <a:r>
              <a:rPr lang="ja-JP" altLang="en-US" sz="3200" dirty="0">
                <a:solidFill>
                  <a:srgbClr val="0000FF"/>
                </a:solidFill>
                <a:latin typeface="BIZ UDPゴシック" panose="020B0400000000000000" pitchFamily="50" charset="-128"/>
                <a:ea typeface="BIZ UDPゴシック" panose="020B0400000000000000" pitchFamily="50" charset="-128"/>
              </a:rPr>
              <a:t>として求めること</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EC3F72D-8F1B-8A4A-EBD7-6AC6980DEF14}"/>
              </a:ext>
            </a:extLst>
          </p:cNvPr>
          <p:cNvSpPr txBox="1"/>
          <p:nvPr/>
        </p:nvSpPr>
        <p:spPr>
          <a:xfrm>
            <a:off x="507484" y="1778490"/>
            <a:ext cx="11400878" cy="46166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あなたがデジタルコンテンツを使用する時に求めること上位３つをまとめます</a:t>
            </a:r>
          </a:p>
        </p:txBody>
      </p:sp>
      <p:graphicFrame>
        <p:nvGraphicFramePr>
          <p:cNvPr id="8" name="表 7">
            <a:extLst>
              <a:ext uri="{FF2B5EF4-FFF2-40B4-BE49-F238E27FC236}">
                <a16:creationId xmlns:a16="http://schemas.microsoft.com/office/drawing/2014/main" id="{92980DA4-CE8C-9ED3-8902-1554DCC1B869}"/>
              </a:ext>
            </a:extLst>
          </p:cNvPr>
          <p:cNvGraphicFramePr>
            <a:graphicFrameLocks noGrp="1"/>
          </p:cNvGraphicFramePr>
          <p:nvPr>
            <p:extLst>
              <p:ext uri="{D42A27DB-BD31-4B8C-83A1-F6EECF244321}">
                <p14:modId xmlns:p14="http://schemas.microsoft.com/office/powerpoint/2010/main" val="1321498979"/>
              </p:ext>
            </p:extLst>
          </p:nvPr>
        </p:nvGraphicFramePr>
        <p:xfrm>
          <a:off x="507484" y="2612170"/>
          <a:ext cx="11136382" cy="3063019"/>
        </p:xfrm>
        <a:graphic>
          <a:graphicData uri="http://schemas.openxmlformats.org/drawingml/2006/table">
            <a:tbl>
              <a:tblPr firstRow="1" bandRow="1">
                <a:tableStyleId>{5C22544A-7EE6-4342-B048-85BDC9FD1C3A}</a:tableStyleId>
              </a:tblPr>
              <a:tblGrid>
                <a:gridCol w="4797812">
                  <a:extLst>
                    <a:ext uri="{9D8B030D-6E8A-4147-A177-3AD203B41FA5}">
                      <a16:colId xmlns:a16="http://schemas.microsoft.com/office/drawing/2014/main" val="1289145296"/>
                    </a:ext>
                  </a:extLst>
                </a:gridCol>
                <a:gridCol w="6338570">
                  <a:extLst>
                    <a:ext uri="{9D8B030D-6E8A-4147-A177-3AD203B41FA5}">
                      <a16:colId xmlns:a16="http://schemas.microsoft.com/office/drawing/2014/main" val="915001097"/>
                    </a:ext>
                  </a:extLst>
                </a:gridCol>
              </a:tblGrid>
              <a:tr h="592879">
                <a:tc>
                  <a:txBody>
                    <a:bodyPr/>
                    <a:lstStyle/>
                    <a:p>
                      <a:pPr algn="ctr"/>
                      <a:r>
                        <a:rPr kumimoji="1" lang="ja-JP" altLang="en-US" sz="2000" b="0" dirty="0">
                          <a:solidFill>
                            <a:schemeClr val="tx1"/>
                          </a:solidFill>
                          <a:latin typeface="BIZ UDPゴシック" panose="020B0400000000000000" pitchFamily="50" charset="-128"/>
                          <a:ea typeface="BIZ UDPゴシック" panose="020B0400000000000000" pitchFamily="50" charset="-128"/>
                        </a:rPr>
                        <a:t>デジタルコンテンツ</a:t>
                      </a:r>
                      <a:endParaRPr kumimoji="1" lang="ja-JP" altLang="en-US"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2000" b="0" dirty="0">
                          <a:solidFill>
                            <a:schemeClr val="tx1"/>
                          </a:solidFill>
                          <a:latin typeface="BIZ UDPゴシック" panose="020B0400000000000000" pitchFamily="50" charset="-128"/>
                          <a:ea typeface="BIZ UDPゴシック" panose="020B0400000000000000" pitchFamily="50" charset="-128"/>
                        </a:rPr>
                        <a:t>求めること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04487854"/>
                  </a:ext>
                </a:extLst>
              </a:tr>
              <a:tr h="617535">
                <a:tc>
                  <a:txBody>
                    <a:bodyPr/>
                    <a:lstStyle/>
                    <a:p>
                      <a:pPr algn="l"/>
                      <a:r>
                        <a:rPr kumimoji="1" lang="ja-JP" altLang="en-US" dirty="0">
                          <a:latin typeface="BIZ UDPゴシック" panose="020B0400000000000000" pitchFamily="50" charset="-128"/>
                          <a:ea typeface="BIZ UDPゴシック" panose="020B0400000000000000" pitchFamily="50" charset="-128"/>
                        </a:rPr>
                        <a:t>（例）</a:t>
                      </a:r>
                      <a:r>
                        <a:rPr kumimoji="1" lang="en-US" altLang="ja-JP" dirty="0">
                          <a:latin typeface="BIZ UDPゴシック" panose="020B0400000000000000" pitchFamily="50" charset="-128"/>
                          <a:ea typeface="BIZ UDPゴシック" panose="020B0400000000000000" pitchFamily="50" charset="-128"/>
                        </a:rPr>
                        <a:t>YouTube</a:t>
                      </a:r>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dirty="0">
                          <a:latin typeface="BIZ UDPゴシック" panose="020B0400000000000000" pitchFamily="50" charset="-128"/>
                          <a:ea typeface="BIZ UDPゴシック" panose="020B0400000000000000" pitchFamily="50" charset="-128"/>
                        </a:rPr>
                        <a:t>動画再生で遅延がないこと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9795031"/>
                  </a:ext>
                </a:extLst>
              </a:tr>
              <a:tr h="617535">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6290763"/>
                  </a:ext>
                </a:extLst>
              </a:tr>
              <a:tr h="617535">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824093"/>
                  </a:ext>
                </a:extLst>
              </a:tr>
              <a:tr h="617535">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1412428"/>
                  </a:ext>
                </a:extLst>
              </a:tr>
            </a:tbl>
          </a:graphicData>
        </a:graphic>
      </p:graphicFrame>
    </p:spTree>
    <p:extLst>
      <p:ext uri="{BB962C8B-B14F-4D97-AF65-F5344CB8AC3E}">
        <p14:creationId xmlns:p14="http://schemas.microsoft.com/office/powerpoint/2010/main" val="8926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D0074-FC64-0E08-9752-FE16AAB5AC9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11F1FDB-BAE1-985C-504B-8EA89ED1CDF0}"/>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6DA005A5-9921-4A55-423E-6E7B879F707C}"/>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38670F36-26BB-FD70-8CF1-7B4F52859FEC}"/>
              </a:ext>
            </a:extLst>
          </p:cNvPr>
          <p:cNvSpPr txBox="1"/>
          <p:nvPr/>
        </p:nvSpPr>
        <p:spPr>
          <a:xfrm>
            <a:off x="425512" y="124297"/>
            <a:ext cx="6059672"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デジタルコンテンツの制作と活用</a:t>
            </a:r>
          </a:p>
        </p:txBody>
      </p:sp>
      <p:sp>
        <p:nvSpPr>
          <p:cNvPr id="5" name="テキスト ボックス 4">
            <a:extLst>
              <a:ext uri="{FF2B5EF4-FFF2-40B4-BE49-F238E27FC236}">
                <a16:creationId xmlns:a16="http://schemas.microsoft.com/office/drawing/2014/main" id="{A88E14AB-B113-9E87-EF8B-3EF3441CCA7E}"/>
              </a:ext>
            </a:extLst>
          </p:cNvPr>
          <p:cNvSpPr txBox="1"/>
          <p:nvPr/>
        </p:nvSpPr>
        <p:spPr>
          <a:xfrm>
            <a:off x="309418" y="1036557"/>
            <a:ext cx="11632536" cy="584775"/>
          </a:xfrm>
          <a:prstGeom prst="rect">
            <a:avLst/>
          </a:prstGeom>
          <a:noFill/>
        </p:spPr>
        <p:txBody>
          <a:bodyPr wrap="square">
            <a:spAutoFit/>
          </a:bodyPr>
          <a:lstStyle/>
          <a:p>
            <a:r>
              <a:rPr lang="ja-JP" altLang="en-US" sz="3200" dirty="0">
                <a:solidFill>
                  <a:srgbClr val="0000FF"/>
                </a:solidFill>
                <a:latin typeface="BIZ UDPゴシック" panose="020B0400000000000000" pitchFamily="50" charset="-128"/>
                <a:ea typeface="BIZ UDPゴシック" panose="020B0400000000000000" pitchFamily="50" charset="-128"/>
              </a:rPr>
              <a:t>デジタルコンテンツの</a:t>
            </a:r>
            <a:r>
              <a:rPr lang="ja-JP" altLang="en-US" sz="3200" u="sng" dirty="0">
                <a:solidFill>
                  <a:srgbClr val="0000FF"/>
                </a:solidFill>
                <a:latin typeface="BIZ UDPゴシック" panose="020B0400000000000000" pitchFamily="50" charset="-128"/>
                <a:ea typeface="BIZ UDPゴシック" panose="020B0400000000000000" pitchFamily="50" charset="-128"/>
              </a:rPr>
              <a:t>使い手</a:t>
            </a:r>
            <a:r>
              <a:rPr lang="ja-JP" altLang="en-US" sz="3200" dirty="0">
                <a:solidFill>
                  <a:srgbClr val="0000FF"/>
                </a:solidFill>
                <a:latin typeface="BIZ UDPゴシック" panose="020B0400000000000000" pitchFamily="50" charset="-128"/>
                <a:ea typeface="BIZ UDPゴシック" panose="020B0400000000000000" pitchFamily="50" charset="-128"/>
              </a:rPr>
              <a:t>として求めること</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37DAA35-5BC7-4B3A-D554-C16A4E7A1544}"/>
              </a:ext>
            </a:extLst>
          </p:cNvPr>
          <p:cNvSpPr txBox="1"/>
          <p:nvPr/>
        </p:nvSpPr>
        <p:spPr>
          <a:xfrm>
            <a:off x="507484" y="1778490"/>
            <a:ext cx="11400878" cy="46166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あなたがデジタルコンテンツを使用する時に求めること上位３つをまとめます</a:t>
            </a:r>
          </a:p>
        </p:txBody>
      </p:sp>
    </p:spTree>
    <p:extLst>
      <p:ext uri="{BB962C8B-B14F-4D97-AF65-F5344CB8AC3E}">
        <p14:creationId xmlns:p14="http://schemas.microsoft.com/office/powerpoint/2010/main" val="342929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759AE-4EE6-A31D-BCE7-A0F95EA596D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F9E7671-1F47-61A2-06C4-35DAEFE3E660}"/>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3DA5942-59A6-5E7F-AB13-D17BF13BB999}"/>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9094B668-3B50-B5FA-1461-77F94CC80274}"/>
              </a:ext>
            </a:extLst>
          </p:cNvPr>
          <p:cNvSpPr txBox="1"/>
          <p:nvPr/>
        </p:nvSpPr>
        <p:spPr>
          <a:xfrm>
            <a:off x="425512" y="124297"/>
            <a:ext cx="6059672"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デジタルコンテンツの制作と活用</a:t>
            </a:r>
          </a:p>
        </p:txBody>
      </p:sp>
      <p:sp>
        <p:nvSpPr>
          <p:cNvPr id="5" name="テキスト ボックス 4">
            <a:extLst>
              <a:ext uri="{FF2B5EF4-FFF2-40B4-BE49-F238E27FC236}">
                <a16:creationId xmlns:a16="http://schemas.microsoft.com/office/drawing/2014/main" id="{117C02C8-72D7-301C-5659-30264DA011E7}"/>
              </a:ext>
            </a:extLst>
          </p:cNvPr>
          <p:cNvSpPr txBox="1"/>
          <p:nvPr/>
        </p:nvSpPr>
        <p:spPr>
          <a:xfrm>
            <a:off x="309418" y="1036557"/>
            <a:ext cx="11632536" cy="584775"/>
          </a:xfrm>
          <a:prstGeom prst="rect">
            <a:avLst/>
          </a:prstGeom>
          <a:noFill/>
        </p:spPr>
        <p:txBody>
          <a:bodyPr wrap="square">
            <a:spAutoFit/>
          </a:bodyPr>
          <a:lstStyle/>
          <a:p>
            <a:r>
              <a:rPr lang="ja-JP" altLang="en-US" sz="3200" dirty="0">
                <a:solidFill>
                  <a:srgbClr val="0000FF"/>
                </a:solidFill>
                <a:latin typeface="BIZ UDPゴシック" panose="020B0400000000000000" pitchFamily="50" charset="-128"/>
                <a:ea typeface="BIZ UDPゴシック" panose="020B0400000000000000" pitchFamily="50" charset="-128"/>
              </a:rPr>
              <a:t>デジタルコンテンツの</a:t>
            </a:r>
            <a:r>
              <a:rPr lang="ja-JP" altLang="en-US" sz="3200" u="sng" dirty="0">
                <a:solidFill>
                  <a:srgbClr val="0000FF"/>
                </a:solidFill>
                <a:latin typeface="BIZ UDPゴシック" panose="020B0400000000000000" pitchFamily="50" charset="-128"/>
                <a:ea typeface="BIZ UDPゴシック" panose="020B0400000000000000" pitchFamily="50" charset="-128"/>
              </a:rPr>
              <a:t>使い手</a:t>
            </a:r>
            <a:r>
              <a:rPr lang="ja-JP" altLang="en-US" sz="3200" dirty="0">
                <a:solidFill>
                  <a:srgbClr val="0000FF"/>
                </a:solidFill>
                <a:latin typeface="BIZ UDPゴシック" panose="020B0400000000000000" pitchFamily="50" charset="-128"/>
                <a:ea typeface="BIZ UDPゴシック" panose="020B0400000000000000" pitchFamily="50" charset="-128"/>
              </a:rPr>
              <a:t>として求めること</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49A1EF6-8DA7-E8EA-DD2A-E9FDA4B7FAFF}"/>
              </a:ext>
            </a:extLst>
          </p:cNvPr>
          <p:cNvSpPr txBox="1"/>
          <p:nvPr/>
        </p:nvSpPr>
        <p:spPr>
          <a:xfrm>
            <a:off x="8293396" y="5821443"/>
            <a:ext cx="3847744" cy="646331"/>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デジタルドリルの一例</a:t>
            </a:r>
            <a:r>
              <a:rPr lang="ja-JP" altLang="en-US" dirty="0">
                <a:latin typeface="BIZ UDPゴシック" panose="020B0400000000000000" pitchFamily="50" charset="-128"/>
                <a:ea typeface="BIZ UDPゴシック" panose="020B0400000000000000" pitchFamily="50" charset="-128"/>
                <a:hlinkClick r:id="rId2"/>
              </a:rPr>
              <a:t>https://tabdri.jp/service/</a:t>
            </a:r>
            <a:endParaRPr lang="ja-JP" altLang="en-US"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CEAA567-DBF3-E08B-97DA-E9F9D873A941}"/>
              </a:ext>
            </a:extLst>
          </p:cNvPr>
          <p:cNvSpPr txBox="1"/>
          <p:nvPr/>
        </p:nvSpPr>
        <p:spPr>
          <a:xfrm>
            <a:off x="507484" y="1778490"/>
            <a:ext cx="11400878" cy="46166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あなたがデジタルコンテンツを使用する時に求めること上位３つをまとめます</a:t>
            </a:r>
          </a:p>
        </p:txBody>
      </p:sp>
      <p:sp>
        <p:nvSpPr>
          <p:cNvPr id="3" name="テキスト ボックス 2">
            <a:extLst>
              <a:ext uri="{FF2B5EF4-FFF2-40B4-BE49-F238E27FC236}">
                <a16:creationId xmlns:a16="http://schemas.microsoft.com/office/drawing/2014/main" id="{4B733075-14F7-0A5E-6BC2-B6C17142CF0E}"/>
              </a:ext>
            </a:extLst>
          </p:cNvPr>
          <p:cNvSpPr txBox="1"/>
          <p:nvPr/>
        </p:nvSpPr>
        <p:spPr>
          <a:xfrm>
            <a:off x="260257" y="2691971"/>
            <a:ext cx="11931743" cy="2677656"/>
          </a:xfrm>
          <a:prstGeom prst="rect">
            <a:avLst/>
          </a:prstGeom>
          <a:no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まずは、操作が簡単で、フィードバックが速いこと</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・クイズやポイント獲得の双方向のゲーム的要素がある</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・使い手に語り掛けるキャラクター（やアバター）が存在する</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・進度の確認、課題をクリアする達成感を得られる仕組みがある</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・個人で孤独に向き合うのではなく、使い手同士の軌跡を見ることができる</a:t>
            </a:r>
            <a:endParaRPr lang="en-US" altLang="ja-JP"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979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0134F02-CCD9-DD59-D59A-EBDA03D40878}"/>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C27E5703-F380-17FB-9726-DC5385ACDA72}"/>
              </a:ext>
            </a:extLst>
          </p:cNvPr>
          <p:cNvGrpSpPr/>
          <p:nvPr/>
        </p:nvGrpSpPr>
        <p:grpSpPr>
          <a:xfrm>
            <a:off x="166183" y="120645"/>
            <a:ext cx="4749850" cy="3187709"/>
            <a:chOff x="193342" y="195572"/>
            <a:chExt cx="5836661" cy="3648926"/>
          </a:xfrm>
        </p:grpSpPr>
        <p:sp>
          <p:nvSpPr>
            <p:cNvPr id="7" name="テキスト ボックス 6">
              <a:extLst>
                <a:ext uri="{FF2B5EF4-FFF2-40B4-BE49-F238E27FC236}">
                  <a16:creationId xmlns:a16="http://schemas.microsoft.com/office/drawing/2014/main" id="{75EBC87E-E718-BF43-90CF-0F604F5D25CA}"/>
                </a:ext>
              </a:extLst>
            </p:cNvPr>
            <p:cNvSpPr txBox="1"/>
            <p:nvPr/>
          </p:nvSpPr>
          <p:spPr>
            <a:xfrm>
              <a:off x="193342" y="3429000"/>
              <a:ext cx="4769254" cy="415498"/>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Prime video </a:t>
              </a:r>
              <a:r>
                <a:rPr kumimoji="1" lang="ja-JP" altLang="en-US" sz="1050" dirty="0">
                  <a:latin typeface="BIZ UDPゴシック" panose="020B0400000000000000" pitchFamily="50" charset="-128"/>
                  <a:ea typeface="BIZ UDPゴシック" panose="020B0400000000000000" pitchFamily="50" charset="-128"/>
                </a:rPr>
                <a:t>キッズ</a:t>
              </a:r>
              <a:endParaRPr kumimoji="1" lang="en-US" altLang="ja-JP" sz="1050" dirty="0">
                <a:latin typeface="BIZ UDPゴシック" panose="020B0400000000000000" pitchFamily="50" charset="-128"/>
                <a:ea typeface="BIZ UDPゴシック" panose="020B0400000000000000" pitchFamily="50" charset="-128"/>
              </a:endParaRPr>
            </a:p>
            <a:p>
              <a:r>
                <a:rPr kumimoji="1" lang="en-US" altLang="ja-JP" sz="1050" dirty="0">
                  <a:latin typeface="BIZ UDPゴシック" panose="020B0400000000000000" pitchFamily="50" charset="-128"/>
                  <a:ea typeface="BIZ UDPゴシック" panose="020B0400000000000000" pitchFamily="50" charset="-128"/>
                  <a:hlinkClick r:id="rId2"/>
                </a:rPr>
                <a:t>https://www.amazon.co.jp/gp/video/kids</a:t>
              </a:r>
              <a:r>
                <a:rPr kumimoji="1" lang="ja-JP" altLang="en-US" sz="1050" dirty="0">
                  <a:latin typeface="BIZ UDPゴシック" panose="020B0400000000000000" pitchFamily="50" charset="-128"/>
                  <a:ea typeface="BIZ UDPゴシック" panose="020B0400000000000000" pitchFamily="50" charset="-128"/>
                </a:rPr>
                <a:t>（参照日：</a:t>
              </a:r>
              <a:r>
                <a:rPr kumimoji="1" lang="en-US" altLang="ja-JP" sz="1050" dirty="0">
                  <a:latin typeface="BIZ UDPゴシック" panose="020B0400000000000000" pitchFamily="50" charset="-128"/>
                  <a:ea typeface="BIZ UDPゴシック" panose="020B0400000000000000" pitchFamily="50" charset="-128"/>
                </a:rPr>
                <a:t>2024/10/25</a:t>
              </a:r>
              <a:r>
                <a:rPr kumimoji="1" lang="ja-JP" altLang="en-US" sz="1050" dirty="0">
                  <a:latin typeface="BIZ UDPゴシック" panose="020B0400000000000000" pitchFamily="50" charset="-128"/>
                  <a:ea typeface="BIZ UDPゴシック" panose="020B0400000000000000" pitchFamily="50" charset="-128"/>
                </a:rPr>
                <a:t>）</a:t>
              </a:r>
            </a:p>
          </p:txBody>
        </p:sp>
        <p:pic>
          <p:nvPicPr>
            <p:cNvPr id="3" name="図 2">
              <a:extLst>
                <a:ext uri="{FF2B5EF4-FFF2-40B4-BE49-F238E27FC236}">
                  <a16:creationId xmlns:a16="http://schemas.microsoft.com/office/drawing/2014/main" id="{8B34995E-4D7A-05D4-ECBD-4830DF4619CC}"/>
                </a:ext>
              </a:extLst>
            </p:cNvPr>
            <p:cNvPicPr>
              <a:picLocks noChangeAspect="1"/>
            </p:cNvPicPr>
            <p:nvPr/>
          </p:nvPicPr>
          <p:blipFill>
            <a:blip r:embed="rId3"/>
            <a:stretch>
              <a:fillRect/>
            </a:stretch>
          </p:blipFill>
          <p:spPr>
            <a:xfrm>
              <a:off x="236719" y="195572"/>
              <a:ext cx="5793284" cy="3159000"/>
            </a:xfrm>
            <a:prstGeom prst="rect">
              <a:avLst/>
            </a:prstGeom>
          </p:spPr>
        </p:pic>
      </p:grpSp>
      <p:grpSp>
        <p:nvGrpSpPr>
          <p:cNvPr id="16" name="グループ化 15">
            <a:extLst>
              <a:ext uri="{FF2B5EF4-FFF2-40B4-BE49-F238E27FC236}">
                <a16:creationId xmlns:a16="http://schemas.microsoft.com/office/drawing/2014/main" id="{30A0C6A3-922D-B8A5-8F9E-F69B535A43D7}"/>
              </a:ext>
            </a:extLst>
          </p:cNvPr>
          <p:cNvGrpSpPr/>
          <p:nvPr/>
        </p:nvGrpSpPr>
        <p:grpSpPr>
          <a:xfrm>
            <a:off x="6919890" y="233207"/>
            <a:ext cx="4741127" cy="3828959"/>
            <a:chOff x="5839969" y="2062007"/>
            <a:chExt cx="5629913" cy="4272605"/>
          </a:xfrm>
        </p:grpSpPr>
        <p:pic>
          <p:nvPicPr>
            <p:cNvPr id="8" name="図 7">
              <a:extLst>
                <a:ext uri="{FF2B5EF4-FFF2-40B4-BE49-F238E27FC236}">
                  <a16:creationId xmlns:a16="http://schemas.microsoft.com/office/drawing/2014/main" id="{118854ED-11B1-E3D9-E7B7-D0EA4AD77B77}"/>
                </a:ext>
              </a:extLst>
            </p:cNvPr>
            <p:cNvPicPr>
              <a:picLocks noChangeAspect="1"/>
            </p:cNvPicPr>
            <p:nvPr/>
          </p:nvPicPr>
          <p:blipFill>
            <a:blip r:embed="rId4"/>
            <a:stretch>
              <a:fillRect/>
            </a:stretch>
          </p:blipFill>
          <p:spPr>
            <a:xfrm>
              <a:off x="6148126" y="2062007"/>
              <a:ext cx="5321756" cy="3695524"/>
            </a:xfrm>
            <a:prstGeom prst="rect">
              <a:avLst/>
            </a:prstGeom>
          </p:spPr>
        </p:pic>
        <p:sp>
          <p:nvSpPr>
            <p:cNvPr id="9" name="テキスト ボックス 8">
              <a:extLst>
                <a:ext uri="{FF2B5EF4-FFF2-40B4-BE49-F238E27FC236}">
                  <a16:creationId xmlns:a16="http://schemas.microsoft.com/office/drawing/2014/main" id="{A8719A96-B360-802C-E07A-F775993E7EC1}"/>
                </a:ext>
              </a:extLst>
            </p:cNvPr>
            <p:cNvSpPr txBox="1"/>
            <p:nvPr/>
          </p:nvSpPr>
          <p:spPr>
            <a:xfrm>
              <a:off x="5839969" y="5757531"/>
              <a:ext cx="5282215" cy="577081"/>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NHK for School</a:t>
              </a:r>
            </a:p>
            <a:p>
              <a:r>
                <a:rPr kumimoji="1" lang="en-US" altLang="ja-JP" sz="1050" dirty="0">
                  <a:latin typeface="BIZ UDPゴシック" panose="020B0400000000000000" pitchFamily="50" charset="-128"/>
                  <a:ea typeface="BIZ UDPゴシック" panose="020B0400000000000000" pitchFamily="50" charset="-128"/>
                  <a:hlinkClick r:id="rId5"/>
                </a:rPr>
                <a:t>https://www.nhk.or.jp/school/keyword/?grade=g0&amp;cat=all&amp;from=1</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（参照日：</a:t>
              </a:r>
              <a:r>
                <a:rPr kumimoji="1" lang="en-US" altLang="ja-JP" sz="1050" dirty="0">
                  <a:latin typeface="BIZ UDPゴシック" panose="020B0400000000000000" pitchFamily="50" charset="-128"/>
                  <a:ea typeface="BIZ UDPゴシック" panose="020B0400000000000000" pitchFamily="50" charset="-128"/>
                </a:rPr>
                <a:t>2024/10/25</a:t>
              </a:r>
              <a:r>
                <a:rPr kumimoji="1" lang="ja-JP" altLang="en-US" sz="1050" dirty="0">
                  <a:latin typeface="BIZ UDPゴシック" panose="020B0400000000000000" pitchFamily="50" charset="-128"/>
                  <a:ea typeface="BIZ UDPゴシック" panose="020B0400000000000000" pitchFamily="50" charset="-128"/>
                </a:rPr>
                <a:t>）</a:t>
              </a:r>
            </a:p>
          </p:txBody>
        </p:sp>
      </p:grpSp>
      <p:grpSp>
        <p:nvGrpSpPr>
          <p:cNvPr id="5" name="グループ化 4">
            <a:extLst>
              <a:ext uri="{FF2B5EF4-FFF2-40B4-BE49-F238E27FC236}">
                <a16:creationId xmlns:a16="http://schemas.microsoft.com/office/drawing/2014/main" id="{C9BE8CCA-846E-0D3A-C930-598A853F04B4}"/>
              </a:ext>
            </a:extLst>
          </p:cNvPr>
          <p:cNvGrpSpPr/>
          <p:nvPr/>
        </p:nvGrpSpPr>
        <p:grpSpPr>
          <a:xfrm>
            <a:off x="2411315" y="3545006"/>
            <a:ext cx="4864677" cy="3250133"/>
            <a:chOff x="2411315" y="3545006"/>
            <a:chExt cx="4864677" cy="3250133"/>
          </a:xfrm>
        </p:grpSpPr>
        <p:pic>
          <p:nvPicPr>
            <p:cNvPr id="11" name="図 10">
              <a:extLst>
                <a:ext uri="{FF2B5EF4-FFF2-40B4-BE49-F238E27FC236}">
                  <a16:creationId xmlns:a16="http://schemas.microsoft.com/office/drawing/2014/main" id="{5E5ADBAB-0F1F-D4C6-4530-8C4880D39E27}"/>
                </a:ext>
              </a:extLst>
            </p:cNvPr>
            <p:cNvPicPr>
              <a:picLocks noChangeAspect="1"/>
            </p:cNvPicPr>
            <p:nvPr/>
          </p:nvPicPr>
          <p:blipFill>
            <a:blip r:embed="rId6"/>
            <a:stretch>
              <a:fillRect/>
            </a:stretch>
          </p:blipFill>
          <p:spPr>
            <a:xfrm>
              <a:off x="2806625" y="3545006"/>
              <a:ext cx="4074059" cy="2893794"/>
            </a:xfrm>
            <a:prstGeom prst="rect">
              <a:avLst/>
            </a:prstGeom>
          </p:spPr>
        </p:pic>
        <p:sp>
          <p:nvSpPr>
            <p:cNvPr id="13" name="テキスト ボックス 12">
              <a:extLst>
                <a:ext uri="{FF2B5EF4-FFF2-40B4-BE49-F238E27FC236}">
                  <a16:creationId xmlns:a16="http://schemas.microsoft.com/office/drawing/2014/main" id="{03DE27FA-6375-E396-CBFD-FCA9839B34F0}"/>
                </a:ext>
              </a:extLst>
            </p:cNvPr>
            <p:cNvSpPr txBox="1"/>
            <p:nvPr/>
          </p:nvSpPr>
          <p:spPr>
            <a:xfrm>
              <a:off x="2411315" y="6379641"/>
              <a:ext cx="4864677" cy="415498"/>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独立行政法人教職員支援機構・動画教材リンク集</a:t>
              </a:r>
            </a:p>
            <a:p>
              <a:r>
                <a:rPr lang="ja-JP" altLang="en-US" sz="1050" dirty="0">
                  <a:latin typeface="BIZ UDPゴシック" panose="020B0400000000000000" pitchFamily="50" charset="-128"/>
                  <a:ea typeface="BIZ UDPゴシック" panose="020B0400000000000000" pitchFamily="50" charset="-128"/>
                  <a:hlinkClick r:id="rId7"/>
                </a:rPr>
                <a:t>https://www.nits.go.jp/materials/link.html</a:t>
              </a:r>
              <a:r>
                <a:rPr kumimoji="1" lang="ja-JP" altLang="en-US" sz="1050" dirty="0">
                  <a:latin typeface="BIZ UDPゴシック" panose="020B0400000000000000" pitchFamily="50" charset="-128"/>
                  <a:ea typeface="BIZ UDPゴシック" panose="020B0400000000000000" pitchFamily="50" charset="-128"/>
                </a:rPr>
                <a:t>（参照日：</a:t>
              </a:r>
              <a:r>
                <a:rPr kumimoji="1" lang="en-US" altLang="ja-JP" sz="1050" dirty="0">
                  <a:latin typeface="BIZ UDPゴシック" panose="020B0400000000000000" pitchFamily="50" charset="-128"/>
                  <a:ea typeface="BIZ UDPゴシック" panose="020B0400000000000000" pitchFamily="50" charset="-128"/>
                </a:rPr>
                <a:t>2024/10/25</a:t>
              </a:r>
              <a:r>
                <a:rPr kumimoji="1" lang="ja-JP" altLang="en-US" sz="1050" dirty="0">
                  <a:latin typeface="BIZ UDPゴシック" panose="020B0400000000000000" pitchFamily="50" charset="-128"/>
                  <a:ea typeface="BIZ UDPゴシック" panose="020B0400000000000000" pitchFamily="50" charset="-128"/>
                </a:rPr>
                <a:t>）</a:t>
              </a:r>
            </a:p>
          </p:txBody>
        </p:sp>
      </p:grpSp>
    </p:spTree>
    <p:extLst>
      <p:ext uri="{BB962C8B-B14F-4D97-AF65-F5344CB8AC3E}">
        <p14:creationId xmlns:p14="http://schemas.microsoft.com/office/powerpoint/2010/main" val="262735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0134F02-CCD9-DD59-D59A-EBDA03D40878}"/>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CFE44D4-2DBC-E20B-988B-16001EA75A66}"/>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75EBC87E-E718-BF43-90CF-0F604F5D25CA}"/>
              </a:ext>
            </a:extLst>
          </p:cNvPr>
          <p:cNvSpPr txBox="1"/>
          <p:nvPr/>
        </p:nvSpPr>
        <p:spPr>
          <a:xfrm>
            <a:off x="425512" y="124297"/>
            <a:ext cx="6059672"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デジタルコンテンツの制作と活用</a:t>
            </a:r>
          </a:p>
        </p:txBody>
      </p:sp>
      <p:sp>
        <p:nvSpPr>
          <p:cNvPr id="5" name="テキスト ボックス 4">
            <a:extLst>
              <a:ext uri="{FF2B5EF4-FFF2-40B4-BE49-F238E27FC236}">
                <a16:creationId xmlns:a16="http://schemas.microsoft.com/office/drawing/2014/main" id="{48EF54D2-DA69-11EB-8624-956F0E1EABD2}"/>
              </a:ext>
            </a:extLst>
          </p:cNvPr>
          <p:cNvSpPr txBox="1"/>
          <p:nvPr/>
        </p:nvSpPr>
        <p:spPr>
          <a:xfrm>
            <a:off x="309418" y="1036557"/>
            <a:ext cx="11632536" cy="584775"/>
          </a:xfrm>
          <a:prstGeom prst="rect">
            <a:avLst/>
          </a:prstGeom>
          <a:noFill/>
        </p:spPr>
        <p:txBody>
          <a:bodyPr wrap="square">
            <a:spAutoFit/>
          </a:bodyPr>
          <a:lstStyle/>
          <a:p>
            <a:r>
              <a:rPr lang="ja-JP" altLang="en-US" sz="3200" dirty="0">
                <a:solidFill>
                  <a:srgbClr val="0000FF"/>
                </a:solidFill>
                <a:latin typeface="BIZ UDPゴシック" panose="020B0400000000000000" pitchFamily="50" charset="-128"/>
                <a:ea typeface="BIZ UDPゴシック" panose="020B0400000000000000" pitchFamily="50" charset="-128"/>
              </a:rPr>
              <a:t>デジタルコンテンツを制作する時の手順</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1C742ED-C616-3876-3212-3C01E9997953}"/>
              </a:ext>
            </a:extLst>
          </p:cNvPr>
          <p:cNvSpPr txBox="1"/>
          <p:nvPr/>
        </p:nvSpPr>
        <p:spPr>
          <a:xfrm>
            <a:off x="507484" y="1778490"/>
            <a:ext cx="11373626" cy="1200329"/>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lang="ja-JP" altLang="en-US" sz="2400" dirty="0">
                <a:solidFill>
                  <a:srgbClr val="FF0000"/>
                </a:solidFill>
                <a:latin typeface="BIZ UDPゴシック" panose="020B0400000000000000" pitchFamily="50" charset="-128"/>
                <a:ea typeface="BIZ UDPゴシック" panose="020B0400000000000000" pitchFamily="50" charset="-128"/>
              </a:rPr>
              <a:t>４</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あなたがデジタルコンテンツを制作するときの手順について考えてください。</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一つの例として、</a:t>
            </a:r>
            <a:r>
              <a:rPr lang="en-US" altLang="ja-JP" sz="2400" dirty="0">
                <a:solidFill>
                  <a:srgbClr val="FF0000"/>
                </a:solidFill>
                <a:latin typeface="BIZ UDPゴシック" panose="020B0400000000000000" pitchFamily="50" charset="-128"/>
                <a:ea typeface="BIZ UDPゴシック" panose="020B0400000000000000" pitchFamily="50" charset="-128"/>
              </a:rPr>
              <a:t>Power Point </a:t>
            </a:r>
            <a:r>
              <a:rPr lang="ja-JP" altLang="en-US" sz="2400" dirty="0">
                <a:solidFill>
                  <a:srgbClr val="FF0000"/>
                </a:solidFill>
                <a:latin typeface="BIZ UDPゴシック" panose="020B0400000000000000" pitchFamily="50" charset="-128"/>
                <a:ea typeface="BIZ UDPゴシック" panose="020B0400000000000000" pitchFamily="50" charset="-128"/>
              </a:rPr>
              <a:t>で授業用の説明スライドを作成する時に、</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どのような手順で、スライドを作成していきますか？</a:t>
            </a:r>
          </a:p>
        </p:txBody>
      </p:sp>
    </p:spTree>
    <p:extLst>
      <p:ext uri="{BB962C8B-B14F-4D97-AF65-F5344CB8AC3E}">
        <p14:creationId xmlns:p14="http://schemas.microsoft.com/office/powerpoint/2010/main" val="38105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912B-BB8E-E7FC-F0CC-6FD288CAE82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40693D4-C0BC-515A-0964-EE0A3548CB58}"/>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7152882F-00F2-78E3-3601-D67308BC784C}"/>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18445E23-2617-5D78-02F5-C6D9D3C4BA35}"/>
              </a:ext>
            </a:extLst>
          </p:cNvPr>
          <p:cNvSpPr txBox="1"/>
          <p:nvPr/>
        </p:nvSpPr>
        <p:spPr>
          <a:xfrm>
            <a:off x="425512" y="124297"/>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デジタルコンテンツの制作と活用</a:t>
            </a:r>
          </a:p>
        </p:txBody>
      </p:sp>
      <p:sp>
        <p:nvSpPr>
          <p:cNvPr id="5" name="テキスト ボックス 4">
            <a:extLst>
              <a:ext uri="{FF2B5EF4-FFF2-40B4-BE49-F238E27FC236}">
                <a16:creationId xmlns:a16="http://schemas.microsoft.com/office/drawing/2014/main" id="{D22E9584-DC45-2736-8709-8BF961477791}"/>
              </a:ext>
            </a:extLst>
          </p:cNvPr>
          <p:cNvSpPr txBox="1"/>
          <p:nvPr/>
        </p:nvSpPr>
        <p:spPr>
          <a:xfrm>
            <a:off x="309418" y="1036557"/>
            <a:ext cx="116325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rPr>
              <a:t>デジタルコンテンツを制作する時の手順</a:t>
            </a:r>
            <a:endParaRPr kumimoji="1" lang="en-US" altLang="ja-JP" sz="28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A7A26117-AD60-BC42-A94B-7838BDC21DB9}"/>
              </a:ext>
            </a:extLst>
          </p:cNvPr>
          <p:cNvSpPr txBox="1"/>
          <p:nvPr/>
        </p:nvSpPr>
        <p:spPr>
          <a:xfrm>
            <a:off x="507484" y="1778490"/>
            <a:ext cx="11373626" cy="1200329"/>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４</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あなたがデジタルコンテンツを制作するときの手順について考えてください。</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一つの例として、</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Power Point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で授業用の説明スライドを作成する時に、</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どのような手順で、スライドを作成していきますか？</a:t>
            </a:r>
          </a:p>
        </p:txBody>
      </p:sp>
      <p:sp>
        <p:nvSpPr>
          <p:cNvPr id="8" name="テキスト ボックス 7">
            <a:extLst>
              <a:ext uri="{FF2B5EF4-FFF2-40B4-BE49-F238E27FC236}">
                <a16:creationId xmlns:a16="http://schemas.microsoft.com/office/drawing/2014/main" id="{8C7E33F9-18CD-8A5C-3280-C2744CE4CE4D}"/>
              </a:ext>
            </a:extLst>
          </p:cNvPr>
          <p:cNvSpPr txBox="1"/>
          <p:nvPr/>
        </p:nvSpPr>
        <p:spPr>
          <a:xfrm>
            <a:off x="309418" y="3225050"/>
            <a:ext cx="11532515" cy="830997"/>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まず、デジタルコンテンツの使い手の対象は誰なのか、そのスキルや理解度はどの程度なのかを考えます</a:t>
            </a:r>
            <a:endParaRPr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097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E596-952E-2771-B51B-A5AE2A2A307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010E46F-D335-F358-CCB5-71EB0D5B03DC}"/>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567F5333-6B92-FD2B-44CF-D2CC057EDC27}"/>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0E1AD5E7-92D7-DC43-CB4C-01B0356AFCC0}"/>
              </a:ext>
            </a:extLst>
          </p:cNvPr>
          <p:cNvSpPr txBox="1"/>
          <p:nvPr/>
        </p:nvSpPr>
        <p:spPr>
          <a:xfrm>
            <a:off x="425512" y="124297"/>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デジタルコンテンツの制作と活用</a:t>
            </a:r>
          </a:p>
        </p:txBody>
      </p:sp>
      <p:sp>
        <p:nvSpPr>
          <p:cNvPr id="5" name="テキスト ボックス 4">
            <a:extLst>
              <a:ext uri="{FF2B5EF4-FFF2-40B4-BE49-F238E27FC236}">
                <a16:creationId xmlns:a16="http://schemas.microsoft.com/office/drawing/2014/main" id="{B356ED10-FB10-B588-C751-D5E9873BA18F}"/>
              </a:ext>
            </a:extLst>
          </p:cNvPr>
          <p:cNvSpPr txBox="1"/>
          <p:nvPr/>
        </p:nvSpPr>
        <p:spPr>
          <a:xfrm>
            <a:off x="309418" y="1036557"/>
            <a:ext cx="116325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rPr>
              <a:t>デジタルコンテンツを制作する時の手順</a:t>
            </a:r>
            <a:endParaRPr kumimoji="1" lang="en-US" altLang="ja-JP" sz="28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5CD005BD-F9F6-5F8C-B3BF-BA223957C99C}"/>
              </a:ext>
            </a:extLst>
          </p:cNvPr>
          <p:cNvSpPr txBox="1"/>
          <p:nvPr/>
        </p:nvSpPr>
        <p:spPr>
          <a:xfrm>
            <a:off x="507484" y="1778490"/>
            <a:ext cx="11373626" cy="1200329"/>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４</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あなたがデジタルコンテンツを制作するときの手順について考えてください。</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一つの例として、</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Power Point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で授業用の説明スライドを作成する時に、</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どのような手順で、スライドを作成していきますか？</a:t>
            </a:r>
          </a:p>
        </p:txBody>
      </p:sp>
      <p:sp>
        <p:nvSpPr>
          <p:cNvPr id="8" name="テキスト ボックス 7">
            <a:extLst>
              <a:ext uri="{FF2B5EF4-FFF2-40B4-BE49-F238E27FC236}">
                <a16:creationId xmlns:a16="http://schemas.microsoft.com/office/drawing/2014/main" id="{50E54275-63AC-AD15-E178-422904117F2D}"/>
              </a:ext>
            </a:extLst>
          </p:cNvPr>
          <p:cNvSpPr txBox="1"/>
          <p:nvPr/>
        </p:nvSpPr>
        <p:spPr>
          <a:xfrm>
            <a:off x="309418" y="3225050"/>
            <a:ext cx="11532515" cy="1723549"/>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まず、デジタルコンテンツの使い手の対象は誰なのか、そのスキルや理解度はどの程度なのかを考えます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次に、日頃から、授業内外で、どのようなデジタルコンテンツに慣れ親しんでいるのか調べます</a:t>
            </a:r>
            <a:endParaRPr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652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66A6D-52CF-63BF-E03D-21328672294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67EAEDAD-6B11-DD85-A3D0-7B6E3B7DD097}"/>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D76F9E0B-5292-2A36-EC30-912ACB476815}"/>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CB4B44C2-CD68-550C-BFBB-DE70347E7BF4}"/>
              </a:ext>
            </a:extLst>
          </p:cNvPr>
          <p:cNvSpPr txBox="1"/>
          <p:nvPr/>
        </p:nvSpPr>
        <p:spPr>
          <a:xfrm>
            <a:off x="425512" y="124297"/>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デジタルコンテンツの制作と活用</a:t>
            </a:r>
          </a:p>
        </p:txBody>
      </p:sp>
      <p:sp>
        <p:nvSpPr>
          <p:cNvPr id="5" name="テキスト ボックス 4">
            <a:extLst>
              <a:ext uri="{FF2B5EF4-FFF2-40B4-BE49-F238E27FC236}">
                <a16:creationId xmlns:a16="http://schemas.microsoft.com/office/drawing/2014/main" id="{C416D268-DC17-F79D-A33F-ADA82F03F6DA}"/>
              </a:ext>
            </a:extLst>
          </p:cNvPr>
          <p:cNvSpPr txBox="1"/>
          <p:nvPr/>
        </p:nvSpPr>
        <p:spPr>
          <a:xfrm>
            <a:off x="309418" y="1036557"/>
            <a:ext cx="116325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rPr>
              <a:t>デジタルコンテンツを制作する時の手順</a:t>
            </a:r>
            <a:endParaRPr kumimoji="1" lang="en-US" altLang="ja-JP" sz="28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28C0C6D2-94A4-4B09-B935-D939EB4C62B9}"/>
              </a:ext>
            </a:extLst>
          </p:cNvPr>
          <p:cNvSpPr txBox="1"/>
          <p:nvPr/>
        </p:nvSpPr>
        <p:spPr>
          <a:xfrm>
            <a:off x="507484" y="1778490"/>
            <a:ext cx="11373626" cy="1200329"/>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４</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あなたがデジタルコンテンツを制作するときの手順について考えてください。</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一つの例として、</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Power Point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で授業用の説明スライドを作成する時に、</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どのような手順で、スライドを作成していきますか？</a:t>
            </a:r>
          </a:p>
        </p:txBody>
      </p:sp>
      <p:sp>
        <p:nvSpPr>
          <p:cNvPr id="8" name="テキスト ボックス 7">
            <a:extLst>
              <a:ext uri="{FF2B5EF4-FFF2-40B4-BE49-F238E27FC236}">
                <a16:creationId xmlns:a16="http://schemas.microsoft.com/office/drawing/2014/main" id="{8AF4E136-6AE1-F7B0-7D64-AE1942B4BDE6}"/>
              </a:ext>
            </a:extLst>
          </p:cNvPr>
          <p:cNvSpPr txBox="1"/>
          <p:nvPr/>
        </p:nvSpPr>
        <p:spPr>
          <a:xfrm>
            <a:off x="309418" y="3225050"/>
            <a:ext cx="11532515" cy="2616101"/>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まず、デジタルコンテンツの使い手の対象は誰なのか、そのスキルや理解度はどの程度なのかを考えます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次に、日頃から、授業内外で、どのようなデジタルコンテンツに慣れ親しんでいるのか調べます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そして、下書きシートのようなものに、文字や写真、動画などを配置、双方向のやり取りができるイメージをつくります</a:t>
            </a:r>
            <a:endParaRPr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907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0134F02-CCD9-DD59-D59A-EBDA03D40878}"/>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CFE44D4-2DBC-E20B-988B-16001EA75A66}"/>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75EBC87E-E718-BF43-90CF-0F604F5D25CA}"/>
              </a:ext>
            </a:extLst>
          </p:cNvPr>
          <p:cNvSpPr txBox="1"/>
          <p:nvPr/>
        </p:nvSpPr>
        <p:spPr>
          <a:xfrm>
            <a:off x="2700679" y="2782669"/>
            <a:ext cx="6790642" cy="646331"/>
          </a:xfrm>
          <a:prstGeom prst="rect">
            <a:avLst/>
          </a:prstGeom>
          <a:noFill/>
        </p:spPr>
        <p:txBody>
          <a:bodyPr wrap="none" rtlCol="0">
            <a:spAutoFit/>
          </a:bodyPr>
          <a:lstStyle/>
          <a:p>
            <a:r>
              <a:rPr kumimoji="1" lang="ja-JP" altLang="en-US" sz="3600" dirty="0">
                <a:latin typeface="BIZ UDPゴシック" panose="020B0400000000000000" pitchFamily="50" charset="-128"/>
                <a:ea typeface="BIZ UDPゴシック" panose="020B0400000000000000" pitchFamily="50" charset="-128"/>
              </a:rPr>
              <a:t>デジタルコンテンツの制作と活用</a:t>
            </a:r>
          </a:p>
        </p:txBody>
      </p:sp>
      <p:sp>
        <p:nvSpPr>
          <p:cNvPr id="8" name="テキスト ボックス 7">
            <a:extLst>
              <a:ext uri="{FF2B5EF4-FFF2-40B4-BE49-F238E27FC236}">
                <a16:creationId xmlns:a16="http://schemas.microsoft.com/office/drawing/2014/main" id="{669040C8-5B45-4B07-1C6E-61BF75DAA59A}"/>
              </a:ext>
            </a:extLst>
          </p:cNvPr>
          <p:cNvSpPr txBox="1"/>
          <p:nvPr/>
        </p:nvSpPr>
        <p:spPr>
          <a:xfrm>
            <a:off x="309418" y="124297"/>
            <a:ext cx="8117928" cy="584775"/>
          </a:xfrm>
          <a:prstGeom prst="rect">
            <a:avLst/>
          </a:prstGeom>
          <a:noFill/>
        </p:spPr>
        <p:txBody>
          <a:bodyPr wrap="none" rtlCol="0">
            <a:spAutoFit/>
          </a:bodyPr>
          <a:lstStyle/>
          <a:p>
            <a:r>
              <a:rPr kumimoji="1" lang="en-US" altLang="ja-JP" sz="3200" dirty="0">
                <a:latin typeface="BIZ UDPゴシック" panose="020B0400000000000000" pitchFamily="50" charset="-128"/>
                <a:ea typeface="BIZ UDPゴシック" panose="020B0400000000000000" pitchFamily="50" charset="-128"/>
              </a:rPr>
              <a:t>DX</a:t>
            </a:r>
            <a:r>
              <a:rPr kumimoji="1" lang="ja-JP" altLang="en-US" sz="3200" dirty="0">
                <a:latin typeface="BIZ UDPゴシック" panose="020B0400000000000000" pitchFamily="50" charset="-128"/>
                <a:ea typeface="BIZ UDPゴシック" panose="020B0400000000000000" pitchFamily="50" charset="-128"/>
              </a:rPr>
              <a:t>で実現する地域のデジタル人材育成事業</a:t>
            </a:r>
          </a:p>
        </p:txBody>
      </p:sp>
      <p:sp>
        <p:nvSpPr>
          <p:cNvPr id="9" name="テキスト ボックス 8">
            <a:extLst>
              <a:ext uri="{FF2B5EF4-FFF2-40B4-BE49-F238E27FC236}">
                <a16:creationId xmlns:a16="http://schemas.microsoft.com/office/drawing/2014/main" id="{9FC5DFEA-F210-005E-8A25-F9404327783F}"/>
              </a:ext>
            </a:extLst>
          </p:cNvPr>
          <p:cNvSpPr txBox="1"/>
          <p:nvPr/>
        </p:nvSpPr>
        <p:spPr>
          <a:xfrm>
            <a:off x="8610532" y="308962"/>
            <a:ext cx="3272050" cy="400110"/>
          </a:xfrm>
          <a:prstGeom prst="rect">
            <a:avLst/>
          </a:prstGeom>
          <a:no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デジタルアーカイブ </a:t>
            </a:r>
            <a:r>
              <a:rPr lang="en-US" altLang="ja-JP" sz="2000" dirty="0">
                <a:latin typeface="BIZ UDPゴシック" panose="020B0400000000000000" pitchFamily="50" charset="-128"/>
                <a:ea typeface="BIZ UDPゴシック" panose="020B0400000000000000" pitchFamily="50" charset="-128"/>
              </a:rPr>
              <a:t>in </a:t>
            </a:r>
            <a:r>
              <a:rPr lang="ja-JP" altLang="en-US" sz="2000" dirty="0">
                <a:latin typeface="BIZ UDPゴシック" panose="020B0400000000000000" pitchFamily="50" charset="-128"/>
                <a:ea typeface="BIZ UDPゴシック" panose="020B0400000000000000" pitchFamily="50" charset="-128"/>
              </a:rPr>
              <a:t>岐阜</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316FF80-FAA4-E466-9417-3F2ED864130D}"/>
              </a:ext>
            </a:extLst>
          </p:cNvPr>
          <p:cNvSpPr txBox="1"/>
          <p:nvPr/>
        </p:nvSpPr>
        <p:spPr>
          <a:xfrm>
            <a:off x="4567376" y="5021608"/>
            <a:ext cx="3057247" cy="954107"/>
          </a:xfrm>
          <a:prstGeom prst="rect">
            <a:avLst/>
          </a:prstGeom>
          <a:noFill/>
        </p:spPr>
        <p:txBody>
          <a:bodyPr wrap="non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園田学園女子大学</a:t>
            </a:r>
            <a:endParaRPr kumimoji="1"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堀田 博史</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1106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A2946-34C4-DD95-A1B8-9B75D3E3A3C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C70C48C-9F32-6F91-B388-0BF5B4055C1E}"/>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1B18FFDD-43B5-E2E2-8D24-BA0A7845E919}"/>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54E28B9C-225F-9837-6263-5CCEC21DEDAE}"/>
              </a:ext>
            </a:extLst>
          </p:cNvPr>
          <p:cNvSpPr txBox="1"/>
          <p:nvPr/>
        </p:nvSpPr>
        <p:spPr>
          <a:xfrm>
            <a:off x="425512" y="124297"/>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デジタルコンテンツの制作と活用</a:t>
            </a:r>
          </a:p>
        </p:txBody>
      </p:sp>
      <p:sp>
        <p:nvSpPr>
          <p:cNvPr id="5" name="テキスト ボックス 4">
            <a:extLst>
              <a:ext uri="{FF2B5EF4-FFF2-40B4-BE49-F238E27FC236}">
                <a16:creationId xmlns:a16="http://schemas.microsoft.com/office/drawing/2014/main" id="{ED23CD58-DE85-11F5-95A0-30712B3795CC}"/>
              </a:ext>
            </a:extLst>
          </p:cNvPr>
          <p:cNvSpPr txBox="1"/>
          <p:nvPr/>
        </p:nvSpPr>
        <p:spPr>
          <a:xfrm>
            <a:off x="309418" y="1036557"/>
            <a:ext cx="116325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rPr>
              <a:t>デジタルコンテンツを制作する時の手順</a:t>
            </a:r>
            <a:endParaRPr kumimoji="1" lang="en-US" altLang="ja-JP" sz="2800"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9CD8BF08-B47A-03D3-7F1B-A48AECA82722}"/>
              </a:ext>
            </a:extLst>
          </p:cNvPr>
          <p:cNvSpPr txBox="1"/>
          <p:nvPr/>
        </p:nvSpPr>
        <p:spPr>
          <a:xfrm>
            <a:off x="507484" y="1778490"/>
            <a:ext cx="11373626" cy="1200329"/>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４</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あなたがデジタルコンテンツを制作するときの手順について考えてください。</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一つの例として、</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Power Point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で授業用の説明スライドを作成する時に、</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どのような手順で、スライドを作成していきますか？</a:t>
            </a:r>
          </a:p>
        </p:txBody>
      </p:sp>
      <p:sp>
        <p:nvSpPr>
          <p:cNvPr id="8" name="テキスト ボックス 7">
            <a:extLst>
              <a:ext uri="{FF2B5EF4-FFF2-40B4-BE49-F238E27FC236}">
                <a16:creationId xmlns:a16="http://schemas.microsoft.com/office/drawing/2014/main" id="{6065ABA0-CE6E-2FDE-1E07-69C741F67D71}"/>
              </a:ext>
            </a:extLst>
          </p:cNvPr>
          <p:cNvSpPr txBox="1"/>
          <p:nvPr/>
        </p:nvSpPr>
        <p:spPr>
          <a:xfrm>
            <a:off x="309418" y="3225050"/>
            <a:ext cx="11532515" cy="3508653"/>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まず、デジタルコンテンツの使い手の対象は誰なのか、そのスキルや理解度はどの程度なのかを考えます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次に、日頃から、授業内外で、どのようなデジタルコンテンツに慣れ親しんでいるのか調べます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そして、下書きシートのようなものに、文字や写真、動画などを配置、双方向のやり取りができるイメージをつくります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利用者に使用履歴、進捗状況などフィードバックができ、利用者からのデジタルコンテンツの評価を集め、改善に活かす</a:t>
            </a:r>
            <a:endParaRPr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24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932FE-4558-348A-D871-E09DA76CBD4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A71A27B-00F4-43F6-C64C-B93FCBEF7B74}"/>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982D860-979E-EBB8-4B59-1777223B3E07}"/>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1DBE5CD6-BDCF-6123-A458-4078742FEB02}"/>
              </a:ext>
            </a:extLst>
          </p:cNvPr>
          <p:cNvSpPr txBox="1"/>
          <p:nvPr/>
        </p:nvSpPr>
        <p:spPr>
          <a:xfrm>
            <a:off x="425512" y="124297"/>
            <a:ext cx="8784777"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デジタルコンテンツの制作と活用</a:t>
            </a:r>
            <a:r>
              <a:rPr kumimoji="1" lang="ja-JP" altLang="en-US" sz="3200" dirty="0">
                <a:solidFill>
                  <a:srgbClr val="0000FF"/>
                </a:solidFill>
                <a:latin typeface="BIZ UDPゴシック" panose="020B0400000000000000" pitchFamily="50" charset="-128"/>
                <a:ea typeface="BIZ UDPゴシック" panose="020B0400000000000000" pitchFamily="50" charset="-128"/>
              </a:rPr>
              <a:t>（作り手として）</a:t>
            </a:r>
          </a:p>
        </p:txBody>
      </p:sp>
      <p:sp>
        <p:nvSpPr>
          <p:cNvPr id="5" name="テキスト ボックス 4">
            <a:extLst>
              <a:ext uri="{FF2B5EF4-FFF2-40B4-BE49-F238E27FC236}">
                <a16:creationId xmlns:a16="http://schemas.microsoft.com/office/drawing/2014/main" id="{637DE27F-881C-137E-1E0D-1179E30E67C1}"/>
              </a:ext>
            </a:extLst>
          </p:cNvPr>
          <p:cNvSpPr txBox="1"/>
          <p:nvPr/>
        </p:nvSpPr>
        <p:spPr>
          <a:xfrm>
            <a:off x="309418" y="1036557"/>
            <a:ext cx="11632536" cy="584775"/>
          </a:xfrm>
          <a:prstGeom prst="rect">
            <a:avLst/>
          </a:prstGeom>
          <a:noFill/>
        </p:spPr>
        <p:txBody>
          <a:bodyPr wrap="square">
            <a:spAutoFit/>
          </a:bodyPr>
          <a:lstStyle/>
          <a:p>
            <a:r>
              <a:rPr lang="en-US" altLang="ja-JP" sz="3200" dirty="0">
                <a:solidFill>
                  <a:srgbClr val="0000FF"/>
                </a:solidFill>
                <a:latin typeface="BIZ UDPゴシック" panose="020B0400000000000000" pitchFamily="50" charset="-128"/>
                <a:ea typeface="BIZ UDPゴシック" panose="020B0400000000000000" pitchFamily="50" charset="-128"/>
              </a:rPr>
              <a:t>PowerPoint</a:t>
            </a:r>
            <a:r>
              <a:rPr lang="ja-JP" altLang="en-US" sz="3200" dirty="0">
                <a:solidFill>
                  <a:srgbClr val="0000FF"/>
                </a:solidFill>
                <a:latin typeface="BIZ UDPゴシック" panose="020B0400000000000000" pitchFamily="50" charset="-128"/>
                <a:ea typeface="BIZ UDPゴシック" panose="020B0400000000000000" pitchFamily="50" charset="-128"/>
              </a:rPr>
              <a:t>でオンライン教材（デジタルコンテンツ）を制作する</a:t>
            </a:r>
            <a:endParaRPr lang="en-US" altLang="ja-JP" sz="3200" dirty="0">
              <a:solidFill>
                <a:srgbClr val="0000FF"/>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A10CBE7A-89CC-821A-FB2D-AA2B2D997618}"/>
              </a:ext>
            </a:extLst>
          </p:cNvPr>
          <p:cNvPicPr>
            <a:picLocks noChangeAspect="1"/>
          </p:cNvPicPr>
          <p:nvPr/>
        </p:nvPicPr>
        <p:blipFill>
          <a:blip r:embed="rId2"/>
          <a:stretch>
            <a:fillRect/>
          </a:stretch>
        </p:blipFill>
        <p:spPr>
          <a:xfrm>
            <a:off x="2264604" y="1778490"/>
            <a:ext cx="7622141" cy="3886219"/>
          </a:xfrm>
          <a:prstGeom prst="rect">
            <a:avLst/>
          </a:prstGeom>
          <a:effectLst>
            <a:outerShdw blurRad="63500" sx="102000" sy="102000" algn="ctr" rotWithShape="0">
              <a:prstClr val="black">
                <a:alpha val="40000"/>
              </a:prstClr>
            </a:outerShdw>
          </a:effectLst>
        </p:spPr>
      </p:pic>
      <p:sp>
        <p:nvSpPr>
          <p:cNvPr id="8" name="テキスト ボックス 7">
            <a:hlinkClick r:id="rId3"/>
            <a:extLst>
              <a:ext uri="{FF2B5EF4-FFF2-40B4-BE49-F238E27FC236}">
                <a16:creationId xmlns:a16="http://schemas.microsoft.com/office/drawing/2014/main" id="{4BE800E6-2201-6052-410B-B2D4A7A8D80B}"/>
              </a:ext>
            </a:extLst>
          </p:cNvPr>
          <p:cNvSpPr txBox="1"/>
          <p:nvPr/>
        </p:nvSpPr>
        <p:spPr>
          <a:xfrm>
            <a:off x="6094492" y="5821443"/>
            <a:ext cx="6097508" cy="1015663"/>
          </a:xfrm>
          <a:prstGeom prst="rect">
            <a:avLst/>
          </a:prstGeom>
          <a:noFill/>
        </p:spPr>
        <p:txBody>
          <a:bodyPr wrap="square">
            <a:spAutoFit/>
          </a:bodyPr>
          <a:lstStyle/>
          <a:p>
            <a:r>
              <a:rPr lang="ja-JP" altLang="en-US" sz="1000" b="0" i="0" dirty="0">
                <a:effectLst/>
                <a:latin typeface="BIZ UDPゴシック" panose="020B0400000000000000" pitchFamily="50" charset="-128"/>
                <a:ea typeface="BIZ UDPゴシック" panose="020B0400000000000000" pitchFamily="50" charset="-128"/>
              </a:rPr>
              <a:t>プレゼンテーションをビデオとして保存する</a:t>
            </a:r>
            <a:endParaRPr lang="en-US" altLang="ja-JP" sz="1000" b="0" i="0" dirty="0">
              <a:effectLst/>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hlinkClick r:id="rId3"/>
              </a:rPr>
              <a:t>https://support.microsoft.com/ja-jp/office/powerpoint-%E3%81%A7%E3%83%97%E3%83%AC%E3%82%BC%E3%83%B3%E3%83%86%E3%83%BC%E3%82%B7%E3%83%A7%E3%83%B3%E3%82%92%E3%83%93%E3%83%87%E3%82%AA%E3%81%A8%E3%81%97%E3%81%A6%E4%BF%9D%E5%AD%98%E3%81%99%E3%82%8B-ba919059-523d-40a8-b99c-08d18996c09d</a:t>
            </a:r>
            <a:endParaRPr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358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871E-7908-3CFA-D8C4-A43E8A3F5C2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309D42-B615-2467-25CD-AC039BF426B9}"/>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1129EF7-90D6-B8A6-B0C7-5B4659D20780}"/>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99F5991F-222F-257E-6F88-A132DAEC98BB}"/>
              </a:ext>
            </a:extLst>
          </p:cNvPr>
          <p:cNvSpPr txBox="1"/>
          <p:nvPr/>
        </p:nvSpPr>
        <p:spPr>
          <a:xfrm>
            <a:off x="350067" y="3830034"/>
            <a:ext cx="11362809" cy="27699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目標</a:t>
            </a:r>
            <a:endParaRPr kumimoji="1" lang="en-US" altLang="ja-JP" sz="2400" b="0"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デジタルコンテンツとは何かを説明できる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デジタルコンテンツの種類や特徴を表にして説明できる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2-3.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デジタルコンテンツが特に教育分野でどのように活用されているか具体例を</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挙げて説明できる</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2-4.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デジタルコンテンツの作り手としての手順を説明できる</a:t>
            </a:r>
          </a:p>
        </p:txBody>
      </p:sp>
      <p:sp>
        <p:nvSpPr>
          <p:cNvPr id="2" name="テキスト ボックス 1">
            <a:extLst>
              <a:ext uri="{FF2B5EF4-FFF2-40B4-BE49-F238E27FC236}">
                <a16:creationId xmlns:a16="http://schemas.microsoft.com/office/drawing/2014/main" id="{D92366B4-32A9-D13F-5620-6DCCAEBD6850}"/>
              </a:ext>
            </a:extLst>
          </p:cNvPr>
          <p:cNvSpPr txBox="1"/>
          <p:nvPr/>
        </p:nvSpPr>
        <p:spPr>
          <a:xfrm>
            <a:off x="2700679" y="2185140"/>
            <a:ext cx="6790642" cy="646331"/>
          </a:xfrm>
          <a:prstGeom prst="rect">
            <a:avLst/>
          </a:prstGeom>
          <a:noFill/>
        </p:spPr>
        <p:txBody>
          <a:bodyPr wrap="none" rtlCol="0">
            <a:spAutoFit/>
          </a:bodyPr>
          <a:lstStyle/>
          <a:p>
            <a:r>
              <a:rPr kumimoji="1" lang="ja-JP" altLang="en-US" sz="3600" dirty="0">
                <a:latin typeface="BIZ UDPゴシック" panose="020B0400000000000000" pitchFamily="50" charset="-128"/>
                <a:ea typeface="BIZ UDPゴシック" panose="020B0400000000000000" pitchFamily="50" charset="-128"/>
              </a:rPr>
              <a:t>デジタルコンテンツの制作と活用</a:t>
            </a:r>
          </a:p>
        </p:txBody>
      </p:sp>
      <p:sp>
        <p:nvSpPr>
          <p:cNvPr id="3" name="テキスト ボックス 2">
            <a:extLst>
              <a:ext uri="{FF2B5EF4-FFF2-40B4-BE49-F238E27FC236}">
                <a16:creationId xmlns:a16="http://schemas.microsoft.com/office/drawing/2014/main" id="{E60C3461-09BF-51A6-DA57-4DDDEBD3B134}"/>
              </a:ext>
            </a:extLst>
          </p:cNvPr>
          <p:cNvSpPr txBox="1"/>
          <p:nvPr/>
        </p:nvSpPr>
        <p:spPr>
          <a:xfrm>
            <a:off x="309418" y="124297"/>
            <a:ext cx="8117928" cy="584775"/>
          </a:xfrm>
          <a:prstGeom prst="rect">
            <a:avLst/>
          </a:prstGeom>
          <a:noFill/>
        </p:spPr>
        <p:txBody>
          <a:bodyPr wrap="none" rtlCol="0">
            <a:spAutoFit/>
          </a:bodyPr>
          <a:lstStyle/>
          <a:p>
            <a:r>
              <a:rPr kumimoji="1" lang="en-US" altLang="ja-JP" sz="3200" dirty="0">
                <a:latin typeface="BIZ UDPゴシック" panose="020B0400000000000000" pitchFamily="50" charset="-128"/>
                <a:ea typeface="BIZ UDPゴシック" panose="020B0400000000000000" pitchFamily="50" charset="-128"/>
              </a:rPr>
              <a:t>DX</a:t>
            </a:r>
            <a:r>
              <a:rPr kumimoji="1" lang="ja-JP" altLang="en-US" sz="3200" dirty="0">
                <a:latin typeface="BIZ UDPゴシック" panose="020B0400000000000000" pitchFamily="50" charset="-128"/>
                <a:ea typeface="BIZ UDPゴシック" panose="020B0400000000000000" pitchFamily="50" charset="-128"/>
              </a:rPr>
              <a:t>で実現する地域のデジタル人材育成事業</a:t>
            </a:r>
          </a:p>
        </p:txBody>
      </p:sp>
      <p:sp>
        <p:nvSpPr>
          <p:cNvPr id="5" name="テキスト ボックス 4">
            <a:extLst>
              <a:ext uri="{FF2B5EF4-FFF2-40B4-BE49-F238E27FC236}">
                <a16:creationId xmlns:a16="http://schemas.microsoft.com/office/drawing/2014/main" id="{C4AC2231-D745-BF17-CF72-C9E7485AD60A}"/>
              </a:ext>
            </a:extLst>
          </p:cNvPr>
          <p:cNvSpPr txBox="1"/>
          <p:nvPr/>
        </p:nvSpPr>
        <p:spPr>
          <a:xfrm>
            <a:off x="8610532" y="308962"/>
            <a:ext cx="3272050" cy="400110"/>
          </a:xfrm>
          <a:prstGeom prst="rect">
            <a:avLst/>
          </a:prstGeom>
          <a:no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デジタルアーカイブ </a:t>
            </a:r>
            <a:r>
              <a:rPr lang="en-US" altLang="ja-JP" sz="2000" dirty="0">
                <a:latin typeface="BIZ UDPゴシック" panose="020B0400000000000000" pitchFamily="50" charset="-128"/>
                <a:ea typeface="BIZ UDPゴシック" panose="020B0400000000000000" pitchFamily="50" charset="-128"/>
              </a:rPr>
              <a:t>in </a:t>
            </a:r>
            <a:r>
              <a:rPr lang="ja-JP" altLang="en-US" sz="2000" dirty="0">
                <a:latin typeface="BIZ UDPゴシック" panose="020B0400000000000000" pitchFamily="50" charset="-128"/>
                <a:ea typeface="BIZ UDPゴシック" panose="020B0400000000000000" pitchFamily="50" charset="-128"/>
              </a:rPr>
              <a:t>岐阜</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0020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ACB5-653C-DDFC-5ED8-23DD4F9DC2D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DF871DF-FF2B-6736-E175-20CF9DFF7608}"/>
              </a:ext>
            </a:extLst>
          </p:cNvPr>
          <p:cNvSpPr/>
          <p:nvPr/>
        </p:nvSpPr>
        <p:spPr>
          <a:xfrm>
            <a:off x="0" y="0"/>
            <a:ext cx="12192000" cy="68580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4775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2232-70C0-561A-7676-660125610D7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2AF48F-3E64-7948-B397-72DCE5BF3E0E}"/>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87B9F2C-420A-D11C-70A6-03567A8F994C}"/>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9EA4E63C-5194-7E48-1F11-80720C5786B9}"/>
              </a:ext>
            </a:extLst>
          </p:cNvPr>
          <p:cNvSpPr txBox="1"/>
          <p:nvPr/>
        </p:nvSpPr>
        <p:spPr>
          <a:xfrm>
            <a:off x="425512" y="124297"/>
            <a:ext cx="1664238"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１</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　目次</a:t>
            </a:r>
          </a:p>
        </p:txBody>
      </p:sp>
      <p:sp>
        <p:nvSpPr>
          <p:cNvPr id="8" name="テキスト ボックス 7">
            <a:extLst>
              <a:ext uri="{FF2B5EF4-FFF2-40B4-BE49-F238E27FC236}">
                <a16:creationId xmlns:a16="http://schemas.microsoft.com/office/drawing/2014/main" id="{FB1017D1-831C-0230-9FF6-59244B523AC5}"/>
              </a:ext>
            </a:extLst>
          </p:cNvPr>
          <p:cNvSpPr txBox="1"/>
          <p:nvPr/>
        </p:nvSpPr>
        <p:spPr>
          <a:xfrm>
            <a:off x="350067" y="1077780"/>
            <a:ext cx="11491866" cy="1708160"/>
          </a:xfrm>
          <a:prstGeom prst="rect">
            <a:avLst/>
          </a:prstGeom>
          <a:noFill/>
        </p:spPr>
        <p:txBody>
          <a:bodyPr wrap="square">
            <a:spAutoFit/>
          </a:bodyPr>
          <a:lstStyle/>
          <a:p>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１</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デジタルコンテンツとは？</a:t>
            </a:r>
            <a:endParaRPr lang="en-US" altLang="ja-JP" sz="2800" dirty="0">
              <a:latin typeface="BIZ UDPゴシック" panose="020B0400000000000000" pitchFamily="50" charset="-128"/>
              <a:ea typeface="BIZ UDPゴシック" panose="020B0400000000000000" pitchFamily="50" charset="-128"/>
            </a:endParaRPr>
          </a:p>
          <a:p>
            <a:endParaRPr lang="ja-JP" altLang="en-US" sz="105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２</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デジタルコンテンツの使い手として求めること</a:t>
            </a:r>
          </a:p>
          <a:p>
            <a:endParaRPr lang="en-US" altLang="ja-JP" sz="105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３</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デジタルコンテンツを制作する時の手順</a:t>
            </a:r>
          </a:p>
        </p:txBody>
      </p:sp>
    </p:spTree>
    <p:extLst>
      <p:ext uri="{BB962C8B-B14F-4D97-AF65-F5344CB8AC3E}">
        <p14:creationId xmlns:p14="http://schemas.microsoft.com/office/powerpoint/2010/main" val="34039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1FF1-C781-03EB-0B68-EEC9FCE39FF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B1B0FA40-9E40-37F3-CCBB-2B99D6742770}"/>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1FA1340-E3AE-B412-9FF1-C8E14EB8CAAC}"/>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9366B3D2-E34E-F531-769C-E030D134E5A9}"/>
              </a:ext>
            </a:extLst>
          </p:cNvPr>
          <p:cNvSpPr txBox="1"/>
          <p:nvPr/>
        </p:nvSpPr>
        <p:spPr>
          <a:xfrm>
            <a:off x="425512" y="124297"/>
            <a:ext cx="1718740"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２</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　目標</a:t>
            </a:r>
          </a:p>
        </p:txBody>
      </p:sp>
      <p:sp>
        <p:nvSpPr>
          <p:cNvPr id="8" name="テキスト ボックス 7">
            <a:extLst>
              <a:ext uri="{FF2B5EF4-FFF2-40B4-BE49-F238E27FC236}">
                <a16:creationId xmlns:a16="http://schemas.microsoft.com/office/drawing/2014/main" id="{89D5FB7D-FF07-530C-EF7C-3FBA40D0B892}"/>
              </a:ext>
            </a:extLst>
          </p:cNvPr>
          <p:cNvSpPr txBox="1"/>
          <p:nvPr/>
        </p:nvSpPr>
        <p:spPr>
          <a:xfrm>
            <a:off x="350067" y="1077780"/>
            <a:ext cx="11627668" cy="2731517"/>
          </a:xfrm>
          <a:prstGeom prst="rect">
            <a:avLst/>
          </a:prstGeom>
          <a:no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２</a:t>
            </a:r>
            <a:r>
              <a:rPr lang="en-US" altLang="ja-JP" sz="2800" dirty="0">
                <a:latin typeface="BIZ UDPゴシック" panose="020B0400000000000000" pitchFamily="50" charset="-128"/>
                <a:ea typeface="BIZ UDPゴシック" panose="020B0400000000000000" pitchFamily="50" charset="-128"/>
              </a:rPr>
              <a:t>-1.	</a:t>
            </a:r>
            <a:r>
              <a:rPr lang="ja-JP" altLang="en-US" sz="2800" dirty="0">
                <a:latin typeface="BIZ UDPゴシック" panose="020B0400000000000000" pitchFamily="50" charset="-128"/>
                <a:ea typeface="BIZ UDPゴシック" panose="020B0400000000000000" pitchFamily="50" charset="-128"/>
              </a:rPr>
              <a:t>デジタルコンテンツとは何かを説明できる</a:t>
            </a:r>
          </a:p>
          <a:p>
            <a:endParaRPr lang="en-US" altLang="ja-JP" sz="105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２</a:t>
            </a:r>
            <a:r>
              <a:rPr lang="en-US" altLang="ja-JP" sz="2800" dirty="0">
                <a:latin typeface="BIZ UDPゴシック" panose="020B0400000000000000" pitchFamily="50" charset="-128"/>
                <a:ea typeface="BIZ UDPゴシック" panose="020B0400000000000000" pitchFamily="50" charset="-128"/>
              </a:rPr>
              <a:t>-2.	</a:t>
            </a:r>
            <a:r>
              <a:rPr lang="ja-JP" altLang="en-US" sz="2800" dirty="0">
                <a:latin typeface="BIZ UDPゴシック" panose="020B0400000000000000" pitchFamily="50" charset="-128"/>
                <a:ea typeface="BIZ UDPゴシック" panose="020B0400000000000000" pitchFamily="50" charset="-128"/>
              </a:rPr>
              <a:t>デジタルコンテンツの種類や特徴を表にして説明できる</a:t>
            </a:r>
          </a:p>
          <a:p>
            <a:endParaRPr lang="en-US" altLang="ja-JP" sz="105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2-3.	</a:t>
            </a:r>
            <a:r>
              <a:rPr lang="ja-JP" altLang="en-US" sz="2800" dirty="0">
                <a:latin typeface="BIZ UDPゴシック" panose="020B0400000000000000" pitchFamily="50" charset="-128"/>
                <a:ea typeface="BIZ UDPゴシック" panose="020B0400000000000000" pitchFamily="50" charset="-128"/>
              </a:rPr>
              <a:t>デジタルコンテンツが特に教育分野でどのように活用されているか</a:t>
            </a: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具体例を挙げて説明できる</a:t>
            </a:r>
            <a:endParaRPr lang="en-US" altLang="ja-JP" sz="280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2-4.	</a:t>
            </a:r>
            <a:r>
              <a:rPr lang="ja-JP" altLang="en-US" sz="2800" dirty="0">
                <a:latin typeface="BIZ UDPゴシック" panose="020B0400000000000000" pitchFamily="50" charset="-128"/>
                <a:ea typeface="BIZ UDPゴシック" panose="020B0400000000000000" pitchFamily="50" charset="-128"/>
              </a:rPr>
              <a:t>デジタルコンテンツの作り手としての手順を説明できる</a:t>
            </a:r>
          </a:p>
        </p:txBody>
      </p:sp>
    </p:spTree>
    <p:extLst>
      <p:ext uri="{BB962C8B-B14F-4D97-AF65-F5344CB8AC3E}">
        <p14:creationId xmlns:p14="http://schemas.microsoft.com/office/powerpoint/2010/main" val="61541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FF3BC-570E-3C81-C47E-D7859951357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322E937-20FD-7101-5D97-9637BACFAE45}"/>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7C57A8F7-5F2A-BD1D-581E-36CC69E916A3}"/>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29D4E0A2-6132-87C8-9D35-B66D25515353}"/>
              </a:ext>
            </a:extLst>
          </p:cNvPr>
          <p:cNvSpPr txBox="1"/>
          <p:nvPr/>
        </p:nvSpPr>
        <p:spPr>
          <a:xfrm>
            <a:off x="425512" y="124297"/>
            <a:ext cx="1718740"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３</a:t>
            </a:r>
            <a:r>
              <a:rPr lang="en-US" altLang="ja-JP" sz="3200" dirty="0">
                <a:latin typeface="BIZ UDPゴシック" panose="020B0400000000000000" pitchFamily="50" charset="-128"/>
                <a:ea typeface="BIZ UDPゴシック" panose="020B0400000000000000" pitchFamily="50" charset="-128"/>
              </a:rPr>
              <a:t>.</a:t>
            </a:r>
            <a:r>
              <a:rPr lang="ja-JP" altLang="en-US" sz="3200" dirty="0">
                <a:latin typeface="BIZ UDPゴシック" panose="020B0400000000000000" pitchFamily="50" charset="-128"/>
                <a:ea typeface="BIZ UDPゴシック" panose="020B0400000000000000" pitchFamily="50" charset="-128"/>
              </a:rPr>
              <a:t>　課題</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629B65E-0BA8-3C6A-18F5-65DCF8043A34}"/>
              </a:ext>
            </a:extLst>
          </p:cNvPr>
          <p:cNvSpPr txBox="1"/>
          <p:nvPr/>
        </p:nvSpPr>
        <p:spPr>
          <a:xfrm>
            <a:off x="350067" y="1077780"/>
            <a:ext cx="11491866" cy="3754874"/>
          </a:xfrm>
          <a:prstGeom prst="rect">
            <a:avLst/>
          </a:prstGeom>
          <a:no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３</a:t>
            </a:r>
            <a:r>
              <a:rPr lang="en-US" altLang="ja-JP" sz="2800" dirty="0">
                <a:latin typeface="BIZ UDPゴシック" panose="020B0400000000000000" pitchFamily="50" charset="-128"/>
                <a:ea typeface="BIZ UDPゴシック" panose="020B0400000000000000" pitchFamily="50" charset="-128"/>
              </a:rPr>
              <a:t>-1.	</a:t>
            </a:r>
            <a:r>
              <a:rPr lang="ja-JP" altLang="en-US" sz="2800" dirty="0">
                <a:latin typeface="BIZ UDPゴシック" panose="020B0400000000000000" pitchFamily="50" charset="-128"/>
                <a:ea typeface="BIZ UDPゴシック" panose="020B0400000000000000" pitchFamily="50" charset="-128"/>
              </a:rPr>
              <a:t>デジタルコンテンツとして教育や生活で利用するものに何があるで</a:t>
            </a: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しょうか？</a:t>
            </a:r>
            <a:endParaRPr lang="en-US" altLang="ja-JP" sz="280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３</a:t>
            </a:r>
            <a:r>
              <a:rPr lang="en-US" altLang="ja-JP" sz="2800" dirty="0">
                <a:latin typeface="BIZ UDPゴシック" panose="020B0400000000000000" pitchFamily="50" charset="-128"/>
                <a:ea typeface="BIZ UDPゴシック" panose="020B0400000000000000" pitchFamily="50" charset="-128"/>
              </a:rPr>
              <a:t>-2.	</a:t>
            </a:r>
            <a:r>
              <a:rPr lang="ja-JP" altLang="en-US" sz="2800" dirty="0">
                <a:latin typeface="BIZ UDPゴシック" panose="020B0400000000000000" pitchFamily="50" charset="-128"/>
                <a:ea typeface="BIZ UDPゴシック" panose="020B0400000000000000" pitchFamily="50" charset="-128"/>
              </a:rPr>
              <a:t>デジタルコンテンツの異なる種類の具体例を５つ表にまとめます</a:t>
            </a:r>
          </a:p>
          <a:p>
            <a:endParaRPr lang="en-US" altLang="ja-JP" sz="105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３</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３</a:t>
            </a: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あなたがデジタルコンテンツを使用する時に求めること上位３つを</a:t>
            </a: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まとめます</a:t>
            </a:r>
            <a:endParaRPr lang="en-US" altLang="ja-JP" sz="280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3-4.	</a:t>
            </a:r>
            <a:r>
              <a:rPr lang="ja-JP" altLang="en-US" sz="2800" dirty="0">
                <a:latin typeface="BIZ UDPゴシック" panose="020B0400000000000000" pitchFamily="50" charset="-128"/>
                <a:ea typeface="BIZ UDPゴシック" panose="020B0400000000000000" pitchFamily="50" charset="-128"/>
              </a:rPr>
              <a:t>あなたがデジタルコンテンツを制作するときの手順を考えます</a:t>
            </a:r>
          </a:p>
          <a:p>
            <a:endParaRPr lang="en-US" altLang="ja-JP" sz="105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５</a:t>
            </a:r>
            <a:r>
              <a:rPr lang="en-US" altLang="ja-JP" sz="2800" dirty="0">
                <a:latin typeface="BIZ UDPゴシック" panose="020B0400000000000000" pitchFamily="50" charset="-128"/>
                <a:ea typeface="BIZ UDPゴシック" panose="020B0400000000000000" pitchFamily="50" charset="-128"/>
              </a:rPr>
              <a:t>.	PowerPoint</a:t>
            </a:r>
            <a:r>
              <a:rPr lang="ja-JP" altLang="en-US" sz="2800" dirty="0">
                <a:latin typeface="BIZ UDPゴシック" panose="020B0400000000000000" pitchFamily="50" charset="-128"/>
                <a:ea typeface="BIZ UDPゴシック" panose="020B0400000000000000" pitchFamily="50" charset="-128"/>
              </a:rPr>
              <a:t>でオンライン教材（デジタルコンテンツ）を作成します</a:t>
            </a:r>
          </a:p>
        </p:txBody>
      </p:sp>
    </p:spTree>
    <p:extLst>
      <p:ext uri="{BB962C8B-B14F-4D97-AF65-F5344CB8AC3E}">
        <p14:creationId xmlns:p14="http://schemas.microsoft.com/office/powerpoint/2010/main" val="410465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CDE8-A1BC-2CFD-53E5-17F7C14F2E4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CE12FA0-78E3-768A-0DD0-FF441ED97B3E}"/>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420AF3C2-7DBB-19BD-5E01-14F8FF414BF9}"/>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5B90EDEC-BBCE-C734-92D0-64CB595AF007}"/>
              </a:ext>
            </a:extLst>
          </p:cNvPr>
          <p:cNvSpPr txBox="1"/>
          <p:nvPr/>
        </p:nvSpPr>
        <p:spPr>
          <a:xfrm>
            <a:off x="309418" y="124297"/>
            <a:ext cx="48253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デジタルコンテンツとは？</a:t>
            </a:r>
          </a:p>
        </p:txBody>
      </p:sp>
      <p:sp>
        <p:nvSpPr>
          <p:cNvPr id="2" name="テキスト ボックス 1">
            <a:extLst>
              <a:ext uri="{FF2B5EF4-FFF2-40B4-BE49-F238E27FC236}">
                <a16:creationId xmlns:a16="http://schemas.microsoft.com/office/drawing/2014/main" id="{51E0A4F2-1005-78E6-7397-A176663137FA}"/>
              </a:ext>
            </a:extLst>
          </p:cNvPr>
          <p:cNvSpPr txBox="1"/>
          <p:nvPr/>
        </p:nvSpPr>
        <p:spPr>
          <a:xfrm>
            <a:off x="490126" y="1044848"/>
            <a:ext cx="85170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a:t>
            </a:r>
            <a:r>
              <a:rPr kumimoji="1" lang="ja-JP" altLang="en-US" sz="24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（対：アナログ）</a:t>
            </a:r>
            <a:r>
              <a:rPr kumimoji="1" lang="ja-JP" altLang="en-US" sz="36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で提供される内容</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Tree>
    <p:extLst>
      <p:ext uri="{BB962C8B-B14F-4D97-AF65-F5344CB8AC3E}">
        <p14:creationId xmlns:p14="http://schemas.microsoft.com/office/powerpoint/2010/main" val="117567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E6FE-7D24-7692-D2D3-960EAA2D419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BB40A37A-A2B5-5493-5DE4-974C1669962E}"/>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878D6FB6-1BEC-78A4-65B8-E0E97BC48B4F}"/>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0F64CAB3-BD9D-A6D7-584B-CB8F370494DC}"/>
              </a:ext>
            </a:extLst>
          </p:cNvPr>
          <p:cNvSpPr txBox="1"/>
          <p:nvPr/>
        </p:nvSpPr>
        <p:spPr>
          <a:xfrm>
            <a:off x="491633" y="1039834"/>
            <a:ext cx="81948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（対：アナログ）</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される</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 name="テキスト ボックス 2">
            <a:extLst>
              <a:ext uri="{FF2B5EF4-FFF2-40B4-BE49-F238E27FC236}">
                <a16:creationId xmlns:a16="http://schemas.microsoft.com/office/drawing/2014/main" id="{6173A1FE-D746-EC61-7390-B3889823B565}"/>
              </a:ext>
            </a:extLst>
          </p:cNvPr>
          <p:cNvSpPr txBox="1"/>
          <p:nvPr/>
        </p:nvSpPr>
        <p:spPr>
          <a:xfrm>
            <a:off x="491633"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①</a:t>
            </a:r>
          </a:p>
        </p:txBody>
      </p:sp>
      <p:sp>
        <p:nvSpPr>
          <p:cNvPr id="5" name="テキスト ボックス 4">
            <a:extLst>
              <a:ext uri="{FF2B5EF4-FFF2-40B4-BE49-F238E27FC236}">
                <a16:creationId xmlns:a16="http://schemas.microsoft.com/office/drawing/2014/main" id="{4CA6B888-516A-2B4E-4218-9A3324633FCF}"/>
              </a:ext>
            </a:extLst>
          </p:cNvPr>
          <p:cNvSpPr txBox="1"/>
          <p:nvPr/>
        </p:nvSpPr>
        <p:spPr>
          <a:xfrm>
            <a:off x="4573304"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②</a:t>
            </a:r>
          </a:p>
        </p:txBody>
      </p:sp>
      <p:sp>
        <p:nvSpPr>
          <p:cNvPr id="10" name="テキスト ボックス 9">
            <a:extLst>
              <a:ext uri="{FF2B5EF4-FFF2-40B4-BE49-F238E27FC236}">
                <a16:creationId xmlns:a16="http://schemas.microsoft.com/office/drawing/2014/main" id="{DBB6CB1D-910D-B74F-CF9B-B371F511AF92}"/>
              </a:ext>
            </a:extLst>
          </p:cNvPr>
          <p:cNvSpPr txBox="1"/>
          <p:nvPr/>
        </p:nvSpPr>
        <p:spPr>
          <a:xfrm>
            <a:off x="6853471"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③</a:t>
            </a:r>
          </a:p>
        </p:txBody>
      </p:sp>
      <p:sp>
        <p:nvSpPr>
          <p:cNvPr id="15" name="テキスト ボックス 14">
            <a:extLst>
              <a:ext uri="{FF2B5EF4-FFF2-40B4-BE49-F238E27FC236}">
                <a16:creationId xmlns:a16="http://schemas.microsoft.com/office/drawing/2014/main" id="{8EA37611-178C-8BA1-586E-AC9E63497BA0}"/>
              </a:ext>
            </a:extLst>
          </p:cNvPr>
          <p:cNvSpPr txBox="1"/>
          <p:nvPr/>
        </p:nvSpPr>
        <p:spPr>
          <a:xfrm>
            <a:off x="309418" y="124297"/>
            <a:ext cx="48253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デジタルコンテンツとは？</a:t>
            </a:r>
          </a:p>
        </p:txBody>
      </p:sp>
    </p:spTree>
    <p:extLst>
      <p:ext uri="{BB962C8B-B14F-4D97-AF65-F5344CB8AC3E}">
        <p14:creationId xmlns:p14="http://schemas.microsoft.com/office/powerpoint/2010/main" val="9532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26F62-6E4A-C0EF-F68F-ECFAA728F393}"/>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64F5D822-5608-2A83-647B-08ED2C10DD51}"/>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54E1E00B-59D9-F8A5-DB6A-18AB9F147BB3}"/>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991A9498-D29D-E99F-73B3-F51690FA4B8C}"/>
              </a:ext>
            </a:extLst>
          </p:cNvPr>
          <p:cNvSpPr txBox="1"/>
          <p:nvPr/>
        </p:nvSpPr>
        <p:spPr>
          <a:xfrm>
            <a:off x="491633" y="1039834"/>
            <a:ext cx="81948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（対：アナログ）</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される</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 name="テキスト ボックス 2">
            <a:extLst>
              <a:ext uri="{FF2B5EF4-FFF2-40B4-BE49-F238E27FC236}">
                <a16:creationId xmlns:a16="http://schemas.microsoft.com/office/drawing/2014/main" id="{3A1435FA-24E4-9065-1F65-D7BAD2FC1350}"/>
              </a:ext>
            </a:extLst>
          </p:cNvPr>
          <p:cNvSpPr txBox="1"/>
          <p:nvPr/>
        </p:nvSpPr>
        <p:spPr>
          <a:xfrm>
            <a:off x="491633"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①</a:t>
            </a:r>
          </a:p>
        </p:txBody>
      </p:sp>
      <p:sp>
        <p:nvSpPr>
          <p:cNvPr id="5" name="テキスト ボックス 4">
            <a:extLst>
              <a:ext uri="{FF2B5EF4-FFF2-40B4-BE49-F238E27FC236}">
                <a16:creationId xmlns:a16="http://schemas.microsoft.com/office/drawing/2014/main" id="{E1EAD2A8-4EB9-EFCA-4641-EEE95A2FF5FB}"/>
              </a:ext>
            </a:extLst>
          </p:cNvPr>
          <p:cNvSpPr txBox="1"/>
          <p:nvPr/>
        </p:nvSpPr>
        <p:spPr>
          <a:xfrm>
            <a:off x="4573304"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②</a:t>
            </a:r>
          </a:p>
        </p:txBody>
      </p:sp>
      <p:sp>
        <p:nvSpPr>
          <p:cNvPr id="10" name="テキスト ボックス 9">
            <a:extLst>
              <a:ext uri="{FF2B5EF4-FFF2-40B4-BE49-F238E27FC236}">
                <a16:creationId xmlns:a16="http://schemas.microsoft.com/office/drawing/2014/main" id="{8FAFE670-3A94-1166-6371-DE2049D31173}"/>
              </a:ext>
            </a:extLst>
          </p:cNvPr>
          <p:cNvSpPr txBox="1"/>
          <p:nvPr/>
        </p:nvSpPr>
        <p:spPr>
          <a:xfrm>
            <a:off x="6853471"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③</a:t>
            </a:r>
          </a:p>
        </p:txBody>
      </p:sp>
      <p:sp>
        <p:nvSpPr>
          <p:cNvPr id="11" name="テキスト ボックス 10">
            <a:extLst>
              <a:ext uri="{FF2B5EF4-FFF2-40B4-BE49-F238E27FC236}">
                <a16:creationId xmlns:a16="http://schemas.microsoft.com/office/drawing/2014/main" id="{C33FAA3E-033C-171B-22F5-BE75353F32F6}"/>
              </a:ext>
            </a:extLst>
          </p:cNvPr>
          <p:cNvSpPr txBox="1"/>
          <p:nvPr/>
        </p:nvSpPr>
        <p:spPr>
          <a:xfrm>
            <a:off x="723323" y="2413141"/>
            <a:ext cx="84144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①デジタル</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（特長）質をほぼ保って複製</a:t>
            </a:r>
          </a:p>
        </p:txBody>
      </p:sp>
      <p:sp>
        <p:nvSpPr>
          <p:cNvPr id="12" name="テキスト ボックス 11">
            <a:extLst>
              <a:ext uri="{FF2B5EF4-FFF2-40B4-BE49-F238E27FC236}">
                <a16:creationId xmlns:a16="http://schemas.microsoft.com/office/drawing/2014/main" id="{617BF239-4427-A225-1EF7-2C46CA3151F9}"/>
              </a:ext>
            </a:extLst>
          </p:cNvPr>
          <p:cNvSpPr txBox="1"/>
          <p:nvPr/>
        </p:nvSpPr>
        <p:spPr>
          <a:xfrm>
            <a:off x="723323" y="3167457"/>
            <a:ext cx="96664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BIZ UDPゴシック" panose="020B0400000000000000" pitchFamily="50" charset="-128"/>
                <a:ea typeface="BIZ UDPゴシック" panose="020B0400000000000000" pitchFamily="50" charset="-128"/>
              </a:rPr>
              <a:t>②提供</a:t>
            </a:r>
            <a:r>
              <a:rPr lang="en-US" altLang="ja-JP" sz="3600" dirty="0">
                <a:solidFill>
                  <a:prstClr val="black"/>
                </a:solidFill>
                <a:latin typeface="BIZ UDPゴシック" panose="020B0400000000000000" pitchFamily="50" charset="-128"/>
                <a:ea typeface="BIZ UDPゴシック" panose="020B0400000000000000" pitchFamily="50" charset="-128"/>
              </a:rPr>
              <a:t>	</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インターネット、</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Web</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サイトで閲覧</a:t>
            </a:r>
          </a:p>
        </p:txBody>
      </p:sp>
      <p:sp>
        <p:nvSpPr>
          <p:cNvPr id="13" name="テキスト ボックス 12">
            <a:extLst>
              <a:ext uri="{FF2B5EF4-FFF2-40B4-BE49-F238E27FC236}">
                <a16:creationId xmlns:a16="http://schemas.microsoft.com/office/drawing/2014/main" id="{6DF2676C-FA63-28A0-7BC6-D53A5E34EC96}"/>
              </a:ext>
            </a:extLst>
          </p:cNvPr>
          <p:cNvSpPr txBox="1"/>
          <p:nvPr/>
        </p:nvSpPr>
        <p:spPr>
          <a:xfrm>
            <a:off x="723322" y="3921773"/>
            <a:ext cx="109536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BIZ UDPゴシック" panose="020B0400000000000000" pitchFamily="50" charset="-128"/>
                <a:ea typeface="BIZ UDPゴシック" panose="020B0400000000000000" pitchFamily="50" charset="-128"/>
              </a:rPr>
              <a:t>③内容</a:t>
            </a:r>
            <a:r>
              <a:rPr lang="en-US" altLang="ja-JP" sz="3600" dirty="0">
                <a:solidFill>
                  <a:prstClr val="black"/>
                </a:solidFill>
                <a:latin typeface="BIZ UDPゴシック" panose="020B0400000000000000" pitchFamily="50" charset="-128"/>
                <a:ea typeface="BIZ UDPゴシック" panose="020B0400000000000000" pitchFamily="50" charset="-128"/>
              </a:rPr>
              <a:t>	</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テキスト、写真、動画、音楽、電子書籍 等</a:t>
            </a:r>
          </a:p>
        </p:txBody>
      </p:sp>
      <p:sp>
        <p:nvSpPr>
          <p:cNvPr id="15" name="テキスト ボックス 14">
            <a:extLst>
              <a:ext uri="{FF2B5EF4-FFF2-40B4-BE49-F238E27FC236}">
                <a16:creationId xmlns:a16="http://schemas.microsoft.com/office/drawing/2014/main" id="{CBCE79A6-3472-515A-34CB-2E1EB0F578C8}"/>
              </a:ext>
            </a:extLst>
          </p:cNvPr>
          <p:cNvSpPr txBox="1"/>
          <p:nvPr/>
        </p:nvSpPr>
        <p:spPr>
          <a:xfrm>
            <a:off x="309418" y="124297"/>
            <a:ext cx="48253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デジタルコンテンツとは？</a:t>
            </a:r>
          </a:p>
        </p:txBody>
      </p:sp>
    </p:spTree>
    <p:extLst>
      <p:ext uri="{BB962C8B-B14F-4D97-AF65-F5344CB8AC3E}">
        <p14:creationId xmlns:p14="http://schemas.microsoft.com/office/powerpoint/2010/main" val="42587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DAA0F-D6E9-5EDD-F0DC-80AAB39D608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3E4FADE-AACF-468D-30AB-4800B0D91FC9}"/>
              </a:ext>
            </a:extLst>
          </p:cNvPr>
          <p:cNvSpPr/>
          <p:nvPr/>
        </p:nvSpPr>
        <p:spPr>
          <a:xfrm>
            <a:off x="309418" y="0"/>
            <a:ext cx="11532515" cy="45719"/>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F830D6E2-A571-6CE5-3E61-5B6EB6C619AD}"/>
              </a:ext>
            </a:extLst>
          </p:cNvPr>
          <p:cNvCxnSpPr/>
          <p:nvPr/>
        </p:nvCxnSpPr>
        <p:spPr>
          <a:xfrm>
            <a:off x="350067" y="787651"/>
            <a:ext cx="114918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EDDFBE37-5C6E-8BAD-E131-2024CAE69B03}"/>
              </a:ext>
            </a:extLst>
          </p:cNvPr>
          <p:cNvSpPr txBox="1"/>
          <p:nvPr/>
        </p:nvSpPr>
        <p:spPr>
          <a:xfrm>
            <a:off x="491633" y="1039834"/>
            <a:ext cx="81948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（対：アナログ）</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される</a:t>
            </a: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 name="テキスト ボックス 2">
            <a:extLst>
              <a:ext uri="{FF2B5EF4-FFF2-40B4-BE49-F238E27FC236}">
                <a16:creationId xmlns:a16="http://schemas.microsoft.com/office/drawing/2014/main" id="{2C23AB78-C938-1524-D936-8369FFE10A1A}"/>
              </a:ext>
            </a:extLst>
          </p:cNvPr>
          <p:cNvSpPr txBox="1"/>
          <p:nvPr/>
        </p:nvSpPr>
        <p:spPr>
          <a:xfrm>
            <a:off x="491633"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①</a:t>
            </a:r>
          </a:p>
        </p:txBody>
      </p:sp>
      <p:sp>
        <p:nvSpPr>
          <p:cNvPr id="5" name="テキスト ボックス 4">
            <a:extLst>
              <a:ext uri="{FF2B5EF4-FFF2-40B4-BE49-F238E27FC236}">
                <a16:creationId xmlns:a16="http://schemas.microsoft.com/office/drawing/2014/main" id="{0589913F-BD86-F0A0-93BF-DB127813AEAC}"/>
              </a:ext>
            </a:extLst>
          </p:cNvPr>
          <p:cNvSpPr txBox="1"/>
          <p:nvPr/>
        </p:nvSpPr>
        <p:spPr>
          <a:xfrm>
            <a:off x="4573304"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②</a:t>
            </a:r>
          </a:p>
        </p:txBody>
      </p:sp>
      <p:sp>
        <p:nvSpPr>
          <p:cNvPr id="10" name="テキスト ボックス 9">
            <a:extLst>
              <a:ext uri="{FF2B5EF4-FFF2-40B4-BE49-F238E27FC236}">
                <a16:creationId xmlns:a16="http://schemas.microsoft.com/office/drawing/2014/main" id="{F0B5260A-B31B-F148-8545-17832A47F3E0}"/>
              </a:ext>
            </a:extLst>
          </p:cNvPr>
          <p:cNvSpPr txBox="1"/>
          <p:nvPr/>
        </p:nvSpPr>
        <p:spPr>
          <a:xfrm>
            <a:off x="6853471" y="1564686"/>
            <a:ext cx="561474" cy="46166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③</a:t>
            </a:r>
          </a:p>
        </p:txBody>
      </p:sp>
      <p:sp>
        <p:nvSpPr>
          <p:cNvPr id="11" name="テキスト ボックス 10">
            <a:extLst>
              <a:ext uri="{FF2B5EF4-FFF2-40B4-BE49-F238E27FC236}">
                <a16:creationId xmlns:a16="http://schemas.microsoft.com/office/drawing/2014/main" id="{F57E9E67-59F8-689F-EFDA-2399D211164A}"/>
              </a:ext>
            </a:extLst>
          </p:cNvPr>
          <p:cNvSpPr txBox="1"/>
          <p:nvPr/>
        </p:nvSpPr>
        <p:spPr>
          <a:xfrm>
            <a:off x="723323" y="2413141"/>
            <a:ext cx="84144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①デジタル</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（特長）質をほぼ保って複製</a:t>
            </a:r>
          </a:p>
        </p:txBody>
      </p:sp>
      <p:sp>
        <p:nvSpPr>
          <p:cNvPr id="12" name="テキスト ボックス 11">
            <a:extLst>
              <a:ext uri="{FF2B5EF4-FFF2-40B4-BE49-F238E27FC236}">
                <a16:creationId xmlns:a16="http://schemas.microsoft.com/office/drawing/2014/main" id="{D549F6C6-B542-6C9A-6FA4-97A41F85F990}"/>
              </a:ext>
            </a:extLst>
          </p:cNvPr>
          <p:cNvSpPr txBox="1"/>
          <p:nvPr/>
        </p:nvSpPr>
        <p:spPr>
          <a:xfrm>
            <a:off x="723323" y="3167457"/>
            <a:ext cx="96664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BIZ UDPゴシック" panose="020B0400000000000000" pitchFamily="50" charset="-128"/>
                <a:ea typeface="BIZ UDPゴシック" panose="020B0400000000000000" pitchFamily="50" charset="-128"/>
              </a:rPr>
              <a:t>②提供</a:t>
            </a:r>
            <a:r>
              <a:rPr lang="en-US" altLang="ja-JP" sz="3600" dirty="0">
                <a:solidFill>
                  <a:prstClr val="black"/>
                </a:solidFill>
                <a:latin typeface="BIZ UDPゴシック" panose="020B0400000000000000" pitchFamily="50" charset="-128"/>
                <a:ea typeface="BIZ UDPゴシック" panose="020B0400000000000000" pitchFamily="50" charset="-128"/>
              </a:rPr>
              <a:t>	</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インターネット、</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Web</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サイトで閲覧</a:t>
            </a:r>
          </a:p>
        </p:txBody>
      </p:sp>
      <p:sp>
        <p:nvSpPr>
          <p:cNvPr id="13" name="テキスト ボックス 12">
            <a:extLst>
              <a:ext uri="{FF2B5EF4-FFF2-40B4-BE49-F238E27FC236}">
                <a16:creationId xmlns:a16="http://schemas.microsoft.com/office/drawing/2014/main" id="{96DBFCA2-681E-AC5E-B2F1-EB58E219D2DE}"/>
              </a:ext>
            </a:extLst>
          </p:cNvPr>
          <p:cNvSpPr txBox="1"/>
          <p:nvPr/>
        </p:nvSpPr>
        <p:spPr>
          <a:xfrm>
            <a:off x="723322" y="3921773"/>
            <a:ext cx="109536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BIZ UDPゴシック" panose="020B0400000000000000" pitchFamily="50" charset="-128"/>
                <a:ea typeface="BIZ UDPゴシック" panose="020B0400000000000000" pitchFamily="50" charset="-128"/>
              </a:rPr>
              <a:t>③内容</a:t>
            </a:r>
            <a:r>
              <a:rPr lang="en-US" altLang="ja-JP" sz="3600" dirty="0">
                <a:solidFill>
                  <a:prstClr val="black"/>
                </a:solidFill>
                <a:latin typeface="BIZ UDPゴシック" panose="020B0400000000000000" pitchFamily="50" charset="-128"/>
                <a:ea typeface="BIZ UDPゴシック" panose="020B0400000000000000" pitchFamily="50" charset="-128"/>
              </a:rPr>
              <a:t>	</a:t>
            </a: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テキスト、写真、動画、音楽、電子書籍 等</a:t>
            </a:r>
          </a:p>
        </p:txBody>
      </p:sp>
      <p:sp>
        <p:nvSpPr>
          <p:cNvPr id="14" name="テキスト ボックス 13">
            <a:extLst>
              <a:ext uri="{FF2B5EF4-FFF2-40B4-BE49-F238E27FC236}">
                <a16:creationId xmlns:a16="http://schemas.microsoft.com/office/drawing/2014/main" id="{C3A1D5F1-922E-3AD3-A39E-67568B565CBA}"/>
              </a:ext>
            </a:extLst>
          </p:cNvPr>
          <p:cNvSpPr txBox="1"/>
          <p:nvPr/>
        </p:nvSpPr>
        <p:spPr>
          <a:xfrm>
            <a:off x="455620" y="5152449"/>
            <a:ext cx="11221342" cy="46166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Q1.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デジタルコンテンツとして教育</a:t>
            </a:r>
            <a:r>
              <a:rPr lang="ja-JP" altLang="en-US" sz="2400" dirty="0">
                <a:solidFill>
                  <a:srgbClr val="FF0000"/>
                </a:solidFill>
                <a:latin typeface="BIZ UDPゴシック" panose="020B0400000000000000" pitchFamily="50" charset="-128"/>
                <a:ea typeface="BIZ UDPゴシック" panose="020B0400000000000000" pitchFamily="50" charset="-128"/>
              </a:rPr>
              <a:t>や</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生活で利用するものに</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何が</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あるでしょうか？</a:t>
            </a:r>
          </a:p>
        </p:txBody>
      </p:sp>
      <p:sp>
        <p:nvSpPr>
          <p:cNvPr id="15" name="テキスト ボックス 14">
            <a:extLst>
              <a:ext uri="{FF2B5EF4-FFF2-40B4-BE49-F238E27FC236}">
                <a16:creationId xmlns:a16="http://schemas.microsoft.com/office/drawing/2014/main" id="{5D3FB07D-8FBA-6E66-763B-3EF04C26BFE4}"/>
              </a:ext>
            </a:extLst>
          </p:cNvPr>
          <p:cNvSpPr txBox="1"/>
          <p:nvPr/>
        </p:nvSpPr>
        <p:spPr>
          <a:xfrm>
            <a:off x="309418" y="124297"/>
            <a:ext cx="48253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デジタルコンテンツとは？</a:t>
            </a:r>
          </a:p>
        </p:txBody>
      </p:sp>
    </p:spTree>
    <p:extLst>
      <p:ext uri="{BB962C8B-B14F-4D97-AF65-F5344CB8AC3E}">
        <p14:creationId xmlns:p14="http://schemas.microsoft.com/office/powerpoint/2010/main" val="391879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381</TotalTime>
  <Words>1498</Words>
  <Application>Microsoft Office PowerPoint</Application>
  <PresentationFormat>ワイド画面</PresentationFormat>
  <Paragraphs>158</Paragraphs>
  <Slides>23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BIZ UDPゴシック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堀田　博史</dc:creator>
  <cp:lastModifiedBy>堀田　博史</cp:lastModifiedBy>
  <cp:revision>17</cp:revision>
  <dcterms:created xsi:type="dcterms:W3CDTF">2024-10-23T09:30:57Z</dcterms:created>
  <dcterms:modified xsi:type="dcterms:W3CDTF">2024-12-16T08:42:19Z</dcterms:modified>
</cp:coreProperties>
</file>