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Lst>
  <p:sldIdLst>
    <p:sldId id="256"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3" autoAdjust="0"/>
    <p:restoredTop sz="94660"/>
  </p:normalViewPr>
  <p:slideViewPr>
    <p:cSldViewPr snapToGrid="0">
      <p:cViewPr varScale="1">
        <p:scale>
          <a:sx n="163" d="100"/>
          <a:sy n="163" d="100"/>
        </p:scale>
        <p:origin x="16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17ECDB-6560-48B8-9AFC-4A1FB01131F4}" type="doc">
      <dgm:prSet loTypeId="urn:microsoft.com/office/officeart/2009/3/layout/PhasedProcess" loCatId="process" qsTypeId="urn:microsoft.com/office/officeart/2005/8/quickstyle/simple2" qsCatId="simple" csTypeId="urn:microsoft.com/office/officeart/2005/8/colors/colorful1" csCatId="colorful" phldr="1"/>
      <dgm:spPr/>
      <dgm:t>
        <a:bodyPr/>
        <a:lstStyle/>
        <a:p>
          <a:endParaRPr kumimoji="1" lang="ja-JP" altLang="en-US"/>
        </a:p>
      </dgm:t>
    </dgm:pt>
    <dgm:pt modelId="{28264632-37FB-4251-AE48-684EC0AE4CF6}">
      <dgm:prSet phldrT="[テキスト]"/>
      <dgm:spPr/>
      <dgm:t>
        <a:bodyPr/>
        <a:lstStyle/>
        <a:p>
          <a:r>
            <a:rPr kumimoji="1" lang="ja-JP" altLang="en-US" dirty="0" smtClean="0"/>
            <a:t>リアル</a:t>
          </a:r>
          <a:endParaRPr kumimoji="1" lang="ja-JP" altLang="en-US" dirty="0"/>
        </a:p>
      </dgm:t>
    </dgm:pt>
    <dgm:pt modelId="{30367B70-AB2B-4DCC-899F-38595EE47A68}" type="parTrans" cxnId="{0341B0A2-88B3-4D8A-8B9E-F705BBF83238}">
      <dgm:prSet/>
      <dgm:spPr/>
      <dgm:t>
        <a:bodyPr/>
        <a:lstStyle/>
        <a:p>
          <a:endParaRPr kumimoji="1" lang="ja-JP" altLang="en-US"/>
        </a:p>
      </dgm:t>
    </dgm:pt>
    <dgm:pt modelId="{3745B6C6-2F14-4ADE-A80C-53BE5FE5F230}" type="sibTrans" cxnId="{0341B0A2-88B3-4D8A-8B9E-F705BBF83238}">
      <dgm:prSet/>
      <dgm:spPr/>
      <dgm:t>
        <a:bodyPr/>
        <a:lstStyle/>
        <a:p>
          <a:endParaRPr kumimoji="1" lang="ja-JP" altLang="en-US"/>
        </a:p>
      </dgm:t>
    </dgm:pt>
    <dgm:pt modelId="{A09992D1-CF89-403D-BAEF-D296673D96F3}">
      <dgm:prSet phldrT="[テキスト]"/>
      <dgm:spPr/>
      <dgm:t>
        <a:bodyPr/>
        <a:lstStyle/>
        <a:p>
          <a:r>
            <a:rPr kumimoji="1" lang="ja-JP" altLang="en-US" dirty="0" smtClean="0"/>
            <a:t>社会</a:t>
          </a:r>
          <a:endParaRPr kumimoji="1" lang="ja-JP" altLang="en-US" dirty="0"/>
        </a:p>
      </dgm:t>
    </dgm:pt>
    <dgm:pt modelId="{A1A6A6D2-E727-4188-B45A-BC0CE34426A6}" type="parTrans" cxnId="{0BE9D9A7-A7D3-4B2A-AB26-4B1CBFDA871D}">
      <dgm:prSet/>
      <dgm:spPr/>
      <dgm:t>
        <a:bodyPr/>
        <a:lstStyle/>
        <a:p>
          <a:endParaRPr kumimoji="1" lang="ja-JP" altLang="en-US"/>
        </a:p>
      </dgm:t>
    </dgm:pt>
    <dgm:pt modelId="{3599ACED-B428-4BF1-A418-20C12C096BDE}" type="sibTrans" cxnId="{0BE9D9A7-A7D3-4B2A-AB26-4B1CBFDA871D}">
      <dgm:prSet/>
      <dgm:spPr/>
      <dgm:t>
        <a:bodyPr/>
        <a:lstStyle/>
        <a:p>
          <a:endParaRPr kumimoji="1" lang="ja-JP" altLang="en-US"/>
        </a:p>
      </dgm:t>
    </dgm:pt>
    <dgm:pt modelId="{8025A836-CFB3-4BA5-970C-BC3D8EC8E02D}">
      <dgm:prSet phldrT="[テキスト]"/>
      <dgm:spPr/>
      <dgm:t>
        <a:bodyPr/>
        <a:lstStyle/>
        <a:p>
          <a:r>
            <a:rPr kumimoji="1" lang="ja-JP" altLang="en-US" dirty="0" smtClean="0"/>
            <a:t>学校</a:t>
          </a:r>
          <a:endParaRPr kumimoji="1" lang="ja-JP" altLang="en-US" dirty="0"/>
        </a:p>
      </dgm:t>
    </dgm:pt>
    <dgm:pt modelId="{AE3FB223-BB99-4AE8-936D-0C219103AC97}" type="parTrans" cxnId="{D313C91C-C132-4CC3-BE13-46CF16977590}">
      <dgm:prSet/>
      <dgm:spPr/>
      <dgm:t>
        <a:bodyPr/>
        <a:lstStyle/>
        <a:p>
          <a:endParaRPr kumimoji="1" lang="ja-JP" altLang="en-US"/>
        </a:p>
      </dgm:t>
    </dgm:pt>
    <dgm:pt modelId="{0B244EEF-D56B-4AC6-AF8C-836CFC6E0991}" type="sibTrans" cxnId="{D313C91C-C132-4CC3-BE13-46CF16977590}">
      <dgm:prSet/>
      <dgm:spPr/>
      <dgm:t>
        <a:bodyPr/>
        <a:lstStyle/>
        <a:p>
          <a:endParaRPr kumimoji="1" lang="ja-JP" altLang="en-US"/>
        </a:p>
      </dgm:t>
    </dgm:pt>
    <dgm:pt modelId="{FAE2B1D8-2EC7-4A0D-9489-0068E0BA45D9}">
      <dgm:prSet phldrT="[テキスト]"/>
      <dgm:spPr/>
      <dgm:t>
        <a:bodyPr/>
        <a:lstStyle/>
        <a:p>
          <a:r>
            <a:rPr kumimoji="1" lang="ja-JP" altLang="en-US" dirty="0" smtClean="0"/>
            <a:t>家庭</a:t>
          </a:r>
          <a:endParaRPr kumimoji="1" lang="ja-JP" altLang="en-US" dirty="0"/>
        </a:p>
      </dgm:t>
    </dgm:pt>
    <dgm:pt modelId="{F0E9F4BE-5715-4990-B3EB-18D16668B02E}" type="parTrans" cxnId="{455677B4-E772-42EB-981D-24063CB3D7DE}">
      <dgm:prSet/>
      <dgm:spPr/>
      <dgm:t>
        <a:bodyPr/>
        <a:lstStyle/>
        <a:p>
          <a:endParaRPr kumimoji="1" lang="ja-JP" altLang="en-US"/>
        </a:p>
      </dgm:t>
    </dgm:pt>
    <dgm:pt modelId="{EA05E51D-C9EF-49AF-B44F-C354206FCCDD}" type="sibTrans" cxnId="{455677B4-E772-42EB-981D-24063CB3D7DE}">
      <dgm:prSet/>
      <dgm:spPr/>
      <dgm:t>
        <a:bodyPr/>
        <a:lstStyle/>
        <a:p>
          <a:endParaRPr kumimoji="1" lang="ja-JP" altLang="en-US"/>
        </a:p>
      </dgm:t>
    </dgm:pt>
    <dgm:pt modelId="{B8066F06-5B60-4E6F-8142-3138E717AB5E}">
      <dgm:prSet phldrT="[テキスト]"/>
      <dgm:spPr/>
      <dgm:t>
        <a:bodyPr/>
        <a:lstStyle/>
        <a:p>
          <a:r>
            <a:rPr kumimoji="1" lang="ja-JP" altLang="en-US" dirty="0" smtClean="0"/>
            <a:t>教育</a:t>
          </a:r>
          <a:endParaRPr kumimoji="1" lang="ja-JP" altLang="en-US" dirty="0"/>
        </a:p>
      </dgm:t>
    </dgm:pt>
    <dgm:pt modelId="{7CB5D0A8-0A50-4454-8B95-6C7A88F92CDD}" type="parTrans" cxnId="{811EA0C6-DF8F-4ADE-B687-C8BEF8EB69AF}">
      <dgm:prSet/>
      <dgm:spPr/>
      <dgm:t>
        <a:bodyPr/>
        <a:lstStyle/>
        <a:p>
          <a:endParaRPr kumimoji="1" lang="ja-JP" altLang="en-US"/>
        </a:p>
      </dgm:t>
    </dgm:pt>
    <dgm:pt modelId="{87B375A8-9F49-415A-827C-EF66C060DA45}" type="sibTrans" cxnId="{811EA0C6-DF8F-4ADE-B687-C8BEF8EB69AF}">
      <dgm:prSet/>
      <dgm:spPr/>
      <dgm:t>
        <a:bodyPr/>
        <a:lstStyle/>
        <a:p>
          <a:endParaRPr kumimoji="1" lang="ja-JP" altLang="en-US"/>
        </a:p>
      </dgm:t>
    </dgm:pt>
    <dgm:pt modelId="{B4EBE14F-EF80-4953-A1AB-A559F99610CD}">
      <dgm:prSet phldrT="[テキスト]"/>
      <dgm:spPr/>
      <dgm:t>
        <a:bodyPr/>
        <a:lstStyle/>
        <a:p>
          <a:r>
            <a:rPr kumimoji="1" lang="ja-JP" altLang="en-US" dirty="0" smtClean="0"/>
            <a:t>デジタル</a:t>
          </a:r>
          <a:endParaRPr kumimoji="1" lang="ja-JP" altLang="en-US" dirty="0"/>
        </a:p>
      </dgm:t>
    </dgm:pt>
    <dgm:pt modelId="{EAB0D77A-AB74-4B47-8E83-2BF690F165E8}" type="parTrans" cxnId="{8E611ED1-D152-40D5-9827-3C2131A49C66}">
      <dgm:prSet/>
      <dgm:spPr/>
      <dgm:t>
        <a:bodyPr/>
        <a:lstStyle/>
        <a:p>
          <a:endParaRPr kumimoji="1" lang="ja-JP" altLang="en-US"/>
        </a:p>
      </dgm:t>
    </dgm:pt>
    <dgm:pt modelId="{F67DF998-1741-4302-AE7C-AE38E0A8A8AC}" type="sibTrans" cxnId="{8E611ED1-D152-40D5-9827-3C2131A49C66}">
      <dgm:prSet/>
      <dgm:spPr/>
      <dgm:t>
        <a:bodyPr/>
        <a:lstStyle/>
        <a:p>
          <a:endParaRPr kumimoji="1" lang="ja-JP" altLang="en-US"/>
        </a:p>
      </dgm:t>
    </dgm:pt>
    <dgm:pt modelId="{3BD63337-C336-48DF-B7C7-BAD12BF06CFD}">
      <dgm:prSet phldrT="[テキスト]"/>
      <dgm:spPr/>
      <dgm:t>
        <a:bodyPr/>
        <a:lstStyle/>
        <a:p>
          <a:r>
            <a:rPr kumimoji="1" lang="en-US" altLang="en-US" dirty="0" smtClean="0">
              <a:latin typeface="+mj-ea"/>
              <a:ea typeface="+mj-ea"/>
            </a:rPr>
            <a:t>Multi Campus One Digital University</a:t>
          </a:r>
          <a:endParaRPr kumimoji="1" lang="ja-JP" altLang="en-US" dirty="0">
            <a:latin typeface="+mj-ea"/>
            <a:ea typeface="+mj-ea"/>
          </a:endParaRPr>
        </a:p>
      </dgm:t>
    </dgm:pt>
    <dgm:pt modelId="{28C75BCC-5956-46E5-98F0-12A4DE670110}" type="parTrans" cxnId="{3A3321D5-7B9B-4903-BCA4-9423C5F2FD11}">
      <dgm:prSet/>
      <dgm:spPr/>
      <dgm:t>
        <a:bodyPr/>
        <a:lstStyle/>
        <a:p>
          <a:endParaRPr kumimoji="1" lang="ja-JP" altLang="en-US"/>
        </a:p>
      </dgm:t>
    </dgm:pt>
    <dgm:pt modelId="{9965B07B-D603-426E-892C-4BE1DD840329}" type="sibTrans" cxnId="{3A3321D5-7B9B-4903-BCA4-9423C5F2FD11}">
      <dgm:prSet/>
      <dgm:spPr/>
      <dgm:t>
        <a:bodyPr/>
        <a:lstStyle/>
        <a:p>
          <a:endParaRPr kumimoji="1" lang="ja-JP" altLang="en-US"/>
        </a:p>
      </dgm:t>
    </dgm:pt>
    <dgm:pt modelId="{39879880-6918-452B-B355-5A1CACF0AA97}">
      <dgm:prSet custT="1"/>
      <dgm:spPr/>
      <dgm:t>
        <a:bodyPr/>
        <a:lstStyle/>
        <a:p>
          <a:r>
            <a:rPr kumimoji="1" lang="ja-JP" altLang="en-US" sz="1200" b="1" dirty="0" smtClean="0">
              <a:latin typeface="+mj-ea"/>
              <a:ea typeface="+mj-ea"/>
            </a:rPr>
            <a:t>デジタル・フュージョン・ラーニング（</a:t>
          </a:r>
          <a:r>
            <a:rPr kumimoji="1" lang="en-US" altLang="en-US" sz="1200" b="1" dirty="0" smtClean="0">
              <a:latin typeface="+mj-ea"/>
              <a:ea typeface="+mj-ea"/>
            </a:rPr>
            <a:t>DFL</a:t>
          </a:r>
          <a:r>
            <a:rPr kumimoji="1" lang="ja-JP" altLang="en-US" sz="1200" b="1" dirty="0" smtClean="0">
              <a:latin typeface="+mj-ea"/>
              <a:ea typeface="+mj-ea"/>
            </a:rPr>
            <a:t>）</a:t>
          </a:r>
          <a:endParaRPr kumimoji="1" lang="ja-JP" altLang="en-US" sz="1200" b="1" dirty="0">
            <a:latin typeface="+mj-ea"/>
            <a:ea typeface="+mj-ea"/>
          </a:endParaRPr>
        </a:p>
      </dgm:t>
    </dgm:pt>
    <dgm:pt modelId="{AAB76E15-746B-40CB-93C5-27792C0D64AC}" type="parTrans" cxnId="{9039BBDE-62CC-474B-9325-0164738061B0}">
      <dgm:prSet/>
      <dgm:spPr/>
      <dgm:t>
        <a:bodyPr/>
        <a:lstStyle/>
        <a:p>
          <a:endParaRPr kumimoji="1" lang="ja-JP" altLang="en-US"/>
        </a:p>
      </dgm:t>
    </dgm:pt>
    <dgm:pt modelId="{DE6FCAF4-AA6B-436B-A4E4-EC8C186DACC0}" type="sibTrans" cxnId="{9039BBDE-62CC-474B-9325-0164738061B0}">
      <dgm:prSet/>
      <dgm:spPr/>
      <dgm:t>
        <a:bodyPr/>
        <a:lstStyle/>
        <a:p>
          <a:endParaRPr kumimoji="1" lang="ja-JP" altLang="en-US"/>
        </a:p>
      </dgm:t>
    </dgm:pt>
    <dgm:pt modelId="{6C1A1F75-9988-498E-ADE3-71DDEDD618F0}" type="pres">
      <dgm:prSet presAssocID="{E317ECDB-6560-48B8-9AFC-4A1FB01131F4}" presName="Name0" presStyleCnt="0">
        <dgm:presLayoutVars>
          <dgm:chMax val="3"/>
          <dgm:chPref val="3"/>
          <dgm:bulletEnabled val="1"/>
          <dgm:dir/>
          <dgm:animLvl val="lvl"/>
        </dgm:presLayoutVars>
      </dgm:prSet>
      <dgm:spPr/>
      <dgm:t>
        <a:bodyPr/>
        <a:lstStyle/>
        <a:p>
          <a:endParaRPr kumimoji="1" lang="ja-JP" altLang="en-US"/>
        </a:p>
      </dgm:t>
    </dgm:pt>
    <dgm:pt modelId="{7C9FCFC4-FF5B-42FE-AAA8-080DCE2EC0AA}" type="pres">
      <dgm:prSet presAssocID="{E317ECDB-6560-48B8-9AFC-4A1FB01131F4}" presName="arc1" presStyleLbl="node1" presStyleIdx="0" presStyleCnt="4"/>
      <dgm:spPr/>
    </dgm:pt>
    <dgm:pt modelId="{39A810B4-6B82-418E-8683-20E335238F43}" type="pres">
      <dgm:prSet presAssocID="{E317ECDB-6560-48B8-9AFC-4A1FB01131F4}" presName="arc3" presStyleLbl="node1" presStyleIdx="1" presStyleCnt="4"/>
      <dgm:spPr/>
    </dgm:pt>
    <dgm:pt modelId="{32AE87C1-B298-4B4E-BEF1-F62D3004D940}" type="pres">
      <dgm:prSet presAssocID="{E317ECDB-6560-48B8-9AFC-4A1FB01131F4}" presName="parentText2" presStyleLbl="revTx" presStyleIdx="0" presStyleCnt="3">
        <dgm:presLayoutVars>
          <dgm:chMax val="4"/>
          <dgm:chPref val="3"/>
          <dgm:bulletEnabled val="1"/>
        </dgm:presLayoutVars>
      </dgm:prSet>
      <dgm:spPr/>
      <dgm:t>
        <a:bodyPr/>
        <a:lstStyle/>
        <a:p>
          <a:endParaRPr kumimoji="1" lang="ja-JP" altLang="en-US"/>
        </a:p>
      </dgm:t>
    </dgm:pt>
    <dgm:pt modelId="{40F6BF73-1405-4A02-A7B6-DFC8626C8A85}" type="pres">
      <dgm:prSet presAssocID="{E317ECDB-6560-48B8-9AFC-4A1FB01131F4}" presName="arc2" presStyleLbl="node1" presStyleIdx="2" presStyleCnt="4"/>
      <dgm:spPr/>
    </dgm:pt>
    <dgm:pt modelId="{05F4EC92-E87D-43B4-B508-23FFC46BA223}" type="pres">
      <dgm:prSet presAssocID="{E317ECDB-6560-48B8-9AFC-4A1FB01131F4}" presName="arc4" presStyleLbl="node1" presStyleIdx="3" presStyleCnt="4"/>
      <dgm:spPr/>
    </dgm:pt>
    <dgm:pt modelId="{BF445310-125C-4180-B6E1-27D23DB1D038}" type="pres">
      <dgm:prSet presAssocID="{E317ECDB-6560-48B8-9AFC-4A1FB01131F4}" presName="parentText3" presStyleLbl="revTx" presStyleIdx="1" presStyleCnt="3">
        <dgm:presLayoutVars>
          <dgm:chMax val="1"/>
          <dgm:chPref val="1"/>
          <dgm:bulletEnabled val="1"/>
        </dgm:presLayoutVars>
      </dgm:prSet>
      <dgm:spPr/>
      <dgm:t>
        <a:bodyPr/>
        <a:lstStyle/>
        <a:p>
          <a:endParaRPr kumimoji="1" lang="ja-JP" altLang="en-US"/>
        </a:p>
      </dgm:t>
    </dgm:pt>
    <dgm:pt modelId="{AE6381E6-7B6A-4789-AA1E-5B05B49ED9E1}" type="pres">
      <dgm:prSet presAssocID="{E317ECDB-6560-48B8-9AFC-4A1FB01131F4}" presName="middleComposite" presStyleCnt="0"/>
      <dgm:spPr/>
    </dgm:pt>
    <dgm:pt modelId="{074E2C75-3EDB-4642-991A-74BC993B3A46}" type="pres">
      <dgm:prSet presAssocID="{39879880-6918-452B-B355-5A1CACF0AA97}" presName="circ1" presStyleLbl="vennNode1" presStyleIdx="0" presStyleCnt="7" custScaleX="112511" custScaleY="55238"/>
      <dgm:spPr/>
      <dgm:t>
        <a:bodyPr/>
        <a:lstStyle/>
        <a:p>
          <a:endParaRPr kumimoji="1" lang="ja-JP" altLang="en-US"/>
        </a:p>
      </dgm:t>
    </dgm:pt>
    <dgm:pt modelId="{0D3868E6-E4C3-465E-B07F-04C813643E64}" type="pres">
      <dgm:prSet presAssocID="{39879880-6918-452B-B355-5A1CACF0AA97}" presName="circ1Tx" presStyleLbl="revTx" presStyleIdx="1" presStyleCnt="3">
        <dgm:presLayoutVars>
          <dgm:chMax val="0"/>
          <dgm:chPref val="0"/>
        </dgm:presLayoutVars>
      </dgm:prSet>
      <dgm:spPr/>
      <dgm:t>
        <a:bodyPr/>
        <a:lstStyle/>
        <a:p>
          <a:endParaRPr kumimoji="1" lang="ja-JP" altLang="en-US"/>
        </a:p>
      </dgm:t>
    </dgm:pt>
    <dgm:pt modelId="{A570F244-5A5E-4DCB-8A89-B880B394E534}" type="pres">
      <dgm:prSet presAssocID="{E317ECDB-6560-48B8-9AFC-4A1FB01131F4}" presName="leftComposite" presStyleCnt="0"/>
      <dgm:spPr/>
    </dgm:pt>
    <dgm:pt modelId="{B0E20A12-ADB6-498D-94EE-9C46ABCB4FC4}" type="pres">
      <dgm:prSet presAssocID="{A09992D1-CF89-403D-BAEF-D296673D96F3}" presName="childText1_1" presStyleLbl="vennNode1" presStyleIdx="1" presStyleCnt="7">
        <dgm:presLayoutVars>
          <dgm:chMax val="0"/>
          <dgm:chPref val="0"/>
        </dgm:presLayoutVars>
      </dgm:prSet>
      <dgm:spPr/>
      <dgm:t>
        <a:bodyPr/>
        <a:lstStyle/>
        <a:p>
          <a:endParaRPr kumimoji="1" lang="ja-JP" altLang="en-US"/>
        </a:p>
      </dgm:t>
    </dgm:pt>
    <dgm:pt modelId="{C6DBB1D8-5AE8-4B45-B0A3-EC82B9DD9B04}" type="pres">
      <dgm:prSet presAssocID="{A09992D1-CF89-403D-BAEF-D296673D96F3}" presName="ellipse1" presStyleLbl="vennNode1" presStyleIdx="2" presStyleCnt="7"/>
      <dgm:spPr/>
    </dgm:pt>
    <dgm:pt modelId="{4E2EE16D-D148-417E-9A3F-A5F7D9DF028E}" type="pres">
      <dgm:prSet presAssocID="{A09992D1-CF89-403D-BAEF-D296673D96F3}" presName="ellipse2" presStyleLbl="vennNode1" presStyleIdx="3" presStyleCnt="7"/>
      <dgm:spPr/>
    </dgm:pt>
    <dgm:pt modelId="{A537B356-297F-4799-84E4-8AB7F1577C99}" type="pres">
      <dgm:prSet presAssocID="{8025A836-CFB3-4BA5-970C-BC3D8EC8E02D}" presName="childText1_2" presStyleLbl="vennNode1" presStyleIdx="4" presStyleCnt="7">
        <dgm:presLayoutVars>
          <dgm:chMax val="0"/>
          <dgm:chPref val="0"/>
        </dgm:presLayoutVars>
      </dgm:prSet>
      <dgm:spPr/>
      <dgm:t>
        <a:bodyPr/>
        <a:lstStyle/>
        <a:p>
          <a:endParaRPr kumimoji="1" lang="ja-JP" altLang="en-US"/>
        </a:p>
      </dgm:t>
    </dgm:pt>
    <dgm:pt modelId="{0157BA66-9F74-48A8-AED5-54E1503325FD}" type="pres">
      <dgm:prSet presAssocID="{8025A836-CFB3-4BA5-970C-BC3D8EC8E02D}" presName="ellipse3" presStyleLbl="vennNode1" presStyleIdx="5" presStyleCnt="7"/>
      <dgm:spPr/>
    </dgm:pt>
    <dgm:pt modelId="{66B84E4D-6230-49E4-9E1C-7C133D777EFF}" type="pres">
      <dgm:prSet presAssocID="{FAE2B1D8-2EC7-4A0D-9489-0068E0BA45D9}" presName="childText1_3" presStyleLbl="vennNode1" presStyleIdx="6" presStyleCnt="7">
        <dgm:presLayoutVars>
          <dgm:chMax val="0"/>
          <dgm:chPref val="0"/>
        </dgm:presLayoutVars>
      </dgm:prSet>
      <dgm:spPr/>
      <dgm:t>
        <a:bodyPr/>
        <a:lstStyle/>
        <a:p>
          <a:endParaRPr kumimoji="1" lang="ja-JP" altLang="en-US"/>
        </a:p>
      </dgm:t>
    </dgm:pt>
    <dgm:pt modelId="{E003BA6E-2569-4391-A919-BBFEB3424CDE}" type="pres">
      <dgm:prSet presAssocID="{E317ECDB-6560-48B8-9AFC-4A1FB01131F4}" presName="rightChild" presStyleLbl="node2" presStyleIdx="0" presStyleCnt="1" custLinFactNeighborX="253" custLinFactNeighborY="507">
        <dgm:presLayoutVars>
          <dgm:chMax val="0"/>
          <dgm:chPref val="0"/>
        </dgm:presLayoutVars>
      </dgm:prSet>
      <dgm:spPr/>
      <dgm:t>
        <a:bodyPr/>
        <a:lstStyle/>
        <a:p>
          <a:endParaRPr kumimoji="1" lang="ja-JP" altLang="en-US"/>
        </a:p>
      </dgm:t>
    </dgm:pt>
    <dgm:pt modelId="{D89B207B-1A3B-41CD-BD45-E85851CFF089}" type="pres">
      <dgm:prSet presAssocID="{E317ECDB-6560-48B8-9AFC-4A1FB01131F4}" presName="parentText1" presStyleLbl="revTx" presStyleIdx="2" presStyleCnt="3">
        <dgm:presLayoutVars>
          <dgm:chMax val="4"/>
          <dgm:chPref val="3"/>
          <dgm:bulletEnabled val="1"/>
        </dgm:presLayoutVars>
      </dgm:prSet>
      <dgm:spPr/>
      <dgm:t>
        <a:bodyPr/>
        <a:lstStyle/>
        <a:p>
          <a:endParaRPr kumimoji="1" lang="ja-JP" altLang="en-US"/>
        </a:p>
      </dgm:t>
    </dgm:pt>
  </dgm:ptLst>
  <dgm:cxnLst>
    <dgm:cxn modelId="{309F9D00-A7CE-4D38-AC0C-E6BF618899D3}" type="presOf" srcId="{39879880-6918-452B-B355-5A1CACF0AA97}" destId="{0D3868E6-E4C3-465E-B07F-04C813643E64}" srcOrd="1" destOrd="0" presId="urn:microsoft.com/office/officeart/2009/3/layout/PhasedProcess"/>
    <dgm:cxn modelId="{E603092A-3FE8-4021-B58D-91C4B029E429}" type="presOf" srcId="{A09992D1-CF89-403D-BAEF-D296673D96F3}" destId="{B0E20A12-ADB6-498D-94EE-9C46ABCB4FC4}" srcOrd="0" destOrd="0" presId="urn:microsoft.com/office/officeart/2009/3/layout/PhasedProcess"/>
    <dgm:cxn modelId="{44346BFA-DA78-4198-8AEF-230C8D1D6BA8}" type="presOf" srcId="{8025A836-CFB3-4BA5-970C-BC3D8EC8E02D}" destId="{A537B356-297F-4799-84E4-8AB7F1577C99}" srcOrd="0" destOrd="0" presId="urn:microsoft.com/office/officeart/2009/3/layout/PhasedProcess"/>
    <dgm:cxn modelId="{0341B0A2-88B3-4D8A-8B9E-F705BBF83238}" srcId="{E317ECDB-6560-48B8-9AFC-4A1FB01131F4}" destId="{28264632-37FB-4251-AE48-684EC0AE4CF6}" srcOrd="0" destOrd="0" parTransId="{30367B70-AB2B-4DCC-899F-38595EE47A68}" sibTransId="{3745B6C6-2F14-4ADE-A80C-53BE5FE5F230}"/>
    <dgm:cxn modelId="{8E611ED1-D152-40D5-9827-3C2131A49C66}" srcId="{E317ECDB-6560-48B8-9AFC-4A1FB01131F4}" destId="{B4EBE14F-EF80-4953-A1AB-A559F99610CD}" srcOrd="2" destOrd="0" parTransId="{EAB0D77A-AB74-4B47-8E83-2BF690F165E8}" sibTransId="{F67DF998-1741-4302-AE7C-AE38E0A8A8AC}"/>
    <dgm:cxn modelId="{5D6A78DB-9449-4042-BE67-F56BCE81D407}" type="presOf" srcId="{E317ECDB-6560-48B8-9AFC-4A1FB01131F4}" destId="{6C1A1F75-9988-498E-ADE3-71DDEDD618F0}" srcOrd="0" destOrd="0" presId="urn:microsoft.com/office/officeart/2009/3/layout/PhasedProcess"/>
    <dgm:cxn modelId="{D313C91C-C132-4CC3-BE13-46CF16977590}" srcId="{28264632-37FB-4251-AE48-684EC0AE4CF6}" destId="{8025A836-CFB3-4BA5-970C-BC3D8EC8E02D}" srcOrd="1" destOrd="0" parTransId="{AE3FB223-BB99-4AE8-936D-0C219103AC97}" sibTransId="{0B244EEF-D56B-4AC6-AF8C-836CFC6E0991}"/>
    <dgm:cxn modelId="{811EA0C6-DF8F-4ADE-B687-C8BEF8EB69AF}" srcId="{E317ECDB-6560-48B8-9AFC-4A1FB01131F4}" destId="{B8066F06-5B60-4E6F-8142-3138E717AB5E}" srcOrd="1" destOrd="0" parTransId="{7CB5D0A8-0A50-4454-8B95-6C7A88F92CDD}" sibTransId="{87B375A8-9F49-415A-827C-EF66C060DA45}"/>
    <dgm:cxn modelId="{9039BBDE-62CC-474B-9325-0164738061B0}" srcId="{B8066F06-5B60-4E6F-8142-3138E717AB5E}" destId="{39879880-6918-452B-B355-5A1CACF0AA97}" srcOrd="0" destOrd="0" parTransId="{AAB76E15-746B-40CB-93C5-27792C0D64AC}" sibTransId="{DE6FCAF4-AA6B-436B-A4E4-EC8C186DACC0}"/>
    <dgm:cxn modelId="{3A3321D5-7B9B-4903-BCA4-9423C5F2FD11}" srcId="{B4EBE14F-EF80-4953-A1AB-A559F99610CD}" destId="{3BD63337-C336-48DF-B7C7-BAD12BF06CFD}" srcOrd="0" destOrd="0" parTransId="{28C75BCC-5956-46E5-98F0-12A4DE670110}" sibTransId="{9965B07B-D603-426E-892C-4BE1DD840329}"/>
    <dgm:cxn modelId="{0BE9D9A7-A7D3-4B2A-AB26-4B1CBFDA871D}" srcId="{28264632-37FB-4251-AE48-684EC0AE4CF6}" destId="{A09992D1-CF89-403D-BAEF-D296673D96F3}" srcOrd="0" destOrd="0" parTransId="{A1A6A6D2-E727-4188-B45A-BC0CE34426A6}" sibTransId="{3599ACED-B428-4BF1-A418-20C12C096BDE}"/>
    <dgm:cxn modelId="{455677B4-E772-42EB-981D-24063CB3D7DE}" srcId="{28264632-37FB-4251-AE48-684EC0AE4CF6}" destId="{FAE2B1D8-2EC7-4A0D-9489-0068E0BA45D9}" srcOrd="2" destOrd="0" parTransId="{F0E9F4BE-5715-4990-B3EB-18D16668B02E}" sibTransId="{EA05E51D-C9EF-49AF-B44F-C354206FCCDD}"/>
    <dgm:cxn modelId="{21F33B2F-D1F4-460A-808B-733A24D94233}" type="presOf" srcId="{B8066F06-5B60-4E6F-8142-3138E717AB5E}" destId="{32AE87C1-B298-4B4E-BEF1-F62D3004D940}" srcOrd="0" destOrd="0" presId="urn:microsoft.com/office/officeart/2009/3/layout/PhasedProcess"/>
    <dgm:cxn modelId="{CAF692CE-4B29-4D58-87C9-69AE1F05BB7C}" type="presOf" srcId="{3BD63337-C336-48DF-B7C7-BAD12BF06CFD}" destId="{E003BA6E-2569-4391-A919-BBFEB3424CDE}" srcOrd="0" destOrd="0" presId="urn:microsoft.com/office/officeart/2009/3/layout/PhasedProcess"/>
    <dgm:cxn modelId="{27F0862B-A612-467C-8866-843BDA27F905}" type="presOf" srcId="{B4EBE14F-EF80-4953-A1AB-A559F99610CD}" destId="{BF445310-125C-4180-B6E1-27D23DB1D038}" srcOrd="0" destOrd="0" presId="urn:microsoft.com/office/officeart/2009/3/layout/PhasedProcess"/>
    <dgm:cxn modelId="{5E118A3A-982E-44A8-936D-9003A3AD9C77}" type="presOf" srcId="{39879880-6918-452B-B355-5A1CACF0AA97}" destId="{074E2C75-3EDB-4642-991A-74BC993B3A46}" srcOrd="0" destOrd="0" presId="urn:microsoft.com/office/officeart/2009/3/layout/PhasedProcess"/>
    <dgm:cxn modelId="{82B92877-07DB-4700-8239-A585AF2D36D4}" type="presOf" srcId="{28264632-37FB-4251-AE48-684EC0AE4CF6}" destId="{D89B207B-1A3B-41CD-BD45-E85851CFF089}" srcOrd="0" destOrd="0" presId="urn:microsoft.com/office/officeart/2009/3/layout/PhasedProcess"/>
    <dgm:cxn modelId="{21D96383-24BA-43F9-8C58-99BF71DA78FB}" type="presOf" srcId="{FAE2B1D8-2EC7-4A0D-9489-0068E0BA45D9}" destId="{66B84E4D-6230-49E4-9E1C-7C133D777EFF}" srcOrd="0" destOrd="0" presId="urn:microsoft.com/office/officeart/2009/3/layout/PhasedProcess"/>
    <dgm:cxn modelId="{B767FE0F-911D-43B5-AA14-8B06E7A7E6D2}" type="presParOf" srcId="{6C1A1F75-9988-498E-ADE3-71DDEDD618F0}" destId="{7C9FCFC4-FF5B-42FE-AAA8-080DCE2EC0AA}" srcOrd="0" destOrd="0" presId="urn:microsoft.com/office/officeart/2009/3/layout/PhasedProcess"/>
    <dgm:cxn modelId="{6139288C-3DB6-491D-B796-EDBA52240C12}" type="presParOf" srcId="{6C1A1F75-9988-498E-ADE3-71DDEDD618F0}" destId="{39A810B4-6B82-418E-8683-20E335238F43}" srcOrd="1" destOrd="0" presId="urn:microsoft.com/office/officeart/2009/3/layout/PhasedProcess"/>
    <dgm:cxn modelId="{A1C6B73D-9F31-4F14-A2CF-E3D72CFE2357}" type="presParOf" srcId="{6C1A1F75-9988-498E-ADE3-71DDEDD618F0}" destId="{32AE87C1-B298-4B4E-BEF1-F62D3004D940}" srcOrd="2" destOrd="0" presId="urn:microsoft.com/office/officeart/2009/3/layout/PhasedProcess"/>
    <dgm:cxn modelId="{0DA73529-29A6-42A4-B9EA-86DEA5DA8301}" type="presParOf" srcId="{6C1A1F75-9988-498E-ADE3-71DDEDD618F0}" destId="{40F6BF73-1405-4A02-A7B6-DFC8626C8A85}" srcOrd="3" destOrd="0" presId="urn:microsoft.com/office/officeart/2009/3/layout/PhasedProcess"/>
    <dgm:cxn modelId="{CF7EEFD8-B5FA-40A2-9D04-739B4C5C2E77}" type="presParOf" srcId="{6C1A1F75-9988-498E-ADE3-71DDEDD618F0}" destId="{05F4EC92-E87D-43B4-B508-23FFC46BA223}" srcOrd="4" destOrd="0" presId="urn:microsoft.com/office/officeart/2009/3/layout/PhasedProcess"/>
    <dgm:cxn modelId="{E799076D-407C-44F5-A768-5EC8C4F1AE2F}" type="presParOf" srcId="{6C1A1F75-9988-498E-ADE3-71DDEDD618F0}" destId="{BF445310-125C-4180-B6E1-27D23DB1D038}" srcOrd="5" destOrd="0" presId="urn:microsoft.com/office/officeart/2009/3/layout/PhasedProcess"/>
    <dgm:cxn modelId="{7CCB6D89-C83E-42DB-840A-34BFD9C00EEB}" type="presParOf" srcId="{6C1A1F75-9988-498E-ADE3-71DDEDD618F0}" destId="{AE6381E6-7B6A-4789-AA1E-5B05B49ED9E1}" srcOrd="6" destOrd="0" presId="urn:microsoft.com/office/officeart/2009/3/layout/PhasedProcess"/>
    <dgm:cxn modelId="{6912AA5E-8BD0-4C14-AB9A-790B63C1F6C0}" type="presParOf" srcId="{AE6381E6-7B6A-4789-AA1E-5B05B49ED9E1}" destId="{074E2C75-3EDB-4642-991A-74BC993B3A46}" srcOrd="0" destOrd="0" presId="urn:microsoft.com/office/officeart/2009/3/layout/PhasedProcess"/>
    <dgm:cxn modelId="{48E49143-E48F-436B-AC7F-CAA133BC2ABB}" type="presParOf" srcId="{AE6381E6-7B6A-4789-AA1E-5B05B49ED9E1}" destId="{0D3868E6-E4C3-465E-B07F-04C813643E64}" srcOrd="1" destOrd="0" presId="urn:microsoft.com/office/officeart/2009/3/layout/PhasedProcess"/>
    <dgm:cxn modelId="{10D6F693-FFEB-477C-9A70-A144661A28B0}" type="presParOf" srcId="{6C1A1F75-9988-498E-ADE3-71DDEDD618F0}" destId="{A570F244-5A5E-4DCB-8A89-B880B394E534}" srcOrd="7" destOrd="0" presId="urn:microsoft.com/office/officeart/2009/3/layout/PhasedProcess"/>
    <dgm:cxn modelId="{7EFBFF6E-0FC0-432D-A9D6-A84BD5A84F8D}" type="presParOf" srcId="{A570F244-5A5E-4DCB-8A89-B880B394E534}" destId="{B0E20A12-ADB6-498D-94EE-9C46ABCB4FC4}" srcOrd="0" destOrd="0" presId="urn:microsoft.com/office/officeart/2009/3/layout/PhasedProcess"/>
    <dgm:cxn modelId="{0428BC8F-32DE-4322-8555-0FDAB454F6FC}" type="presParOf" srcId="{A570F244-5A5E-4DCB-8A89-B880B394E534}" destId="{C6DBB1D8-5AE8-4B45-B0A3-EC82B9DD9B04}" srcOrd="1" destOrd="0" presId="urn:microsoft.com/office/officeart/2009/3/layout/PhasedProcess"/>
    <dgm:cxn modelId="{D169EE8E-BEA8-4283-B5CA-79B736BD9866}" type="presParOf" srcId="{A570F244-5A5E-4DCB-8A89-B880B394E534}" destId="{4E2EE16D-D148-417E-9A3F-A5F7D9DF028E}" srcOrd="2" destOrd="0" presId="urn:microsoft.com/office/officeart/2009/3/layout/PhasedProcess"/>
    <dgm:cxn modelId="{F0E0E09D-06D3-44C2-91CC-D13B23ED5D29}" type="presParOf" srcId="{A570F244-5A5E-4DCB-8A89-B880B394E534}" destId="{A537B356-297F-4799-84E4-8AB7F1577C99}" srcOrd="3" destOrd="0" presId="urn:microsoft.com/office/officeart/2009/3/layout/PhasedProcess"/>
    <dgm:cxn modelId="{2C63B125-53C5-401F-B6E0-831825FB3B6F}" type="presParOf" srcId="{A570F244-5A5E-4DCB-8A89-B880B394E534}" destId="{0157BA66-9F74-48A8-AED5-54E1503325FD}" srcOrd="4" destOrd="0" presId="urn:microsoft.com/office/officeart/2009/3/layout/PhasedProcess"/>
    <dgm:cxn modelId="{403F4061-530D-4CD9-B5D5-697F67939C1B}" type="presParOf" srcId="{A570F244-5A5E-4DCB-8A89-B880B394E534}" destId="{66B84E4D-6230-49E4-9E1C-7C133D777EFF}" srcOrd="5" destOrd="0" presId="urn:microsoft.com/office/officeart/2009/3/layout/PhasedProcess"/>
    <dgm:cxn modelId="{B58A6FAB-9C65-46EE-835D-DFE1F8F69AA3}" type="presParOf" srcId="{6C1A1F75-9988-498E-ADE3-71DDEDD618F0}" destId="{E003BA6E-2569-4391-A919-BBFEB3424CDE}" srcOrd="8" destOrd="0" presId="urn:microsoft.com/office/officeart/2009/3/layout/PhasedProcess"/>
    <dgm:cxn modelId="{705D867C-CD8E-439A-A0DE-FB5544851CB7}" type="presParOf" srcId="{6C1A1F75-9988-498E-ADE3-71DDEDD618F0}" destId="{D89B207B-1A3B-41CD-BD45-E85851CFF089}"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9E715E-70FC-4D5A-8E67-0E7408DFE43A}"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kumimoji="1" lang="ja-JP" altLang="en-US"/>
        </a:p>
      </dgm:t>
    </dgm:pt>
    <dgm:pt modelId="{3402DDA8-7181-47E8-8651-33CACD5CF742}">
      <dgm:prSet phldrT="[テキスト]" custT="1"/>
      <dgm:spPr/>
      <dgm:t>
        <a:bodyPr/>
        <a:lstStyle/>
        <a:p>
          <a:pPr>
            <a:lnSpc>
              <a:spcPts val="2400"/>
            </a:lnSpc>
          </a:pPr>
          <a:r>
            <a:rPr kumimoji="1" lang="en-US" altLang="en-US" sz="1800" dirty="0">
              <a:latin typeface="+mn-ea"/>
              <a:ea typeface="+mn-ea"/>
              <a:cs typeface="Times New Roman" panose="02020603050405020304" pitchFamily="18" charset="0"/>
            </a:rPr>
            <a:t>Multi Campus</a:t>
          </a:r>
          <a:endParaRPr kumimoji="1" lang="ja-JP" altLang="en-US" sz="1800" dirty="0">
            <a:latin typeface="+mn-ea"/>
            <a:ea typeface="+mn-ea"/>
            <a:cs typeface="Times New Roman" panose="02020603050405020304" pitchFamily="18" charset="0"/>
          </a:endParaRPr>
        </a:p>
        <a:p>
          <a:pPr>
            <a:lnSpc>
              <a:spcPts val="2400"/>
            </a:lnSpc>
          </a:pPr>
          <a:r>
            <a:rPr kumimoji="1" lang="en-US" altLang="en-US" sz="2000" dirty="0">
              <a:latin typeface="+mn-ea"/>
              <a:ea typeface="+mn-ea"/>
              <a:cs typeface="Times New Roman" panose="02020603050405020304" pitchFamily="18" charset="0"/>
            </a:rPr>
            <a:t>One Digital University</a:t>
          </a:r>
          <a:endParaRPr kumimoji="1" lang="ja-JP" altLang="en-US" sz="2000" dirty="0">
            <a:latin typeface="+mn-ea"/>
            <a:ea typeface="+mn-ea"/>
            <a:cs typeface="Times New Roman" panose="02020603050405020304" pitchFamily="18" charset="0"/>
          </a:endParaRPr>
        </a:p>
      </dgm:t>
    </dgm:pt>
    <dgm:pt modelId="{C153A4C7-BCD0-4352-83FF-361F83B40C94}" type="parTrans" cxnId="{A7B13C5E-531F-4B05-8E71-DA99A2EE24FC}">
      <dgm:prSet/>
      <dgm:spPr/>
      <dgm:t>
        <a:bodyPr/>
        <a:lstStyle/>
        <a:p>
          <a:endParaRPr kumimoji="1" lang="ja-JP" altLang="en-US"/>
        </a:p>
      </dgm:t>
    </dgm:pt>
    <dgm:pt modelId="{67C753C1-D9B3-4690-9C9E-0C1E980B4517}" type="sibTrans" cxnId="{A7B13C5E-531F-4B05-8E71-DA99A2EE24FC}">
      <dgm:prSet/>
      <dgm:spPr/>
      <dgm:t>
        <a:bodyPr/>
        <a:lstStyle/>
        <a:p>
          <a:endParaRPr kumimoji="1" lang="ja-JP" altLang="en-US"/>
        </a:p>
      </dgm:t>
    </dgm:pt>
    <dgm:pt modelId="{3B72B8DD-AA49-4021-8F51-51FF8B558605}">
      <dgm:prSet phldrT="[テキスト]" custT="1"/>
      <dgm:spPr/>
      <dgm:t>
        <a:bodyPr/>
        <a:lstStyle/>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①　ハイブリッド</a:t>
          </a:r>
          <a:r>
            <a:rPr kumimoji="1" lang="ja-JP" altLang="en-US" sz="1000" b="1" dirty="0">
              <a:latin typeface="メイリオ" panose="020B0604030504040204" pitchFamily="50" charset="-128"/>
              <a:ea typeface="メイリオ" panose="020B0604030504040204" pitchFamily="50" charset="-128"/>
            </a:rPr>
            <a:t>授業</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②　</a:t>
          </a:r>
          <a:r>
            <a:rPr kumimoji="1" lang="en-US" altLang="ja-JP" sz="1000" b="1" dirty="0" smtClean="0">
              <a:latin typeface="メイリオ" panose="020B0604030504040204" pitchFamily="50" charset="-128"/>
              <a:ea typeface="メイリオ" panose="020B0604030504040204" pitchFamily="50" charset="-128"/>
            </a:rPr>
            <a:t>e-Learning</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③　遠隔授業</a:t>
          </a:r>
          <a:endParaRPr kumimoji="1" lang="en-US" altLang="ja-JP" sz="1000" b="1" dirty="0" smtClean="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④　対面</a:t>
          </a:r>
          <a:r>
            <a:rPr kumimoji="1" lang="ja-JP" altLang="en-US" sz="1000" b="1" dirty="0">
              <a:latin typeface="メイリオ" panose="020B0604030504040204" pitchFamily="50" charset="-128"/>
              <a:ea typeface="メイリオ" panose="020B0604030504040204" pitchFamily="50" charset="-128"/>
            </a:rPr>
            <a:t>授業等</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　⇒　多様</a:t>
          </a:r>
          <a:r>
            <a:rPr kumimoji="1" lang="ja-JP" altLang="en-US" sz="1000" b="1" dirty="0">
              <a:latin typeface="メイリオ" panose="020B0604030504040204" pitchFamily="50" charset="-128"/>
              <a:ea typeface="メイリオ" panose="020B0604030504040204" pitchFamily="50" charset="-128"/>
            </a:rPr>
            <a:t>な学びへの転換</a:t>
          </a:r>
        </a:p>
      </dgm:t>
    </dgm:pt>
    <dgm:pt modelId="{77361641-D6C2-473F-AFC3-53218DC05C93}" type="parTrans" cxnId="{C3E89232-DA08-4F6A-8048-E42DC09AB0E4}">
      <dgm:prSet/>
      <dgm:spPr/>
      <dgm:t>
        <a:bodyPr/>
        <a:lstStyle/>
        <a:p>
          <a:endParaRPr kumimoji="1" lang="ja-JP" altLang="en-US"/>
        </a:p>
      </dgm:t>
    </dgm:pt>
    <dgm:pt modelId="{8E74F107-01F1-415F-9447-E237770632F9}" type="sibTrans" cxnId="{C3E89232-DA08-4F6A-8048-E42DC09AB0E4}">
      <dgm:prSet/>
      <dgm:spPr/>
      <dgm:t>
        <a:bodyPr/>
        <a:lstStyle/>
        <a:p>
          <a:endParaRPr kumimoji="1" lang="ja-JP" altLang="en-US"/>
        </a:p>
      </dgm:t>
    </dgm:pt>
    <dgm:pt modelId="{651B0E23-1630-4B80-B46B-FCEEBE162C56}">
      <dgm:prSet phldrT="[テキスト]" custT="1"/>
      <dgm:spPr/>
      <dgm:t>
        <a:bodyPr/>
        <a:lstStyle/>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①　コーオプ（</a:t>
          </a:r>
          <a:r>
            <a:rPr kumimoji="1" lang="en-US" altLang="en-US" sz="1000" b="1" dirty="0" smtClean="0">
              <a:latin typeface="メイリオ" panose="020B0604030504040204" pitchFamily="50" charset="-128"/>
              <a:ea typeface="メイリオ" panose="020B0604030504040204" pitchFamily="50" charset="-128"/>
            </a:rPr>
            <a:t>Co-operative Education</a:t>
          </a:r>
          <a:r>
            <a:rPr kumimoji="1" lang="ja-JP" altLang="en-US" sz="1000" b="1" dirty="0" smtClean="0">
              <a:latin typeface="メイリオ" panose="020B0604030504040204" pitchFamily="50" charset="-128"/>
              <a:ea typeface="メイリオ" panose="020B0604030504040204" pitchFamily="50" charset="-128"/>
            </a:rPr>
            <a:t>）教育の</a:t>
          </a:r>
          <a:r>
            <a:rPr kumimoji="1" lang="ja-JP" altLang="en-US" sz="1000" b="1" dirty="0">
              <a:latin typeface="メイリオ" panose="020B0604030504040204" pitchFamily="50" charset="-128"/>
              <a:ea typeface="メイリオ" panose="020B0604030504040204" pitchFamily="50" charset="-128"/>
            </a:rPr>
            <a:t>実現</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②　主</a:t>
          </a:r>
          <a:r>
            <a:rPr kumimoji="1" lang="ja-JP" altLang="en-US" sz="1000" b="1" dirty="0">
              <a:latin typeface="メイリオ" panose="020B0604030504040204" pitchFamily="50" charset="-128"/>
              <a:ea typeface="メイリオ" panose="020B0604030504040204" pitchFamily="50" charset="-128"/>
            </a:rPr>
            <a:t>・副専門システムの拡充</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③　新たな資格</a:t>
          </a:r>
          <a:r>
            <a:rPr kumimoji="1" lang="ja-JP" altLang="en-US" sz="1000" b="1" dirty="0">
              <a:latin typeface="メイリオ" panose="020B0604030504040204" pitchFamily="50" charset="-128"/>
              <a:ea typeface="メイリオ" panose="020B0604030504040204" pitchFamily="50" charset="-128"/>
            </a:rPr>
            <a:t>取得の推進</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④　自宅</a:t>
          </a:r>
          <a:r>
            <a:rPr kumimoji="1" lang="ja-JP" altLang="en-US" sz="1000" b="1" dirty="0">
              <a:latin typeface="メイリオ" panose="020B0604030504040204" pitchFamily="50" charset="-128"/>
              <a:ea typeface="メイリオ" panose="020B0604030504040204" pitchFamily="50" charset="-128"/>
            </a:rPr>
            <a:t>・学校での学習の学びの連続性の確保</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⑤　いつ</a:t>
          </a:r>
          <a:r>
            <a:rPr kumimoji="1" lang="ja-JP" altLang="en-US" sz="1000" b="1" dirty="0">
              <a:latin typeface="メイリオ" panose="020B0604030504040204" pitchFamily="50" charset="-128"/>
              <a:ea typeface="メイリオ" panose="020B0604030504040204" pitchFamily="50" charset="-128"/>
            </a:rPr>
            <a:t>でもどこからでも学べる学習環境</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⑥　卒業後</a:t>
          </a:r>
          <a:r>
            <a:rPr kumimoji="1" lang="ja-JP" altLang="en-US" sz="1000" b="1" dirty="0">
              <a:latin typeface="メイリオ" panose="020B0604030504040204" pitchFamily="50" charset="-128"/>
              <a:ea typeface="メイリオ" panose="020B0604030504040204" pitchFamily="50" charset="-128"/>
            </a:rPr>
            <a:t>の学びへのサポート（生涯学習）</a:t>
          </a:r>
          <a:endParaRPr kumimoji="1" lang="en-US" altLang="ja-JP" sz="1000" b="1" dirty="0">
            <a:latin typeface="メイリオ" panose="020B0604030504040204" pitchFamily="50" charset="-128"/>
            <a:ea typeface="メイリオ" panose="020B0604030504040204" pitchFamily="50" charset="-128"/>
          </a:endParaRPr>
        </a:p>
      </dgm:t>
    </dgm:pt>
    <dgm:pt modelId="{73D14C70-9F63-47FE-B0CD-3847999D989F}" type="parTrans" cxnId="{64CF1A59-2E69-47A1-937B-6FE479B542F7}">
      <dgm:prSet/>
      <dgm:spPr/>
      <dgm:t>
        <a:bodyPr/>
        <a:lstStyle/>
        <a:p>
          <a:endParaRPr kumimoji="1" lang="ja-JP" altLang="en-US"/>
        </a:p>
      </dgm:t>
    </dgm:pt>
    <dgm:pt modelId="{27C2E43B-8900-4BF1-8C5D-97AB2EE46938}" type="sibTrans" cxnId="{64CF1A59-2E69-47A1-937B-6FE479B542F7}">
      <dgm:prSet/>
      <dgm:spPr/>
      <dgm:t>
        <a:bodyPr/>
        <a:lstStyle/>
        <a:p>
          <a:endParaRPr kumimoji="1" lang="ja-JP" altLang="en-US"/>
        </a:p>
      </dgm:t>
    </dgm:pt>
    <dgm:pt modelId="{830184A0-2F08-4DA7-B4CE-BA273370B399}" type="pres">
      <dgm:prSet presAssocID="{619E715E-70FC-4D5A-8E67-0E7408DFE43A}" presName="Name0" presStyleCnt="0">
        <dgm:presLayoutVars>
          <dgm:dir/>
          <dgm:resizeHandles val="exact"/>
        </dgm:presLayoutVars>
      </dgm:prSet>
      <dgm:spPr/>
      <dgm:t>
        <a:bodyPr/>
        <a:lstStyle/>
        <a:p>
          <a:endParaRPr kumimoji="1" lang="ja-JP" altLang="en-US"/>
        </a:p>
      </dgm:t>
    </dgm:pt>
    <dgm:pt modelId="{9FA84FB7-6830-46BB-9B8A-A2D35809A605}" type="pres">
      <dgm:prSet presAssocID="{3402DDA8-7181-47E8-8651-33CACD5CF742}" presName="node" presStyleLbl="node1" presStyleIdx="0" presStyleCnt="3" custScaleX="147263" custScaleY="72368">
        <dgm:presLayoutVars>
          <dgm:bulletEnabled val="1"/>
        </dgm:presLayoutVars>
      </dgm:prSet>
      <dgm:spPr/>
      <dgm:t>
        <a:bodyPr/>
        <a:lstStyle/>
        <a:p>
          <a:endParaRPr kumimoji="1" lang="ja-JP" altLang="en-US"/>
        </a:p>
      </dgm:t>
    </dgm:pt>
    <dgm:pt modelId="{A9AF5E5C-B20A-4A93-A2A8-56AB1E65F997}" type="pres">
      <dgm:prSet presAssocID="{67C753C1-D9B3-4690-9C9E-0C1E980B4517}" presName="sibTrans" presStyleLbl="sibTrans2D1" presStyleIdx="0" presStyleCnt="3" custScaleX="130696" custLinFactY="-23477" custLinFactNeighborX="-11050" custLinFactNeighborY="-100000"/>
      <dgm:spPr/>
      <dgm:t>
        <a:bodyPr/>
        <a:lstStyle/>
        <a:p>
          <a:endParaRPr kumimoji="1" lang="ja-JP" altLang="en-US"/>
        </a:p>
      </dgm:t>
    </dgm:pt>
    <dgm:pt modelId="{9B514813-80CC-4B96-889E-FD7744790795}" type="pres">
      <dgm:prSet presAssocID="{67C753C1-D9B3-4690-9C9E-0C1E980B4517}" presName="connectorText" presStyleLbl="sibTrans2D1" presStyleIdx="0" presStyleCnt="3"/>
      <dgm:spPr/>
      <dgm:t>
        <a:bodyPr/>
        <a:lstStyle/>
        <a:p>
          <a:endParaRPr kumimoji="1" lang="ja-JP" altLang="en-US"/>
        </a:p>
      </dgm:t>
    </dgm:pt>
    <dgm:pt modelId="{3283F4CB-C2F9-4352-B092-70AC6D720620}" type="pres">
      <dgm:prSet presAssocID="{3B72B8DD-AA49-4021-8F51-51FF8B558605}" presName="node" presStyleLbl="node1" presStyleIdx="1" presStyleCnt="3" custScaleY="123023" custRadScaleRad="107216" custRadScaleInc="10207">
        <dgm:presLayoutVars>
          <dgm:bulletEnabled val="1"/>
        </dgm:presLayoutVars>
      </dgm:prSet>
      <dgm:spPr/>
      <dgm:t>
        <a:bodyPr/>
        <a:lstStyle/>
        <a:p>
          <a:endParaRPr kumimoji="1" lang="ja-JP" altLang="en-US"/>
        </a:p>
      </dgm:t>
    </dgm:pt>
    <dgm:pt modelId="{85B70EB3-8B8B-4299-A66B-276A2772F27C}" type="pres">
      <dgm:prSet presAssocID="{8E74F107-01F1-415F-9447-E237770632F9}" presName="sibTrans" presStyleLbl="sibTrans2D1" presStyleIdx="1" presStyleCnt="3"/>
      <dgm:spPr/>
      <dgm:t>
        <a:bodyPr/>
        <a:lstStyle/>
        <a:p>
          <a:endParaRPr kumimoji="1" lang="ja-JP" altLang="en-US"/>
        </a:p>
      </dgm:t>
    </dgm:pt>
    <dgm:pt modelId="{A4E0ADC8-E1B3-4EBE-AD1D-4E04C2A3524A}" type="pres">
      <dgm:prSet presAssocID="{8E74F107-01F1-415F-9447-E237770632F9}" presName="connectorText" presStyleLbl="sibTrans2D1" presStyleIdx="1" presStyleCnt="3"/>
      <dgm:spPr/>
      <dgm:t>
        <a:bodyPr/>
        <a:lstStyle/>
        <a:p>
          <a:endParaRPr kumimoji="1" lang="ja-JP" altLang="en-US"/>
        </a:p>
      </dgm:t>
    </dgm:pt>
    <dgm:pt modelId="{85BBF002-8B5B-4CA8-ACD0-1AB23121E8D3}" type="pres">
      <dgm:prSet presAssocID="{651B0E23-1630-4B80-B46B-FCEEBE162C56}" presName="node" presStyleLbl="node1" presStyleIdx="2" presStyleCnt="3" custScaleX="152861" custScaleY="132524" custRadScaleRad="123861" custRadScaleInc="-1252">
        <dgm:presLayoutVars>
          <dgm:bulletEnabled val="1"/>
        </dgm:presLayoutVars>
      </dgm:prSet>
      <dgm:spPr/>
      <dgm:t>
        <a:bodyPr/>
        <a:lstStyle/>
        <a:p>
          <a:endParaRPr kumimoji="1" lang="ja-JP" altLang="en-US"/>
        </a:p>
      </dgm:t>
    </dgm:pt>
    <dgm:pt modelId="{C4BCD1F1-DC81-4CD1-A3FD-BB76FF49332B}" type="pres">
      <dgm:prSet presAssocID="{27C2E43B-8900-4BF1-8C5D-97AB2EE46938}" presName="sibTrans" presStyleLbl="sibTrans2D1" presStyleIdx="2" presStyleCnt="3" custScaleX="128801" custLinFactNeighborX="6968" custLinFactNeighborY="-97372"/>
      <dgm:spPr/>
      <dgm:t>
        <a:bodyPr/>
        <a:lstStyle/>
        <a:p>
          <a:endParaRPr kumimoji="1" lang="ja-JP" altLang="en-US"/>
        </a:p>
      </dgm:t>
    </dgm:pt>
    <dgm:pt modelId="{03FC525B-41E6-48A1-8FC3-708B4FC2B844}" type="pres">
      <dgm:prSet presAssocID="{27C2E43B-8900-4BF1-8C5D-97AB2EE46938}" presName="connectorText" presStyleLbl="sibTrans2D1" presStyleIdx="2" presStyleCnt="3"/>
      <dgm:spPr/>
      <dgm:t>
        <a:bodyPr/>
        <a:lstStyle/>
        <a:p>
          <a:endParaRPr kumimoji="1" lang="ja-JP" altLang="en-US"/>
        </a:p>
      </dgm:t>
    </dgm:pt>
  </dgm:ptLst>
  <dgm:cxnLst>
    <dgm:cxn modelId="{A30C5761-A40D-40C0-A4DB-CBEBF120401B}" type="presOf" srcId="{27C2E43B-8900-4BF1-8C5D-97AB2EE46938}" destId="{C4BCD1F1-DC81-4CD1-A3FD-BB76FF49332B}" srcOrd="0" destOrd="0" presId="urn:microsoft.com/office/officeart/2005/8/layout/cycle7"/>
    <dgm:cxn modelId="{2964163A-A908-4452-BCDF-0F310FD60315}" type="presOf" srcId="{619E715E-70FC-4D5A-8E67-0E7408DFE43A}" destId="{830184A0-2F08-4DA7-B4CE-BA273370B399}" srcOrd="0" destOrd="0" presId="urn:microsoft.com/office/officeart/2005/8/layout/cycle7"/>
    <dgm:cxn modelId="{151C03C2-5860-43F1-BD42-F5702CB93108}" type="presOf" srcId="{8E74F107-01F1-415F-9447-E237770632F9}" destId="{85B70EB3-8B8B-4299-A66B-276A2772F27C}" srcOrd="0" destOrd="0" presId="urn:microsoft.com/office/officeart/2005/8/layout/cycle7"/>
    <dgm:cxn modelId="{8ACB99DC-17D7-45EF-827D-919886C253C3}" type="presOf" srcId="{27C2E43B-8900-4BF1-8C5D-97AB2EE46938}" destId="{03FC525B-41E6-48A1-8FC3-708B4FC2B844}" srcOrd="1" destOrd="0" presId="urn:microsoft.com/office/officeart/2005/8/layout/cycle7"/>
    <dgm:cxn modelId="{64CF1A59-2E69-47A1-937B-6FE479B542F7}" srcId="{619E715E-70FC-4D5A-8E67-0E7408DFE43A}" destId="{651B0E23-1630-4B80-B46B-FCEEBE162C56}" srcOrd="2" destOrd="0" parTransId="{73D14C70-9F63-47FE-B0CD-3847999D989F}" sibTransId="{27C2E43B-8900-4BF1-8C5D-97AB2EE46938}"/>
    <dgm:cxn modelId="{7954B74C-26DB-4A10-9CCD-9DAF5689B035}" type="presOf" srcId="{67C753C1-D9B3-4690-9C9E-0C1E980B4517}" destId="{A9AF5E5C-B20A-4A93-A2A8-56AB1E65F997}" srcOrd="0" destOrd="0" presId="urn:microsoft.com/office/officeart/2005/8/layout/cycle7"/>
    <dgm:cxn modelId="{BE7228B4-EAA8-479E-9B60-560F8B52D90E}" type="presOf" srcId="{3402DDA8-7181-47E8-8651-33CACD5CF742}" destId="{9FA84FB7-6830-46BB-9B8A-A2D35809A605}" srcOrd="0" destOrd="0" presId="urn:microsoft.com/office/officeart/2005/8/layout/cycle7"/>
    <dgm:cxn modelId="{8965AD4C-51F2-42E4-B490-2A3F608AAD79}" type="presOf" srcId="{8E74F107-01F1-415F-9447-E237770632F9}" destId="{A4E0ADC8-E1B3-4EBE-AD1D-4E04C2A3524A}" srcOrd="1" destOrd="0" presId="urn:microsoft.com/office/officeart/2005/8/layout/cycle7"/>
    <dgm:cxn modelId="{C3E89232-DA08-4F6A-8048-E42DC09AB0E4}" srcId="{619E715E-70FC-4D5A-8E67-0E7408DFE43A}" destId="{3B72B8DD-AA49-4021-8F51-51FF8B558605}" srcOrd="1" destOrd="0" parTransId="{77361641-D6C2-473F-AFC3-53218DC05C93}" sibTransId="{8E74F107-01F1-415F-9447-E237770632F9}"/>
    <dgm:cxn modelId="{66D2B26A-E562-4FC3-A58A-61881C41FEF5}" type="presOf" srcId="{651B0E23-1630-4B80-B46B-FCEEBE162C56}" destId="{85BBF002-8B5B-4CA8-ACD0-1AB23121E8D3}" srcOrd="0" destOrd="0" presId="urn:microsoft.com/office/officeart/2005/8/layout/cycle7"/>
    <dgm:cxn modelId="{6DF073D9-E2DB-40D1-BDAC-47CB89629A7D}" type="presOf" srcId="{3B72B8DD-AA49-4021-8F51-51FF8B558605}" destId="{3283F4CB-C2F9-4352-B092-70AC6D720620}" srcOrd="0" destOrd="0" presId="urn:microsoft.com/office/officeart/2005/8/layout/cycle7"/>
    <dgm:cxn modelId="{A7B13C5E-531F-4B05-8E71-DA99A2EE24FC}" srcId="{619E715E-70FC-4D5A-8E67-0E7408DFE43A}" destId="{3402DDA8-7181-47E8-8651-33CACD5CF742}" srcOrd="0" destOrd="0" parTransId="{C153A4C7-BCD0-4352-83FF-361F83B40C94}" sibTransId="{67C753C1-D9B3-4690-9C9E-0C1E980B4517}"/>
    <dgm:cxn modelId="{CAB1C35A-D2B2-4C2A-97A9-B7DDB44BE739}" type="presOf" srcId="{67C753C1-D9B3-4690-9C9E-0C1E980B4517}" destId="{9B514813-80CC-4B96-889E-FD7744790795}" srcOrd="1" destOrd="0" presId="urn:microsoft.com/office/officeart/2005/8/layout/cycle7"/>
    <dgm:cxn modelId="{FB4BA183-6022-42AE-84A4-4041558C9638}" type="presParOf" srcId="{830184A0-2F08-4DA7-B4CE-BA273370B399}" destId="{9FA84FB7-6830-46BB-9B8A-A2D35809A605}" srcOrd="0" destOrd="0" presId="urn:microsoft.com/office/officeart/2005/8/layout/cycle7"/>
    <dgm:cxn modelId="{599F06A0-CA79-494F-9662-E29849AD0594}" type="presParOf" srcId="{830184A0-2F08-4DA7-B4CE-BA273370B399}" destId="{A9AF5E5C-B20A-4A93-A2A8-56AB1E65F997}" srcOrd="1" destOrd="0" presId="urn:microsoft.com/office/officeart/2005/8/layout/cycle7"/>
    <dgm:cxn modelId="{CEA4AF9A-7574-4141-A7D6-185C4D6A7EF4}" type="presParOf" srcId="{A9AF5E5C-B20A-4A93-A2A8-56AB1E65F997}" destId="{9B514813-80CC-4B96-889E-FD7744790795}" srcOrd="0" destOrd="0" presId="urn:microsoft.com/office/officeart/2005/8/layout/cycle7"/>
    <dgm:cxn modelId="{7C566821-07AC-4A93-BC40-CFB5DC62200D}" type="presParOf" srcId="{830184A0-2F08-4DA7-B4CE-BA273370B399}" destId="{3283F4CB-C2F9-4352-B092-70AC6D720620}" srcOrd="2" destOrd="0" presId="urn:microsoft.com/office/officeart/2005/8/layout/cycle7"/>
    <dgm:cxn modelId="{000B724A-5719-452C-881B-FD5E2847812E}" type="presParOf" srcId="{830184A0-2F08-4DA7-B4CE-BA273370B399}" destId="{85B70EB3-8B8B-4299-A66B-276A2772F27C}" srcOrd="3" destOrd="0" presId="urn:microsoft.com/office/officeart/2005/8/layout/cycle7"/>
    <dgm:cxn modelId="{797F01E4-144C-476D-AA28-2A08F7137479}" type="presParOf" srcId="{85B70EB3-8B8B-4299-A66B-276A2772F27C}" destId="{A4E0ADC8-E1B3-4EBE-AD1D-4E04C2A3524A}" srcOrd="0" destOrd="0" presId="urn:microsoft.com/office/officeart/2005/8/layout/cycle7"/>
    <dgm:cxn modelId="{CF9D5EEA-B97A-489F-9A10-78E316C61455}" type="presParOf" srcId="{830184A0-2F08-4DA7-B4CE-BA273370B399}" destId="{85BBF002-8B5B-4CA8-ACD0-1AB23121E8D3}" srcOrd="4" destOrd="0" presId="urn:microsoft.com/office/officeart/2005/8/layout/cycle7"/>
    <dgm:cxn modelId="{C82BA8B2-7703-4A6C-9B75-DD5D43FE3A35}" type="presParOf" srcId="{830184A0-2F08-4DA7-B4CE-BA273370B399}" destId="{C4BCD1F1-DC81-4CD1-A3FD-BB76FF49332B}" srcOrd="5" destOrd="0" presId="urn:microsoft.com/office/officeart/2005/8/layout/cycle7"/>
    <dgm:cxn modelId="{4394C563-D945-4EC1-9BE4-8EDFE7806707}" type="presParOf" srcId="{C4BCD1F1-DC81-4CD1-A3FD-BB76FF49332B}" destId="{03FC525B-41E6-48A1-8FC3-708B4FC2B844}"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1FC997-65B9-4F04-9D5D-EE17C36E55F7}" type="doc">
      <dgm:prSet loTypeId="urn:microsoft.com/office/officeart/2005/8/layout/hChevron3" loCatId="process" qsTypeId="urn:microsoft.com/office/officeart/2005/8/quickstyle/simple1" qsCatId="simple" csTypeId="urn:microsoft.com/office/officeart/2005/8/colors/colorful3" csCatId="colorful" phldr="1"/>
      <dgm:spPr/>
    </dgm:pt>
    <dgm:pt modelId="{F7AE8AF7-1F5D-4EAA-A314-FD4DE144BD56}">
      <dgm:prSet phldrT="[テキスト]"/>
      <dgm:spPr/>
      <dgm:t>
        <a:bodyPr/>
        <a:lstStyle/>
        <a:p>
          <a:r>
            <a:rPr kumimoji="1" lang="ja-JP" altLang="en-US" b="1" dirty="0">
              <a:latin typeface="+mj-ea"/>
              <a:ea typeface="+mj-ea"/>
            </a:rPr>
            <a:t>企画書の立案</a:t>
          </a:r>
        </a:p>
      </dgm:t>
    </dgm:pt>
    <dgm:pt modelId="{528FE4F3-F9E8-4BAF-966C-F6887D39956F}" type="parTrans" cxnId="{2DFADBB6-14C8-4192-A4EC-5FC05374AB7C}">
      <dgm:prSet/>
      <dgm:spPr/>
      <dgm:t>
        <a:bodyPr/>
        <a:lstStyle/>
        <a:p>
          <a:endParaRPr kumimoji="1" lang="ja-JP" altLang="en-US" b="1">
            <a:latin typeface="+mj-ea"/>
            <a:ea typeface="+mj-ea"/>
          </a:endParaRPr>
        </a:p>
      </dgm:t>
    </dgm:pt>
    <dgm:pt modelId="{37264313-BBFE-4B13-BF17-A838113367CA}" type="sibTrans" cxnId="{2DFADBB6-14C8-4192-A4EC-5FC05374AB7C}">
      <dgm:prSet/>
      <dgm:spPr/>
      <dgm:t>
        <a:bodyPr/>
        <a:lstStyle/>
        <a:p>
          <a:endParaRPr kumimoji="1" lang="ja-JP" altLang="en-US" b="1">
            <a:latin typeface="+mj-ea"/>
            <a:ea typeface="+mj-ea"/>
          </a:endParaRPr>
        </a:p>
      </dgm:t>
    </dgm:pt>
    <dgm:pt modelId="{94213463-E63E-479D-9E28-EEDFD95ACB0E}">
      <dgm:prSet phldrT="[テキスト]"/>
      <dgm:spPr/>
      <dgm:t>
        <a:bodyPr/>
        <a:lstStyle/>
        <a:p>
          <a:r>
            <a:rPr kumimoji="1" lang="ja-JP" altLang="en-US" b="1" dirty="0">
              <a:latin typeface="+mj-ea"/>
              <a:ea typeface="+mj-ea"/>
            </a:rPr>
            <a:t>カリキュラムの検討</a:t>
          </a:r>
        </a:p>
      </dgm:t>
    </dgm:pt>
    <dgm:pt modelId="{AFFE8500-9AA8-406A-A151-6A8A56452B88}" type="parTrans" cxnId="{E838178F-E946-453A-858A-28590A3F67A1}">
      <dgm:prSet/>
      <dgm:spPr/>
      <dgm:t>
        <a:bodyPr/>
        <a:lstStyle/>
        <a:p>
          <a:endParaRPr kumimoji="1" lang="ja-JP" altLang="en-US" b="1">
            <a:latin typeface="+mj-ea"/>
            <a:ea typeface="+mj-ea"/>
          </a:endParaRPr>
        </a:p>
      </dgm:t>
    </dgm:pt>
    <dgm:pt modelId="{2D267FA2-4FAE-4AF6-9FFA-DBC0D7849C4F}" type="sibTrans" cxnId="{E838178F-E946-453A-858A-28590A3F67A1}">
      <dgm:prSet/>
      <dgm:spPr/>
      <dgm:t>
        <a:bodyPr/>
        <a:lstStyle/>
        <a:p>
          <a:endParaRPr kumimoji="1" lang="ja-JP" altLang="en-US" b="1">
            <a:latin typeface="+mj-ea"/>
            <a:ea typeface="+mj-ea"/>
          </a:endParaRPr>
        </a:p>
      </dgm:t>
    </dgm:pt>
    <dgm:pt modelId="{90815FE6-BC0B-40F3-9B44-9EF37BD7662C}">
      <dgm:prSet phldrT="[テキスト]"/>
      <dgm:spPr/>
      <dgm:t>
        <a:bodyPr/>
        <a:lstStyle/>
        <a:p>
          <a:r>
            <a:rPr kumimoji="1" lang="ja-JP" altLang="en-US" b="1" dirty="0">
              <a:latin typeface="+mj-ea"/>
              <a:ea typeface="+mj-ea"/>
            </a:rPr>
            <a:t>学習目標の分析</a:t>
          </a:r>
          <a:endParaRPr kumimoji="1" lang="en-US" altLang="ja-JP" b="1" dirty="0">
            <a:latin typeface="+mj-ea"/>
            <a:ea typeface="+mj-ea"/>
          </a:endParaRPr>
        </a:p>
      </dgm:t>
    </dgm:pt>
    <dgm:pt modelId="{5DD22C0D-C9F1-4108-8F83-AF5C661962B1}" type="parTrans" cxnId="{9B20E501-51BF-4CA2-88AC-C6AD1587E209}">
      <dgm:prSet/>
      <dgm:spPr/>
      <dgm:t>
        <a:bodyPr/>
        <a:lstStyle/>
        <a:p>
          <a:endParaRPr kumimoji="1" lang="ja-JP" altLang="en-US" b="1">
            <a:latin typeface="+mj-ea"/>
            <a:ea typeface="+mj-ea"/>
          </a:endParaRPr>
        </a:p>
      </dgm:t>
    </dgm:pt>
    <dgm:pt modelId="{363F8D6A-2EDD-4FD4-AD71-B95B5891C194}" type="sibTrans" cxnId="{9B20E501-51BF-4CA2-88AC-C6AD1587E209}">
      <dgm:prSet/>
      <dgm:spPr/>
      <dgm:t>
        <a:bodyPr/>
        <a:lstStyle/>
        <a:p>
          <a:endParaRPr kumimoji="1" lang="ja-JP" altLang="en-US" b="1">
            <a:latin typeface="+mj-ea"/>
            <a:ea typeface="+mj-ea"/>
          </a:endParaRPr>
        </a:p>
      </dgm:t>
    </dgm:pt>
    <dgm:pt modelId="{EE9AC313-FD2A-4A6A-9597-075FFC34B1BD}">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87853264-A0BA-4658-B9B8-A6C0665B6D11}" type="parTrans" cxnId="{01497BF4-EB23-4019-8E29-F6DC403D8C9A}">
      <dgm:prSet/>
      <dgm:spPr/>
      <dgm:t>
        <a:bodyPr/>
        <a:lstStyle/>
        <a:p>
          <a:endParaRPr kumimoji="1" lang="ja-JP" altLang="en-US" b="1">
            <a:latin typeface="+mj-ea"/>
            <a:ea typeface="+mj-ea"/>
          </a:endParaRPr>
        </a:p>
      </dgm:t>
    </dgm:pt>
    <dgm:pt modelId="{6915D954-74CB-484C-A7DA-261A1E0098CC}" type="sibTrans" cxnId="{01497BF4-EB23-4019-8E29-F6DC403D8C9A}">
      <dgm:prSet/>
      <dgm:spPr/>
      <dgm:t>
        <a:bodyPr/>
        <a:lstStyle/>
        <a:p>
          <a:endParaRPr kumimoji="1" lang="ja-JP" altLang="en-US" b="1">
            <a:latin typeface="+mj-ea"/>
            <a:ea typeface="+mj-ea"/>
          </a:endParaRPr>
        </a:p>
      </dgm:t>
    </dgm:pt>
    <dgm:pt modelId="{FA110680-C5E2-4A6E-A52E-84E4B139E423}">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F6CE4DFE-A825-4576-B1F1-ABE84AF82578}" type="parTrans" cxnId="{3DF8113E-495B-490E-A901-A1B10AA2B5FE}">
      <dgm:prSet/>
      <dgm:spPr/>
      <dgm:t>
        <a:bodyPr/>
        <a:lstStyle/>
        <a:p>
          <a:endParaRPr kumimoji="1" lang="ja-JP" altLang="en-US" b="1">
            <a:latin typeface="+mj-ea"/>
            <a:ea typeface="+mj-ea"/>
          </a:endParaRPr>
        </a:p>
      </dgm:t>
    </dgm:pt>
    <dgm:pt modelId="{1C5D3354-C2C8-4EFD-84E6-E0F8752BA37B}" type="sibTrans" cxnId="{3DF8113E-495B-490E-A901-A1B10AA2B5FE}">
      <dgm:prSet/>
      <dgm:spPr/>
      <dgm:t>
        <a:bodyPr/>
        <a:lstStyle/>
        <a:p>
          <a:endParaRPr kumimoji="1" lang="ja-JP" altLang="en-US" b="1">
            <a:latin typeface="+mj-ea"/>
            <a:ea typeface="+mj-ea"/>
          </a:endParaRPr>
        </a:p>
      </dgm:t>
    </dgm:pt>
    <dgm:pt modelId="{93A8F1F4-0483-4168-BD34-243CC768B61A}">
      <dgm:prSet phldrT="[テキスト]"/>
      <dgm:spPr/>
      <dgm:t>
        <a:bodyPr/>
        <a:lstStyle/>
        <a:p>
          <a:r>
            <a:rPr kumimoji="1" lang="ja-JP" altLang="en-US" b="1" dirty="0">
              <a:latin typeface="+mj-ea"/>
              <a:ea typeface="+mj-ea"/>
            </a:rPr>
            <a:t>大学との連携</a:t>
          </a:r>
          <a:endParaRPr kumimoji="1" lang="en-US" altLang="ja-JP" b="1" dirty="0">
            <a:latin typeface="+mj-ea"/>
            <a:ea typeface="+mj-ea"/>
          </a:endParaRPr>
        </a:p>
      </dgm:t>
    </dgm:pt>
    <dgm:pt modelId="{57527913-A63B-4395-A264-CCAA42B69928}" type="parTrans" cxnId="{3FC81C56-231A-499F-BD89-2DF2EBD60DC0}">
      <dgm:prSet/>
      <dgm:spPr/>
      <dgm:t>
        <a:bodyPr/>
        <a:lstStyle/>
        <a:p>
          <a:endParaRPr kumimoji="1" lang="ja-JP" altLang="en-US" b="1">
            <a:latin typeface="+mj-ea"/>
            <a:ea typeface="+mj-ea"/>
          </a:endParaRPr>
        </a:p>
      </dgm:t>
    </dgm:pt>
    <dgm:pt modelId="{9696B130-107C-4A1D-AE99-3A75FD32645E}" type="sibTrans" cxnId="{3FC81C56-231A-499F-BD89-2DF2EBD60DC0}">
      <dgm:prSet/>
      <dgm:spPr/>
      <dgm:t>
        <a:bodyPr/>
        <a:lstStyle/>
        <a:p>
          <a:endParaRPr kumimoji="1" lang="ja-JP" altLang="en-US" b="1">
            <a:latin typeface="+mj-ea"/>
            <a:ea typeface="+mj-ea"/>
          </a:endParaRPr>
        </a:p>
      </dgm:t>
    </dgm:pt>
    <dgm:pt modelId="{E31B02A7-F452-4A6D-A044-D8D455310A52}">
      <dgm:prSet phldrT="[テキスト]"/>
      <dgm:spPr/>
      <dgm:t>
        <a:bodyPr/>
        <a:lstStyle/>
        <a:p>
          <a:r>
            <a:rPr kumimoji="1" lang="ja-JP" altLang="en-US" b="1" dirty="0">
              <a:latin typeface="+mj-ea"/>
              <a:ea typeface="+mj-ea"/>
            </a:rPr>
            <a:t>２０単位</a:t>
          </a:r>
        </a:p>
      </dgm:t>
    </dgm:pt>
    <dgm:pt modelId="{9F53394C-0AC9-439F-B69A-89F9BDFAF40B}" type="parTrans" cxnId="{F4D93B5D-1C40-4423-9F61-610A74012BBE}">
      <dgm:prSet/>
      <dgm:spPr/>
      <dgm:t>
        <a:bodyPr/>
        <a:lstStyle/>
        <a:p>
          <a:endParaRPr kumimoji="1" lang="ja-JP" altLang="en-US" b="1">
            <a:latin typeface="+mj-ea"/>
            <a:ea typeface="+mj-ea"/>
          </a:endParaRPr>
        </a:p>
      </dgm:t>
    </dgm:pt>
    <dgm:pt modelId="{59B2EC56-EB85-431E-8050-0D47A8C3B9A2}" type="sibTrans" cxnId="{F4D93B5D-1C40-4423-9F61-610A74012BBE}">
      <dgm:prSet/>
      <dgm:spPr/>
      <dgm:t>
        <a:bodyPr/>
        <a:lstStyle/>
        <a:p>
          <a:endParaRPr kumimoji="1" lang="ja-JP" altLang="en-US" b="1">
            <a:latin typeface="+mj-ea"/>
            <a:ea typeface="+mj-ea"/>
          </a:endParaRPr>
        </a:p>
      </dgm:t>
    </dgm:pt>
    <dgm:pt modelId="{60DECD68-0640-46E0-B00E-C65759730D63}" type="pres">
      <dgm:prSet presAssocID="{861FC997-65B9-4F04-9D5D-EE17C36E55F7}" presName="Name0" presStyleCnt="0">
        <dgm:presLayoutVars>
          <dgm:dir/>
          <dgm:resizeHandles val="exact"/>
        </dgm:presLayoutVars>
      </dgm:prSet>
      <dgm:spPr/>
    </dgm:pt>
    <dgm:pt modelId="{FAC6AE34-2216-40A3-B891-26B4540D6676}" type="pres">
      <dgm:prSet presAssocID="{F7AE8AF7-1F5D-4EAA-A314-FD4DE144BD56}" presName="parTxOnly" presStyleLbl="node1" presStyleIdx="0" presStyleCnt="7" custScaleX="32507">
        <dgm:presLayoutVars>
          <dgm:bulletEnabled val="1"/>
        </dgm:presLayoutVars>
      </dgm:prSet>
      <dgm:spPr/>
      <dgm:t>
        <a:bodyPr/>
        <a:lstStyle/>
        <a:p>
          <a:endParaRPr kumimoji="1" lang="ja-JP" altLang="en-US"/>
        </a:p>
      </dgm:t>
    </dgm:pt>
    <dgm:pt modelId="{2F067ED7-FDC2-4492-92C9-8937212D3E93}" type="pres">
      <dgm:prSet presAssocID="{37264313-BBFE-4B13-BF17-A838113367CA}" presName="parSpace" presStyleCnt="0"/>
      <dgm:spPr/>
    </dgm:pt>
    <dgm:pt modelId="{426F6C9F-C3D0-4B5A-9D89-CEDB3490DE96}" type="pres">
      <dgm:prSet presAssocID="{94213463-E63E-479D-9E28-EEDFD95ACB0E}" presName="parTxOnly" presStyleLbl="node1" presStyleIdx="1" presStyleCnt="7" custScaleX="69837">
        <dgm:presLayoutVars>
          <dgm:bulletEnabled val="1"/>
        </dgm:presLayoutVars>
      </dgm:prSet>
      <dgm:spPr/>
      <dgm:t>
        <a:bodyPr/>
        <a:lstStyle/>
        <a:p>
          <a:endParaRPr kumimoji="1" lang="ja-JP" altLang="en-US"/>
        </a:p>
      </dgm:t>
    </dgm:pt>
    <dgm:pt modelId="{BA5818DD-C1BE-4B46-A699-66A9E39D318E}" type="pres">
      <dgm:prSet presAssocID="{2D267FA2-4FAE-4AF6-9FFA-DBC0D7849C4F}" presName="parSpace" presStyleCnt="0"/>
      <dgm:spPr/>
    </dgm:pt>
    <dgm:pt modelId="{A2D690E3-FF26-4D8D-8F1C-0B5FFA063FFE}" type="pres">
      <dgm:prSet presAssocID="{90815FE6-BC0B-40F3-9B44-9EF37BD7662C}" presName="parTxOnly" presStyleLbl="node1" presStyleIdx="2" presStyleCnt="7" custScaleX="57253">
        <dgm:presLayoutVars>
          <dgm:bulletEnabled val="1"/>
        </dgm:presLayoutVars>
      </dgm:prSet>
      <dgm:spPr/>
      <dgm:t>
        <a:bodyPr/>
        <a:lstStyle/>
        <a:p>
          <a:endParaRPr kumimoji="1" lang="ja-JP" altLang="en-US"/>
        </a:p>
      </dgm:t>
    </dgm:pt>
    <dgm:pt modelId="{323D699A-505B-4606-98E8-81256DD9BC51}" type="pres">
      <dgm:prSet presAssocID="{363F8D6A-2EDD-4FD4-AD71-B95B5891C194}" presName="parSpace" presStyleCnt="0"/>
      <dgm:spPr/>
    </dgm:pt>
    <dgm:pt modelId="{05EABC1A-CF2B-4A9D-BE78-6A5BA8CB4F72}" type="pres">
      <dgm:prSet presAssocID="{EE9AC313-FD2A-4A6A-9597-075FFC34B1BD}" presName="parTxOnly" presStyleLbl="node1" presStyleIdx="3" presStyleCnt="7">
        <dgm:presLayoutVars>
          <dgm:bulletEnabled val="1"/>
        </dgm:presLayoutVars>
      </dgm:prSet>
      <dgm:spPr/>
      <dgm:t>
        <a:bodyPr/>
        <a:lstStyle/>
        <a:p>
          <a:endParaRPr kumimoji="1" lang="ja-JP" altLang="en-US"/>
        </a:p>
      </dgm:t>
    </dgm:pt>
    <dgm:pt modelId="{22F9DA91-AF5D-46EB-9700-DAE8CD395A4B}" type="pres">
      <dgm:prSet presAssocID="{6915D954-74CB-484C-A7DA-261A1E0098CC}" presName="parSpace" presStyleCnt="0"/>
      <dgm:spPr/>
    </dgm:pt>
    <dgm:pt modelId="{E52F3EBE-2C06-4CDF-8CE2-168AA8FFF9D8}" type="pres">
      <dgm:prSet presAssocID="{E31B02A7-F452-4A6D-A044-D8D455310A52}" presName="parTxOnly" presStyleLbl="node1" presStyleIdx="4" presStyleCnt="7">
        <dgm:presLayoutVars>
          <dgm:bulletEnabled val="1"/>
        </dgm:presLayoutVars>
      </dgm:prSet>
      <dgm:spPr/>
      <dgm:t>
        <a:bodyPr/>
        <a:lstStyle/>
        <a:p>
          <a:endParaRPr kumimoji="1" lang="ja-JP" altLang="en-US"/>
        </a:p>
      </dgm:t>
    </dgm:pt>
    <dgm:pt modelId="{1F31CF51-29E8-4F9C-B258-228E51250F9D}" type="pres">
      <dgm:prSet presAssocID="{59B2EC56-EB85-431E-8050-0D47A8C3B9A2}" presName="parSpace" presStyleCnt="0"/>
      <dgm:spPr/>
    </dgm:pt>
    <dgm:pt modelId="{7FE44029-B0B4-4203-B1A4-CE6E59FE60AA}" type="pres">
      <dgm:prSet presAssocID="{FA110680-C5E2-4A6E-A52E-84E4B139E423}" presName="parTxOnly" presStyleLbl="node1" presStyleIdx="5" presStyleCnt="7">
        <dgm:presLayoutVars>
          <dgm:bulletEnabled val="1"/>
        </dgm:presLayoutVars>
      </dgm:prSet>
      <dgm:spPr/>
      <dgm:t>
        <a:bodyPr/>
        <a:lstStyle/>
        <a:p>
          <a:endParaRPr kumimoji="1" lang="ja-JP" altLang="en-US"/>
        </a:p>
      </dgm:t>
    </dgm:pt>
    <dgm:pt modelId="{0D0E5DEE-261E-46D7-B25E-BA3E547219DD}" type="pres">
      <dgm:prSet presAssocID="{1C5D3354-C2C8-4EFD-84E6-E0F8752BA37B}" presName="parSpace" presStyleCnt="0"/>
      <dgm:spPr/>
    </dgm:pt>
    <dgm:pt modelId="{ACB63468-B11D-4B69-B94C-083BE31B219D}" type="pres">
      <dgm:prSet presAssocID="{93A8F1F4-0483-4168-BD34-243CC768B61A}" presName="parTxOnly" presStyleLbl="node1" presStyleIdx="6" presStyleCnt="7">
        <dgm:presLayoutVars>
          <dgm:bulletEnabled val="1"/>
        </dgm:presLayoutVars>
      </dgm:prSet>
      <dgm:spPr/>
      <dgm:t>
        <a:bodyPr/>
        <a:lstStyle/>
        <a:p>
          <a:endParaRPr kumimoji="1" lang="ja-JP" altLang="en-US"/>
        </a:p>
      </dgm:t>
    </dgm:pt>
  </dgm:ptLst>
  <dgm:cxnLst>
    <dgm:cxn modelId="{1C35E655-908D-4A6F-AE2B-C284B29E0B27}" type="presOf" srcId="{EE9AC313-FD2A-4A6A-9597-075FFC34B1BD}" destId="{05EABC1A-CF2B-4A9D-BE78-6A5BA8CB4F72}" srcOrd="0" destOrd="0" presId="urn:microsoft.com/office/officeart/2005/8/layout/hChevron3"/>
    <dgm:cxn modelId="{2AC6F2F9-7575-4B2D-AC01-7F93769B3F92}" type="presOf" srcId="{93A8F1F4-0483-4168-BD34-243CC768B61A}" destId="{ACB63468-B11D-4B69-B94C-083BE31B219D}" srcOrd="0" destOrd="0" presId="urn:microsoft.com/office/officeart/2005/8/layout/hChevron3"/>
    <dgm:cxn modelId="{7775BD34-82FF-49BF-AE72-155083D766FE}" type="presOf" srcId="{FA110680-C5E2-4A6E-A52E-84E4B139E423}" destId="{7FE44029-B0B4-4203-B1A4-CE6E59FE60AA}" srcOrd="0" destOrd="0" presId="urn:microsoft.com/office/officeart/2005/8/layout/hChevron3"/>
    <dgm:cxn modelId="{F4D93B5D-1C40-4423-9F61-610A74012BBE}" srcId="{861FC997-65B9-4F04-9D5D-EE17C36E55F7}" destId="{E31B02A7-F452-4A6D-A044-D8D455310A52}" srcOrd="4" destOrd="0" parTransId="{9F53394C-0AC9-439F-B69A-89F9BDFAF40B}" sibTransId="{59B2EC56-EB85-431E-8050-0D47A8C3B9A2}"/>
    <dgm:cxn modelId="{E838178F-E946-453A-858A-28590A3F67A1}" srcId="{861FC997-65B9-4F04-9D5D-EE17C36E55F7}" destId="{94213463-E63E-479D-9E28-EEDFD95ACB0E}" srcOrd="1" destOrd="0" parTransId="{AFFE8500-9AA8-406A-A151-6A8A56452B88}" sibTransId="{2D267FA2-4FAE-4AF6-9FFA-DBC0D7849C4F}"/>
    <dgm:cxn modelId="{3DF8113E-495B-490E-A901-A1B10AA2B5FE}" srcId="{861FC997-65B9-4F04-9D5D-EE17C36E55F7}" destId="{FA110680-C5E2-4A6E-A52E-84E4B139E423}" srcOrd="5" destOrd="0" parTransId="{F6CE4DFE-A825-4576-B1F1-ABE84AF82578}" sibTransId="{1C5D3354-C2C8-4EFD-84E6-E0F8752BA37B}"/>
    <dgm:cxn modelId="{8AF4E1FC-BB9E-4F4B-8965-016F3B2C1966}" type="presOf" srcId="{F7AE8AF7-1F5D-4EAA-A314-FD4DE144BD56}" destId="{FAC6AE34-2216-40A3-B891-26B4540D6676}" srcOrd="0" destOrd="0" presId="urn:microsoft.com/office/officeart/2005/8/layout/hChevron3"/>
    <dgm:cxn modelId="{9B20E501-51BF-4CA2-88AC-C6AD1587E209}" srcId="{861FC997-65B9-4F04-9D5D-EE17C36E55F7}" destId="{90815FE6-BC0B-40F3-9B44-9EF37BD7662C}" srcOrd="2" destOrd="0" parTransId="{5DD22C0D-C9F1-4108-8F83-AF5C661962B1}" sibTransId="{363F8D6A-2EDD-4FD4-AD71-B95B5891C194}"/>
    <dgm:cxn modelId="{13567D27-898A-4427-8286-3F2BD5F9C98C}" type="presOf" srcId="{94213463-E63E-479D-9E28-EEDFD95ACB0E}" destId="{426F6C9F-C3D0-4B5A-9D89-CEDB3490DE96}" srcOrd="0" destOrd="0" presId="urn:microsoft.com/office/officeart/2005/8/layout/hChevron3"/>
    <dgm:cxn modelId="{01497BF4-EB23-4019-8E29-F6DC403D8C9A}" srcId="{861FC997-65B9-4F04-9D5D-EE17C36E55F7}" destId="{EE9AC313-FD2A-4A6A-9597-075FFC34B1BD}" srcOrd="3" destOrd="0" parTransId="{87853264-A0BA-4658-B9B8-A6C0665B6D11}" sibTransId="{6915D954-74CB-484C-A7DA-261A1E0098CC}"/>
    <dgm:cxn modelId="{3FC81C56-231A-499F-BD89-2DF2EBD60DC0}" srcId="{861FC997-65B9-4F04-9D5D-EE17C36E55F7}" destId="{93A8F1F4-0483-4168-BD34-243CC768B61A}" srcOrd="6" destOrd="0" parTransId="{57527913-A63B-4395-A264-CCAA42B69928}" sibTransId="{9696B130-107C-4A1D-AE99-3A75FD32645E}"/>
    <dgm:cxn modelId="{13DF3EC1-0FCF-4F5A-B67C-192BF88AB7E6}" type="presOf" srcId="{E31B02A7-F452-4A6D-A044-D8D455310A52}" destId="{E52F3EBE-2C06-4CDF-8CE2-168AA8FFF9D8}" srcOrd="0" destOrd="0" presId="urn:microsoft.com/office/officeart/2005/8/layout/hChevron3"/>
    <dgm:cxn modelId="{535FB4FA-9C56-41C4-A834-5FE9E1549017}" type="presOf" srcId="{861FC997-65B9-4F04-9D5D-EE17C36E55F7}" destId="{60DECD68-0640-46E0-B00E-C65759730D63}" srcOrd="0" destOrd="0" presId="urn:microsoft.com/office/officeart/2005/8/layout/hChevron3"/>
    <dgm:cxn modelId="{8BC63D5E-A71D-4776-896B-E5E024449D46}" type="presOf" srcId="{90815FE6-BC0B-40F3-9B44-9EF37BD7662C}" destId="{A2D690E3-FF26-4D8D-8F1C-0B5FFA063FFE}" srcOrd="0" destOrd="0" presId="urn:microsoft.com/office/officeart/2005/8/layout/hChevron3"/>
    <dgm:cxn modelId="{2DFADBB6-14C8-4192-A4EC-5FC05374AB7C}" srcId="{861FC997-65B9-4F04-9D5D-EE17C36E55F7}" destId="{F7AE8AF7-1F5D-4EAA-A314-FD4DE144BD56}" srcOrd="0" destOrd="0" parTransId="{528FE4F3-F9E8-4BAF-966C-F6887D39956F}" sibTransId="{37264313-BBFE-4B13-BF17-A838113367CA}"/>
    <dgm:cxn modelId="{C6B64C12-2535-462A-9F77-61138C254F81}" type="presParOf" srcId="{60DECD68-0640-46E0-B00E-C65759730D63}" destId="{FAC6AE34-2216-40A3-B891-26B4540D6676}" srcOrd="0" destOrd="0" presId="urn:microsoft.com/office/officeart/2005/8/layout/hChevron3"/>
    <dgm:cxn modelId="{BE32627A-7BF3-4163-B6A4-796599540D1F}" type="presParOf" srcId="{60DECD68-0640-46E0-B00E-C65759730D63}" destId="{2F067ED7-FDC2-4492-92C9-8937212D3E93}" srcOrd="1" destOrd="0" presId="urn:microsoft.com/office/officeart/2005/8/layout/hChevron3"/>
    <dgm:cxn modelId="{383A814F-4E97-4000-8198-A14C474FCF86}" type="presParOf" srcId="{60DECD68-0640-46E0-B00E-C65759730D63}" destId="{426F6C9F-C3D0-4B5A-9D89-CEDB3490DE96}" srcOrd="2" destOrd="0" presId="urn:microsoft.com/office/officeart/2005/8/layout/hChevron3"/>
    <dgm:cxn modelId="{F2E16CBD-08B2-4F7D-83B6-9ACE727C5093}" type="presParOf" srcId="{60DECD68-0640-46E0-B00E-C65759730D63}" destId="{BA5818DD-C1BE-4B46-A699-66A9E39D318E}" srcOrd="3" destOrd="0" presId="urn:microsoft.com/office/officeart/2005/8/layout/hChevron3"/>
    <dgm:cxn modelId="{1E39B436-D434-47C5-9E3B-DFD1A499713E}" type="presParOf" srcId="{60DECD68-0640-46E0-B00E-C65759730D63}" destId="{A2D690E3-FF26-4D8D-8F1C-0B5FFA063FFE}" srcOrd="4" destOrd="0" presId="urn:microsoft.com/office/officeart/2005/8/layout/hChevron3"/>
    <dgm:cxn modelId="{F6A4F408-54D3-43CD-8982-48562CE53D01}" type="presParOf" srcId="{60DECD68-0640-46E0-B00E-C65759730D63}" destId="{323D699A-505B-4606-98E8-81256DD9BC51}" srcOrd="5" destOrd="0" presId="urn:microsoft.com/office/officeart/2005/8/layout/hChevron3"/>
    <dgm:cxn modelId="{BDD1EA47-1042-4119-A75F-529EAB42B7B7}" type="presParOf" srcId="{60DECD68-0640-46E0-B00E-C65759730D63}" destId="{05EABC1A-CF2B-4A9D-BE78-6A5BA8CB4F72}" srcOrd="6" destOrd="0" presId="urn:microsoft.com/office/officeart/2005/8/layout/hChevron3"/>
    <dgm:cxn modelId="{DEF93C9F-9788-4809-989C-3847F63AE3A8}" type="presParOf" srcId="{60DECD68-0640-46E0-B00E-C65759730D63}" destId="{22F9DA91-AF5D-46EB-9700-DAE8CD395A4B}" srcOrd="7" destOrd="0" presId="urn:microsoft.com/office/officeart/2005/8/layout/hChevron3"/>
    <dgm:cxn modelId="{EF834751-601A-4FE9-8BCD-2376A28A0FB5}" type="presParOf" srcId="{60DECD68-0640-46E0-B00E-C65759730D63}" destId="{E52F3EBE-2C06-4CDF-8CE2-168AA8FFF9D8}" srcOrd="8" destOrd="0" presId="urn:microsoft.com/office/officeart/2005/8/layout/hChevron3"/>
    <dgm:cxn modelId="{46091FF1-627E-4737-9F0D-DDA2F1C4EF0B}" type="presParOf" srcId="{60DECD68-0640-46E0-B00E-C65759730D63}" destId="{1F31CF51-29E8-4F9C-B258-228E51250F9D}" srcOrd="9" destOrd="0" presId="urn:microsoft.com/office/officeart/2005/8/layout/hChevron3"/>
    <dgm:cxn modelId="{22C546E1-0926-476C-A843-E99DB7EB8AD4}" type="presParOf" srcId="{60DECD68-0640-46E0-B00E-C65759730D63}" destId="{7FE44029-B0B4-4203-B1A4-CE6E59FE60AA}" srcOrd="10" destOrd="0" presId="urn:microsoft.com/office/officeart/2005/8/layout/hChevron3"/>
    <dgm:cxn modelId="{E0B5F28F-B0CD-400B-B11A-3FCEF00BE135}" type="presParOf" srcId="{60DECD68-0640-46E0-B00E-C65759730D63}" destId="{0D0E5DEE-261E-46D7-B25E-BA3E547219DD}" srcOrd="11" destOrd="0" presId="urn:microsoft.com/office/officeart/2005/8/layout/hChevron3"/>
    <dgm:cxn modelId="{337863EB-5753-44B8-8A75-D1BD6F790798}" type="presParOf" srcId="{60DECD68-0640-46E0-B00E-C65759730D63}" destId="{ACB63468-B11D-4B69-B94C-083BE31B219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D62FF0-B3A5-4C12-BCCE-E7BC822F7D31}" type="doc">
      <dgm:prSet loTypeId="urn:microsoft.com/office/officeart/2005/8/layout/venn1" loCatId="relationship" qsTypeId="urn:microsoft.com/office/officeart/2005/8/quickstyle/simple1" qsCatId="simple" csTypeId="urn:microsoft.com/office/officeart/2005/8/colors/colorful1" csCatId="colorful" phldr="1"/>
      <dgm:spPr/>
    </dgm:pt>
    <dgm:pt modelId="{A750DE21-B5A7-4AB2-9413-4A7042CEBE34}">
      <dgm:prSet phldrT="[テキスト]"/>
      <dgm:spPr/>
      <dgm:t>
        <a:bodyPr/>
        <a:lstStyle/>
        <a:p>
          <a:r>
            <a:rPr kumimoji="1" lang="ja-JP" altLang="en-US" dirty="0" smtClean="0"/>
            <a:t>幼児教育科目等</a:t>
          </a:r>
          <a:endParaRPr kumimoji="1" lang="ja-JP" altLang="en-US" dirty="0"/>
        </a:p>
      </dgm:t>
    </dgm:pt>
    <dgm:pt modelId="{CECA15CC-5088-48F2-BCC9-6A9FBEABC91A}" type="parTrans" cxnId="{A572AC66-7B9C-4803-9477-114438774913}">
      <dgm:prSet/>
      <dgm:spPr/>
      <dgm:t>
        <a:bodyPr/>
        <a:lstStyle/>
        <a:p>
          <a:endParaRPr kumimoji="1" lang="ja-JP" altLang="en-US"/>
        </a:p>
      </dgm:t>
    </dgm:pt>
    <dgm:pt modelId="{D0E971EF-E259-41C7-A33C-B80DE1D7BAA6}" type="sibTrans" cxnId="{A572AC66-7B9C-4803-9477-114438774913}">
      <dgm:prSet/>
      <dgm:spPr/>
      <dgm:t>
        <a:bodyPr/>
        <a:lstStyle/>
        <a:p>
          <a:endParaRPr kumimoji="1" lang="ja-JP" altLang="en-US"/>
        </a:p>
      </dgm:t>
    </dgm:pt>
    <dgm:pt modelId="{2A4BEFFD-F885-4CDB-AF8E-A6ADC1950A13}">
      <dgm:prSet phldrT="[テキスト]"/>
      <dgm:spPr/>
      <dgm:t>
        <a:bodyPr/>
        <a:lstStyle/>
        <a:p>
          <a:r>
            <a:rPr kumimoji="1" lang="ja-JP" altLang="en-US" dirty="0" smtClean="0"/>
            <a:t>学校教育科目等</a:t>
          </a:r>
          <a:endParaRPr kumimoji="1" lang="ja-JP" altLang="en-US" dirty="0"/>
        </a:p>
      </dgm:t>
    </dgm:pt>
    <dgm:pt modelId="{D9E896D7-1BD9-4058-A694-D3FAAA737CCF}" type="parTrans" cxnId="{65625094-8900-4ED4-8FAE-6C022E3A281B}">
      <dgm:prSet/>
      <dgm:spPr/>
      <dgm:t>
        <a:bodyPr/>
        <a:lstStyle/>
        <a:p>
          <a:endParaRPr kumimoji="1" lang="ja-JP" altLang="en-US"/>
        </a:p>
      </dgm:t>
    </dgm:pt>
    <dgm:pt modelId="{B8F407DF-A7C2-4754-9D73-C8DD1B5C7B51}" type="sibTrans" cxnId="{65625094-8900-4ED4-8FAE-6C022E3A281B}">
      <dgm:prSet/>
      <dgm:spPr/>
      <dgm:t>
        <a:bodyPr/>
        <a:lstStyle/>
        <a:p>
          <a:endParaRPr kumimoji="1" lang="ja-JP" altLang="en-US"/>
        </a:p>
      </dgm:t>
    </dgm:pt>
    <dgm:pt modelId="{8D9D3349-FB11-4838-AF83-7364A5EA10A2}">
      <dgm:prSet phldrT="[テキスト]"/>
      <dgm:spPr/>
      <dgm:t>
        <a:bodyPr/>
        <a:lstStyle/>
        <a:p>
          <a:r>
            <a:rPr kumimoji="1" lang="ja-JP" altLang="en-US" dirty="0" smtClean="0"/>
            <a:t>デジタルアーキビスト科目等</a:t>
          </a:r>
          <a:endParaRPr kumimoji="1" lang="ja-JP" altLang="en-US" dirty="0"/>
        </a:p>
      </dgm:t>
    </dgm:pt>
    <dgm:pt modelId="{5CDD3850-A3EF-477B-87C4-9EF785A28939}" type="parTrans" cxnId="{676428C1-385A-4A7D-8180-42081049AFA4}">
      <dgm:prSet/>
      <dgm:spPr/>
      <dgm:t>
        <a:bodyPr/>
        <a:lstStyle/>
        <a:p>
          <a:endParaRPr kumimoji="1" lang="ja-JP" altLang="en-US"/>
        </a:p>
      </dgm:t>
    </dgm:pt>
    <dgm:pt modelId="{C3CCED86-A3D3-45CD-98D1-7F1482026F09}" type="sibTrans" cxnId="{676428C1-385A-4A7D-8180-42081049AFA4}">
      <dgm:prSet/>
      <dgm:spPr/>
      <dgm:t>
        <a:bodyPr/>
        <a:lstStyle/>
        <a:p>
          <a:endParaRPr kumimoji="1" lang="ja-JP" altLang="en-US"/>
        </a:p>
      </dgm:t>
    </dgm:pt>
    <dgm:pt modelId="{6A0DA7B2-FD96-437C-8216-8A4A54A60107}" type="pres">
      <dgm:prSet presAssocID="{76D62FF0-B3A5-4C12-BCCE-E7BC822F7D31}" presName="compositeShape" presStyleCnt="0">
        <dgm:presLayoutVars>
          <dgm:chMax val="7"/>
          <dgm:dir/>
          <dgm:resizeHandles val="exact"/>
        </dgm:presLayoutVars>
      </dgm:prSet>
      <dgm:spPr/>
    </dgm:pt>
    <dgm:pt modelId="{AC843335-2AC6-484D-A51B-560BDC705273}" type="pres">
      <dgm:prSet presAssocID="{A750DE21-B5A7-4AB2-9413-4A7042CEBE34}" presName="circ1" presStyleLbl="vennNode1" presStyleIdx="0" presStyleCnt="3"/>
      <dgm:spPr/>
      <dgm:t>
        <a:bodyPr/>
        <a:lstStyle/>
        <a:p>
          <a:endParaRPr kumimoji="1" lang="ja-JP" altLang="en-US"/>
        </a:p>
      </dgm:t>
    </dgm:pt>
    <dgm:pt modelId="{C1855ED8-A92F-41A3-9041-40794032AAA5}" type="pres">
      <dgm:prSet presAssocID="{A750DE21-B5A7-4AB2-9413-4A7042CEBE34}" presName="circ1Tx" presStyleLbl="revTx" presStyleIdx="0" presStyleCnt="0">
        <dgm:presLayoutVars>
          <dgm:chMax val="0"/>
          <dgm:chPref val="0"/>
          <dgm:bulletEnabled val="1"/>
        </dgm:presLayoutVars>
      </dgm:prSet>
      <dgm:spPr/>
      <dgm:t>
        <a:bodyPr/>
        <a:lstStyle/>
        <a:p>
          <a:endParaRPr kumimoji="1" lang="ja-JP" altLang="en-US"/>
        </a:p>
      </dgm:t>
    </dgm:pt>
    <dgm:pt modelId="{44D178A0-07D8-46F2-BEAB-21C24C36E2EF}" type="pres">
      <dgm:prSet presAssocID="{2A4BEFFD-F885-4CDB-AF8E-A6ADC1950A13}" presName="circ2" presStyleLbl="vennNode1" presStyleIdx="1" presStyleCnt="3"/>
      <dgm:spPr/>
      <dgm:t>
        <a:bodyPr/>
        <a:lstStyle/>
        <a:p>
          <a:endParaRPr kumimoji="1" lang="ja-JP" altLang="en-US"/>
        </a:p>
      </dgm:t>
    </dgm:pt>
    <dgm:pt modelId="{888F97C8-026F-44AB-9C20-D174A7786AB4}" type="pres">
      <dgm:prSet presAssocID="{2A4BEFFD-F885-4CDB-AF8E-A6ADC1950A13}" presName="circ2Tx" presStyleLbl="revTx" presStyleIdx="0" presStyleCnt="0">
        <dgm:presLayoutVars>
          <dgm:chMax val="0"/>
          <dgm:chPref val="0"/>
          <dgm:bulletEnabled val="1"/>
        </dgm:presLayoutVars>
      </dgm:prSet>
      <dgm:spPr/>
      <dgm:t>
        <a:bodyPr/>
        <a:lstStyle/>
        <a:p>
          <a:endParaRPr kumimoji="1" lang="ja-JP" altLang="en-US"/>
        </a:p>
      </dgm:t>
    </dgm:pt>
    <dgm:pt modelId="{18052DE3-4B45-42BC-BD4C-1A42DC1C7995}" type="pres">
      <dgm:prSet presAssocID="{8D9D3349-FB11-4838-AF83-7364A5EA10A2}" presName="circ3" presStyleLbl="vennNode1" presStyleIdx="2" presStyleCnt="3"/>
      <dgm:spPr/>
      <dgm:t>
        <a:bodyPr/>
        <a:lstStyle/>
        <a:p>
          <a:endParaRPr kumimoji="1" lang="ja-JP" altLang="en-US"/>
        </a:p>
      </dgm:t>
    </dgm:pt>
    <dgm:pt modelId="{62151790-4B35-4AE2-B9AD-081701BA1F12}" type="pres">
      <dgm:prSet presAssocID="{8D9D3349-FB11-4838-AF83-7364A5EA10A2}" presName="circ3Tx" presStyleLbl="revTx" presStyleIdx="0" presStyleCnt="0">
        <dgm:presLayoutVars>
          <dgm:chMax val="0"/>
          <dgm:chPref val="0"/>
          <dgm:bulletEnabled val="1"/>
        </dgm:presLayoutVars>
      </dgm:prSet>
      <dgm:spPr/>
      <dgm:t>
        <a:bodyPr/>
        <a:lstStyle/>
        <a:p>
          <a:endParaRPr kumimoji="1" lang="ja-JP" altLang="en-US"/>
        </a:p>
      </dgm:t>
    </dgm:pt>
  </dgm:ptLst>
  <dgm:cxnLst>
    <dgm:cxn modelId="{65625094-8900-4ED4-8FAE-6C022E3A281B}" srcId="{76D62FF0-B3A5-4C12-BCCE-E7BC822F7D31}" destId="{2A4BEFFD-F885-4CDB-AF8E-A6ADC1950A13}" srcOrd="1" destOrd="0" parTransId="{D9E896D7-1BD9-4058-A694-D3FAAA737CCF}" sibTransId="{B8F407DF-A7C2-4754-9D73-C8DD1B5C7B51}"/>
    <dgm:cxn modelId="{001F1761-E545-4F4E-B2B9-A8999CD8BA05}" type="presOf" srcId="{A750DE21-B5A7-4AB2-9413-4A7042CEBE34}" destId="{AC843335-2AC6-484D-A51B-560BDC705273}" srcOrd="0" destOrd="0" presId="urn:microsoft.com/office/officeart/2005/8/layout/venn1"/>
    <dgm:cxn modelId="{2680FB7D-96DC-4C6A-8C7E-3B1D1E1F9D9A}" type="presOf" srcId="{76D62FF0-B3A5-4C12-BCCE-E7BC822F7D31}" destId="{6A0DA7B2-FD96-437C-8216-8A4A54A60107}" srcOrd="0" destOrd="0" presId="urn:microsoft.com/office/officeart/2005/8/layout/venn1"/>
    <dgm:cxn modelId="{C09DE7B0-F562-4923-9DDB-9A729AAEF4D2}" type="presOf" srcId="{2A4BEFFD-F885-4CDB-AF8E-A6ADC1950A13}" destId="{44D178A0-07D8-46F2-BEAB-21C24C36E2EF}" srcOrd="0" destOrd="0" presId="urn:microsoft.com/office/officeart/2005/8/layout/venn1"/>
    <dgm:cxn modelId="{F9A5E3F9-B38B-4242-BD90-186C6834F227}" type="presOf" srcId="{2A4BEFFD-F885-4CDB-AF8E-A6ADC1950A13}" destId="{888F97C8-026F-44AB-9C20-D174A7786AB4}" srcOrd="1" destOrd="0" presId="urn:microsoft.com/office/officeart/2005/8/layout/venn1"/>
    <dgm:cxn modelId="{A572AC66-7B9C-4803-9477-114438774913}" srcId="{76D62FF0-B3A5-4C12-BCCE-E7BC822F7D31}" destId="{A750DE21-B5A7-4AB2-9413-4A7042CEBE34}" srcOrd="0" destOrd="0" parTransId="{CECA15CC-5088-48F2-BCC9-6A9FBEABC91A}" sibTransId="{D0E971EF-E259-41C7-A33C-B80DE1D7BAA6}"/>
    <dgm:cxn modelId="{B212A349-0741-4CF5-946F-375926FD1988}" type="presOf" srcId="{8D9D3349-FB11-4838-AF83-7364A5EA10A2}" destId="{18052DE3-4B45-42BC-BD4C-1A42DC1C7995}" srcOrd="0" destOrd="0" presId="urn:microsoft.com/office/officeart/2005/8/layout/venn1"/>
    <dgm:cxn modelId="{676428C1-385A-4A7D-8180-42081049AFA4}" srcId="{76D62FF0-B3A5-4C12-BCCE-E7BC822F7D31}" destId="{8D9D3349-FB11-4838-AF83-7364A5EA10A2}" srcOrd="2" destOrd="0" parTransId="{5CDD3850-A3EF-477B-87C4-9EF785A28939}" sibTransId="{C3CCED86-A3D3-45CD-98D1-7F1482026F09}"/>
    <dgm:cxn modelId="{8CB839EE-BE01-4BFF-9297-7DECE9F4DF06}" type="presOf" srcId="{A750DE21-B5A7-4AB2-9413-4A7042CEBE34}" destId="{C1855ED8-A92F-41A3-9041-40794032AAA5}" srcOrd="1" destOrd="0" presId="urn:microsoft.com/office/officeart/2005/8/layout/venn1"/>
    <dgm:cxn modelId="{6E4A8E07-E05E-4FF9-AC06-398571586CF6}" type="presOf" srcId="{8D9D3349-FB11-4838-AF83-7364A5EA10A2}" destId="{62151790-4B35-4AE2-B9AD-081701BA1F12}" srcOrd="1" destOrd="0" presId="urn:microsoft.com/office/officeart/2005/8/layout/venn1"/>
    <dgm:cxn modelId="{DBFD9D60-094D-4177-B917-6BEC1DB97DE2}" type="presParOf" srcId="{6A0DA7B2-FD96-437C-8216-8A4A54A60107}" destId="{AC843335-2AC6-484D-A51B-560BDC705273}" srcOrd="0" destOrd="0" presId="urn:microsoft.com/office/officeart/2005/8/layout/venn1"/>
    <dgm:cxn modelId="{747B7C92-6923-4B9E-9432-299FE3CF55D7}" type="presParOf" srcId="{6A0DA7B2-FD96-437C-8216-8A4A54A60107}" destId="{C1855ED8-A92F-41A3-9041-40794032AAA5}" srcOrd="1" destOrd="0" presId="urn:microsoft.com/office/officeart/2005/8/layout/venn1"/>
    <dgm:cxn modelId="{317674C0-6FA4-4653-A604-66280867F1E6}" type="presParOf" srcId="{6A0DA7B2-FD96-437C-8216-8A4A54A60107}" destId="{44D178A0-07D8-46F2-BEAB-21C24C36E2EF}" srcOrd="2" destOrd="0" presId="urn:microsoft.com/office/officeart/2005/8/layout/venn1"/>
    <dgm:cxn modelId="{D35F3BA2-A6C3-4E2B-B06E-4F436A3EC274}" type="presParOf" srcId="{6A0DA7B2-FD96-437C-8216-8A4A54A60107}" destId="{888F97C8-026F-44AB-9C20-D174A7786AB4}" srcOrd="3" destOrd="0" presId="urn:microsoft.com/office/officeart/2005/8/layout/venn1"/>
    <dgm:cxn modelId="{DEE1BF63-3907-413D-8B2B-3D7C5006CE41}" type="presParOf" srcId="{6A0DA7B2-FD96-437C-8216-8A4A54A60107}" destId="{18052DE3-4B45-42BC-BD4C-1A42DC1C7995}" srcOrd="4" destOrd="0" presId="urn:microsoft.com/office/officeart/2005/8/layout/venn1"/>
    <dgm:cxn modelId="{FF2F2C41-EF5A-4188-BB68-8C73965421C2}" type="presParOf" srcId="{6A0DA7B2-FD96-437C-8216-8A4A54A60107}" destId="{62151790-4B35-4AE2-B9AD-081701BA1F1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9FCFC4-FF5B-42FE-AAA8-080DCE2EC0AA}">
      <dsp:nvSpPr>
        <dsp:cNvPr id="0" name=""/>
        <dsp:cNvSpPr/>
      </dsp:nvSpPr>
      <dsp:spPr>
        <a:xfrm rot="5400000">
          <a:off x="225" y="608922"/>
          <a:ext cx="2933460" cy="2933911"/>
        </a:xfrm>
        <a:prstGeom prst="blockArc">
          <a:avLst>
            <a:gd name="adj1" fmla="val 13500000"/>
            <a:gd name="adj2" fmla="val 18900000"/>
            <a:gd name="adj3" fmla="val 496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9A810B4-6B82-418E-8683-20E335238F43}">
      <dsp:nvSpPr>
        <dsp:cNvPr id="0" name=""/>
        <dsp:cNvSpPr/>
      </dsp:nvSpPr>
      <dsp:spPr>
        <a:xfrm rot="16200000">
          <a:off x="3019357" y="608922"/>
          <a:ext cx="2933460" cy="2933911"/>
        </a:xfrm>
        <a:prstGeom prst="blockArc">
          <a:avLst>
            <a:gd name="adj1" fmla="val 13500000"/>
            <a:gd name="adj2" fmla="val 18900000"/>
            <a:gd name="adj3" fmla="val 4960"/>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2AE87C1-B298-4B4E-BEF1-F62D3004D940}">
      <dsp:nvSpPr>
        <dsp:cNvPr id="0" name=""/>
        <dsp:cNvSpPr/>
      </dsp:nvSpPr>
      <dsp:spPr>
        <a:xfrm>
          <a:off x="3366230" y="3157311"/>
          <a:ext cx="2227286" cy="58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教育</a:t>
          </a:r>
          <a:endParaRPr kumimoji="1" lang="ja-JP" altLang="en-US" sz="1900" kern="1200" dirty="0"/>
        </a:p>
      </dsp:txBody>
      <dsp:txXfrm>
        <a:off x="3366230" y="3157311"/>
        <a:ext cx="2227286" cy="586880"/>
      </dsp:txXfrm>
    </dsp:sp>
    <dsp:sp modelId="{40F6BF73-1405-4A02-A7B6-DFC8626C8A85}">
      <dsp:nvSpPr>
        <dsp:cNvPr id="0" name=""/>
        <dsp:cNvSpPr/>
      </dsp:nvSpPr>
      <dsp:spPr>
        <a:xfrm rot="5400000">
          <a:off x="2925259" y="608922"/>
          <a:ext cx="2933460" cy="2933911"/>
        </a:xfrm>
        <a:prstGeom prst="blockArc">
          <a:avLst>
            <a:gd name="adj1" fmla="val 13500000"/>
            <a:gd name="adj2" fmla="val 18900000"/>
            <a:gd name="adj3" fmla="val 4960"/>
          </a:avLst>
        </a:prstGeom>
        <a:solidFill>
          <a:schemeClr val="accent4">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5F4EC92-E87D-43B4-B508-23FFC46BA223}">
      <dsp:nvSpPr>
        <dsp:cNvPr id="0" name=""/>
        <dsp:cNvSpPr/>
      </dsp:nvSpPr>
      <dsp:spPr>
        <a:xfrm rot="16200000">
          <a:off x="5943504" y="608922"/>
          <a:ext cx="2933460" cy="2933911"/>
        </a:xfrm>
        <a:prstGeom prst="blockArc">
          <a:avLst>
            <a:gd name="adj1" fmla="val 13500000"/>
            <a:gd name="adj2" fmla="val 18900000"/>
            <a:gd name="adj3" fmla="val 4960"/>
          </a:avLst>
        </a:prstGeom>
        <a:solidFill>
          <a:schemeClr val="accent5">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F445310-125C-4180-B6E1-27D23DB1D038}">
      <dsp:nvSpPr>
        <dsp:cNvPr id="0" name=""/>
        <dsp:cNvSpPr/>
      </dsp:nvSpPr>
      <dsp:spPr>
        <a:xfrm>
          <a:off x="6076436" y="3157311"/>
          <a:ext cx="2227286" cy="58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デジタル</a:t>
          </a:r>
          <a:endParaRPr kumimoji="1" lang="ja-JP" altLang="en-US" sz="1900" kern="1200" dirty="0"/>
        </a:p>
      </dsp:txBody>
      <dsp:txXfrm>
        <a:off x="6076436" y="3157311"/>
        <a:ext cx="2227286" cy="586880"/>
      </dsp:txXfrm>
    </dsp:sp>
    <dsp:sp modelId="{074E2C75-3EDB-4642-991A-74BC993B3A46}">
      <dsp:nvSpPr>
        <dsp:cNvPr id="0" name=""/>
        <dsp:cNvSpPr/>
      </dsp:nvSpPr>
      <dsp:spPr>
        <a:xfrm>
          <a:off x="3292844" y="1554288"/>
          <a:ext cx="2316357" cy="1137230"/>
        </a:xfrm>
        <a:prstGeom prst="ellipse">
          <a:avLst/>
        </a:prstGeom>
        <a:solidFill>
          <a:schemeClr val="accent2">
            <a:alpha val="50000"/>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kumimoji="1" lang="ja-JP" altLang="en-US" sz="1200" b="1" kern="1200" dirty="0" smtClean="0">
              <a:latin typeface="+mj-ea"/>
              <a:ea typeface="+mj-ea"/>
            </a:rPr>
            <a:t>デジタル・フュージョン・ラーニング（</a:t>
          </a:r>
          <a:r>
            <a:rPr kumimoji="1" lang="en-US" altLang="en-US" sz="1200" b="1" kern="1200" dirty="0" smtClean="0">
              <a:latin typeface="+mj-ea"/>
              <a:ea typeface="+mj-ea"/>
            </a:rPr>
            <a:t>DFL</a:t>
          </a:r>
          <a:r>
            <a:rPr kumimoji="1" lang="ja-JP" altLang="en-US" sz="1200" b="1" kern="1200" dirty="0" smtClean="0">
              <a:latin typeface="+mj-ea"/>
              <a:ea typeface="+mj-ea"/>
            </a:rPr>
            <a:t>）</a:t>
          </a:r>
          <a:endParaRPr kumimoji="1" lang="ja-JP" altLang="en-US" sz="1200" b="1" kern="1200" dirty="0">
            <a:latin typeface="+mj-ea"/>
            <a:ea typeface="+mj-ea"/>
          </a:endParaRPr>
        </a:p>
      </dsp:txBody>
      <dsp:txXfrm>
        <a:off x="3756115" y="1668011"/>
        <a:ext cx="1389814" cy="909784"/>
      </dsp:txXfrm>
    </dsp:sp>
    <dsp:sp modelId="{B0E20A12-ADB6-498D-94EE-9C46ABCB4FC4}">
      <dsp:nvSpPr>
        <dsp:cNvPr id="0" name=""/>
        <dsp:cNvSpPr/>
      </dsp:nvSpPr>
      <dsp:spPr>
        <a:xfrm>
          <a:off x="846148" y="1054465"/>
          <a:ext cx="929492" cy="929514"/>
        </a:xfrm>
        <a:prstGeom prst="ellipse">
          <a:avLst/>
        </a:prstGeom>
        <a:solidFill>
          <a:schemeClr val="accent3">
            <a:alpha val="50000"/>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社会</a:t>
          </a:r>
          <a:endParaRPr kumimoji="1" lang="ja-JP" altLang="en-US" sz="1900" kern="1200" dirty="0"/>
        </a:p>
      </dsp:txBody>
      <dsp:txXfrm>
        <a:off x="982269" y="1190589"/>
        <a:ext cx="657250" cy="657266"/>
      </dsp:txXfrm>
    </dsp:sp>
    <dsp:sp modelId="{C6DBB1D8-5AE8-4B45-B0A3-EC82B9DD9B04}">
      <dsp:nvSpPr>
        <dsp:cNvPr id="0" name=""/>
        <dsp:cNvSpPr/>
      </dsp:nvSpPr>
      <dsp:spPr>
        <a:xfrm>
          <a:off x="503336" y="1831580"/>
          <a:ext cx="456573" cy="456391"/>
        </a:xfrm>
        <a:prstGeom prst="ellipse">
          <a:avLst/>
        </a:prstGeom>
        <a:solidFill>
          <a:schemeClr val="accent4">
            <a:alpha val="50000"/>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4E2EE16D-D148-417E-9A3F-A5F7D9DF028E}">
      <dsp:nvSpPr>
        <dsp:cNvPr id="0" name=""/>
        <dsp:cNvSpPr/>
      </dsp:nvSpPr>
      <dsp:spPr>
        <a:xfrm>
          <a:off x="1851918" y="1237304"/>
          <a:ext cx="265662" cy="265489"/>
        </a:xfrm>
        <a:prstGeom prst="ellipse">
          <a:avLst/>
        </a:prstGeom>
        <a:solidFill>
          <a:schemeClr val="accent5">
            <a:alpha val="50000"/>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A537B356-297F-4799-84E4-8AB7F1577C99}">
      <dsp:nvSpPr>
        <dsp:cNvPr id="0" name=""/>
        <dsp:cNvSpPr/>
      </dsp:nvSpPr>
      <dsp:spPr>
        <a:xfrm>
          <a:off x="1753193" y="1609634"/>
          <a:ext cx="929492" cy="929514"/>
        </a:xfrm>
        <a:prstGeom prst="ellipse">
          <a:avLst/>
        </a:prstGeom>
        <a:solidFill>
          <a:schemeClr val="accent6">
            <a:alpha val="50000"/>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学校</a:t>
          </a:r>
          <a:endParaRPr kumimoji="1" lang="ja-JP" altLang="en-US" sz="1900" kern="1200" dirty="0"/>
        </a:p>
      </dsp:txBody>
      <dsp:txXfrm>
        <a:off x="1889314" y="1745758"/>
        <a:ext cx="657250" cy="657266"/>
      </dsp:txXfrm>
    </dsp:sp>
    <dsp:sp modelId="{0157BA66-9F74-48A8-AED5-54E1503325FD}">
      <dsp:nvSpPr>
        <dsp:cNvPr id="0" name=""/>
        <dsp:cNvSpPr/>
      </dsp:nvSpPr>
      <dsp:spPr>
        <a:xfrm>
          <a:off x="1850392" y="2595996"/>
          <a:ext cx="265662" cy="265489"/>
        </a:xfrm>
        <a:prstGeom prst="ellipse">
          <a:avLst/>
        </a:prstGeom>
        <a:solidFill>
          <a:schemeClr val="accent2">
            <a:alpha val="50000"/>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66B84E4D-6230-49E4-9E1C-7C133D777EFF}">
      <dsp:nvSpPr>
        <dsp:cNvPr id="0" name=""/>
        <dsp:cNvSpPr/>
      </dsp:nvSpPr>
      <dsp:spPr>
        <a:xfrm>
          <a:off x="862711" y="2140814"/>
          <a:ext cx="929492" cy="929514"/>
        </a:xfrm>
        <a:prstGeom prst="ellipse">
          <a:avLst/>
        </a:prstGeom>
        <a:solidFill>
          <a:schemeClr val="accent3">
            <a:alpha val="50000"/>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家庭</a:t>
          </a:r>
          <a:endParaRPr kumimoji="1" lang="ja-JP" altLang="en-US" sz="1900" kern="1200" dirty="0"/>
        </a:p>
      </dsp:txBody>
      <dsp:txXfrm>
        <a:off x="998832" y="2276938"/>
        <a:ext cx="657250" cy="657266"/>
      </dsp:txXfrm>
    </dsp:sp>
    <dsp:sp modelId="{E003BA6E-2569-4391-A919-BBFEB3424CDE}">
      <dsp:nvSpPr>
        <dsp:cNvPr id="0" name=""/>
        <dsp:cNvSpPr/>
      </dsp:nvSpPr>
      <dsp:spPr>
        <a:xfrm>
          <a:off x="6333771" y="1224149"/>
          <a:ext cx="1713297" cy="1712987"/>
        </a:xfrm>
        <a:prstGeom prst="ellipse">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kumimoji="1" lang="en-US" altLang="en-US" sz="1700" kern="1200" dirty="0" smtClean="0">
              <a:latin typeface="+mj-ea"/>
              <a:ea typeface="+mj-ea"/>
            </a:rPr>
            <a:t>Multi Campus One Digital University</a:t>
          </a:r>
          <a:endParaRPr kumimoji="1" lang="ja-JP" altLang="en-US" sz="1700" kern="1200" dirty="0">
            <a:latin typeface="+mj-ea"/>
            <a:ea typeface="+mj-ea"/>
          </a:endParaRPr>
        </a:p>
      </dsp:txBody>
      <dsp:txXfrm>
        <a:off x="6584678" y="1475010"/>
        <a:ext cx="1211483" cy="1211265"/>
      </dsp:txXfrm>
    </dsp:sp>
    <dsp:sp modelId="{D89B207B-1A3B-41CD-BD45-E85851CFF089}">
      <dsp:nvSpPr>
        <dsp:cNvPr id="0" name=""/>
        <dsp:cNvSpPr/>
      </dsp:nvSpPr>
      <dsp:spPr>
        <a:xfrm>
          <a:off x="551273" y="3157311"/>
          <a:ext cx="2227286" cy="58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kumimoji="1" lang="ja-JP" altLang="en-US" sz="1900" kern="1200" dirty="0" smtClean="0"/>
            <a:t>リアル</a:t>
          </a:r>
          <a:endParaRPr kumimoji="1" lang="ja-JP" altLang="en-US" sz="1900" kern="1200" dirty="0"/>
        </a:p>
      </dsp:txBody>
      <dsp:txXfrm>
        <a:off x="551273" y="3157311"/>
        <a:ext cx="2227286" cy="586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84FB7-6830-46BB-9B8A-A2D35809A605}">
      <dsp:nvSpPr>
        <dsp:cNvPr id="0" name=""/>
        <dsp:cNvSpPr/>
      </dsp:nvSpPr>
      <dsp:spPr>
        <a:xfrm>
          <a:off x="1659691" y="448781"/>
          <a:ext cx="3383965" cy="8314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ct val="35000"/>
            </a:spcAft>
          </a:pPr>
          <a:r>
            <a:rPr kumimoji="1" lang="en-US" altLang="en-US" sz="1800" kern="1200" dirty="0">
              <a:latin typeface="+mn-ea"/>
              <a:ea typeface="+mn-ea"/>
              <a:cs typeface="Times New Roman" panose="02020603050405020304" pitchFamily="18" charset="0"/>
            </a:rPr>
            <a:t>Multi Campus</a:t>
          </a:r>
          <a:endParaRPr kumimoji="1" lang="ja-JP" altLang="en-US" sz="1800" kern="1200" dirty="0">
            <a:latin typeface="+mn-ea"/>
            <a:ea typeface="+mn-ea"/>
            <a:cs typeface="Times New Roman" panose="02020603050405020304" pitchFamily="18" charset="0"/>
          </a:endParaRPr>
        </a:p>
        <a:p>
          <a:pPr lvl="0" algn="ctr" defTabSz="800100">
            <a:lnSpc>
              <a:spcPts val="2400"/>
            </a:lnSpc>
            <a:spcBef>
              <a:spcPct val="0"/>
            </a:spcBef>
            <a:spcAft>
              <a:spcPct val="35000"/>
            </a:spcAft>
          </a:pPr>
          <a:r>
            <a:rPr kumimoji="1" lang="en-US" altLang="en-US" sz="2000" kern="1200" dirty="0">
              <a:latin typeface="+mn-ea"/>
              <a:ea typeface="+mn-ea"/>
              <a:cs typeface="Times New Roman" panose="02020603050405020304" pitchFamily="18" charset="0"/>
            </a:rPr>
            <a:t>One Digital University</a:t>
          </a:r>
          <a:endParaRPr kumimoji="1" lang="ja-JP" altLang="en-US" sz="2000" kern="1200" dirty="0">
            <a:latin typeface="+mn-ea"/>
            <a:ea typeface="+mn-ea"/>
            <a:cs typeface="Times New Roman" panose="02020603050405020304" pitchFamily="18" charset="0"/>
          </a:endParaRPr>
        </a:p>
      </dsp:txBody>
      <dsp:txXfrm>
        <a:off x="1684044" y="473134"/>
        <a:ext cx="3335259" cy="782768"/>
      </dsp:txXfrm>
    </dsp:sp>
    <dsp:sp modelId="{A9AF5E5C-B20A-4A93-A2A8-56AB1E65F997}">
      <dsp:nvSpPr>
        <dsp:cNvPr id="0" name=""/>
        <dsp:cNvSpPr/>
      </dsp:nvSpPr>
      <dsp:spPr>
        <a:xfrm rot="3722902">
          <a:off x="3679025" y="1809900"/>
          <a:ext cx="931428" cy="40213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kumimoji="1" lang="ja-JP" altLang="en-US" sz="1200" kern="1200"/>
        </a:p>
      </dsp:txBody>
      <dsp:txXfrm>
        <a:off x="3799665" y="1890327"/>
        <a:ext cx="690148" cy="241279"/>
      </dsp:txXfrm>
    </dsp:sp>
    <dsp:sp modelId="{3283F4CB-C2F9-4352-B092-70AC6D720620}">
      <dsp:nvSpPr>
        <dsp:cNvPr id="0" name=""/>
        <dsp:cNvSpPr/>
      </dsp:nvSpPr>
      <dsp:spPr>
        <a:xfrm>
          <a:off x="4100765" y="3734763"/>
          <a:ext cx="2297906" cy="141347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①　ハイブリッド</a:t>
          </a:r>
          <a:r>
            <a:rPr kumimoji="1" lang="ja-JP" altLang="en-US" sz="1000" b="1" kern="1200" dirty="0">
              <a:latin typeface="メイリオ" panose="020B0604030504040204" pitchFamily="50" charset="-128"/>
              <a:ea typeface="メイリオ" panose="020B0604030504040204" pitchFamily="50" charset="-128"/>
            </a:rPr>
            <a:t>授業</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②　</a:t>
          </a:r>
          <a:r>
            <a:rPr kumimoji="1" lang="en-US" altLang="ja-JP" sz="1000" b="1" kern="1200" dirty="0" smtClean="0">
              <a:latin typeface="メイリオ" panose="020B0604030504040204" pitchFamily="50" charset="-128"/>
              <a:ea typeface="メイリオ" panose="020B0604030504040204" pitchFamily="50" charset="-128"/>
            </a:rPr>
            <a:t>e-Learning</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③　遠隔授業</a:t>
          </a:r>
          <a:endParaRPr kumimoji="1" lang="en-US" altLang="ja-JP" sz="1000" b="1" kern="1200" dirty="0" smtClean="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④　対面</a:t>
          </a:r>
          <a:r>
            <a:rPr kumimoji="1" lang="ja-JP" altLang="en-US" sz="1000" b="1" kern="1200" dirty="0">
              <a:latin typeface="メイリオ" panose="020B0604030504040204" pitchFamily="50" charset="-128"/>
              <a:ea typeface="メイリオ" panose="020B0604030504040204" pitchFamily="50" charset="-128"/>
            </a:rPr>
            <a:t>授業等</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　⇒　多様</a:t>
          </a:r>
          <a:r>
            <a:rPr kumimoji="1" lang="ja-JP" altLang="en-US" sz="1000" b="1" kern="1200" dirty="0">
              <a:latin typeface="メイリオ" panose="020B0604030504040204" pitchFamily="50" charset="-128"/>
              <a:ea typeface="メイリオ" panose="020B0604030504040204" pitchFamily="50" charset="-128"/>
            </a:rPr>
            <a:t>な学びへの転換</a:t>
          </a:r>
        </a:p>
      </dsp:txBody>
      <dsp:txXfrm>
        <a:off x="4142164" y="3776162"/>
        <a:ext cx="2215108" cy="1330678"/>
      </dsp:txXfrm>
    </dsp:sp>
    <dsp:sp modelId="{85B70EB3-8B8B-4299-A66B-276A2772F27C}">
      <dsp:nvSpPr>
        <dsp:cNvPr id="0" name=""/>
        <dsp:cNvSpPr/>
      </dsp:nvSpPr>
      <dsp:spPr>
        <a:xfrm rot="10799485">
          <a:off x="3299014" y="4240673"/>
          <a:ext cx="712667" cy="402133"/>
        </a:xfrm>
        <a:prstGeom prst="lef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kumimoji="1" lang="ja-JP" altLang="en-US" sz="1200" kern="1200"/>
        </a:p>
      </dsp:txBody>
      <dsp:txXfrm rot="10800000">
        <a:off x="3419654" y="4321100"/>
        <a:ext cx="471387" cy="241279"/>
      </dsp:txXfrm>
    </dsp:sp>
    <dsp:sp modelId="{85BBF002-8B5B-4CA8-ACD0-1AB23121E8D3}">
      <dsp:nvSpPr>
        <dsp:cNvPr id="0" name=""/>
        <dsp:cNvSpPr/>
      </dsp:nvSpPr>
      <dsp:spPr>
        <a:xfrm>
          <a:off x="-302671" y="3680751"/>
          <a:ext cx="3512602" cy="1522638"/>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①　コーオプ（</a:t>
          </a:r>
          <a:r>
            <a:rPr kumimoji="1" lang="en-US" altLang="en-US" sz="1000" b="1" kern="1200" dirty="0" smtClean="0">
              <a:latin typeface="メイリオ" panose="020B0604030504040204" pitchFamily="50" charset="-128"/>
              <a:ea typeface="メイリオ" panose="020B0604030504040204" pitchFamily="50" charset="-128"/>
            </a:rPr>
            <a:t>Co-operative Education</a:t>
          </a:r>
          <a:r>
            <a:rPr kumimoji="1" lang="ja-JP" altLang="en-US" sz="1000" b="1" kern="1200" dirty="0" smtClean="0">
              <a:latin typeface="メイリオ" panose="020B0604030504040204" pitchFamily="50" charset="-128"/>
              <a:ea typeface="メイリオ" panose="020B0604030504040204" pitchFamily="50" charset="-128"/>
            </a:rPr>
            <a:t>）教育の</a:t>
          </a:r>
          <a:r>
            <a:rPr kumimoji="1" lang="ja-JP" altLang="en-US" sz="1000" b="1" kern="1200" dirty="0">
              <a:latin typeface="メイリオ" panose="020B0604030504040204" pitchFamily="50" charset="-128"/>
              <a:ea typeface="メイリオ" panose="020B0604030504040204" pitchFamily="50" charset="-128"/>
            </a:rPr>
            <a:t>実現</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②　主</a:t>
          </a:r>
          <a:r>
            <a:rPr kumimoji="1" lang="ja-JP" altLang="en-US" sz="1000" b="1" kern="1200" dirty="0">
              <a:latin typeface="メイリオ" panose="020B0604030504040204" pitchFamily="50" charset="-128"/>
              <a:ea typeface="メイリオ" panose="020B0604030504040204" pitchFamily="50" charset="-128"/>
            </a:rPr>
            <a:t>・副専門システムの拡充</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③　新たな資格</a:t>
          </a:r>
          <a:r>
            <a:rPr kumimoji="1" lang="ja-JP" altLang="en-US" sz="1000" b="1" kern="1200" dirty="0">
              <a:latin typeface="メイリオ" panose="020B0604030504040204" pitchFamily="50" charset="-128"/>
              <a:ea typeface="メイリオ" panose="020B0604030504040204" pitchFamily="50" charset="-128"/>
            </a:rPr>
            <a:t>取得の推進</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④　自宅</a:t>
          </a:r>
          <a:r>
            <a:rPr kumimoji="1" lang="ja-JP" altLang="en-US" sz="1000" b="1" kern="1200" dirty="0">
              <a:latin typeface="メイリオ" panose="020B0604030504040204" pitchFamily="50" charset="-128"/>
              <a:ea typeface="メイリオ" panose="020B0604030504040204" pitchFamily="50" charset="-128"/>
            </a:rPr>
            <a:t>・学校での学習の学びの連続性の確保</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⑤　いつ</a:t>
          </a:r>
          <a:r>
            <a:rPr kumimoji="1" lang="ja-JP" altLang="en-US" sz="1000" b="1" kern="1200" dirty="0">
              <a:latin typeface="メイリオ" panose="020B0604030504040204" pitchFamily="50" charset="-128"/>
              <a:ea typeface="メイリオ" panose="020B0604030504040204" pitchFamily="50" charset="-128"/>
            </a:rPr>
            <a:t>でもどこからでも学べる学習環境</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⑥　卒業後</a:t>
          </a:r>
          <a:r>
            <a:rPr kumimoji="1" lang="ja-JP" altLang="en-US" sz="1000" b="1" kern="1200" dirty="0">
              <a:latin typeface="メイリオ" panose="020B0604030504040204" pitchFamily="50" charset="-128"/>
              <a:ea typeface="メイリオ" panose="020B0604030504040204" pitchFamily="50" charset="-128"/>
            </a:rPr>
            <a:t>の学びへのサポート（生涯学習）</a:t>
          </a:r>
          <a:endParaRPr kumimoji="1" lang="en-US" altLang="ja-JP" sz="1000" b="1" kern="1200" dirty="0">
            <a:latin typeface="メイリオ" panose="020B0604030504040204" pitchFamily="50" charset="-128"/>
            <a:ea typeface="メイリオ" panose="020B0604030504040204" pitchFamily="50" charset="-128"/>
          </a:endParaRPr>
        </a:p>
      </dsp:txBody>
      <dsp:txXfrm>
        <a:off x="-258074" y="3725348"/>
        <a:ext cx="3423408" cy="1433444"/>
      </dsp:txXfrm>
    </dsp:sp>
    <dsp:sp modelId="{C4BCD1F1-DC81-4CD1-A3FD-BB76FF49332B}">
      <dsp:nvSpPr>
        <dsp:cNvPr id="0" name=""/>
        <dsp:cNvSpPr/>
      </dsp:nvSpPr>
      <dsp:spPr>
        <a:xfrm rot="17876872">
          <a:off x="2085021" y="1887871"/>
          <a:ext cx="917923" cy="402133"/>
        </a:xfrm>
        <a:prstGeom prst="lef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kumimoji="1" lang="ja-JP" altLang="en-US" sz="1200" kern="1200"/>
        </a:p>
      </dsp:txBody>
      <dsp:txXfrm>
        <a:off x="2205661" y="1968298"/>
        <a:ext cx="676643" cy="241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AE34-2216-40A3-B891-26B4540D6676}">
      <dsp:nvSpPr>
        <dsp:cNvPr id="0" name=""/>
        <dsp:cNvSpPr/>
      </dsp:nvSpPr>
      <dsp:spPr>
        <a:xfrm>
          <a:off x="2835" y="75658"/>
          <a:ext cx="511962" cy="62997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38" tIns="18669" rIns="9335" bIns="18669" numCol="1" spcCol="1270" anchor="ctr" anchorCtr="0">
          <a:noAutofit/>
        </a:bodyPr>
        <a:lstStyle/>
        <a:p>
          <a:pPr lvl="0" algn="ctr" defTabSz="311150">
            <a:lnSpc>
              <a:spcPct val="90000"/>
            </a:lnSpc>
            <a:spcBef>
              <a:spcPct val="0"/>
            </a:spcBef>
            <a:spcAft>
              <a:spcPct val="35000"/>
            </a:spcAft>
          </a:pPr>
          <a:r>
            <a:rPr kumimoji="1" lang="ja-JP" altLang="en-US" sz="700" b="1" kern="1200" dirty="0">
              <a:latin typeface="+mj-ea"/>
              <a:ea typeface="+mj-ea"/>
            </a:rPr>
            <a:t>企画書の立案</a:t>
          </a:r>
        </a:p>
      </dsp:txBody>
      <dsp:txXfrm>
        <a:off x="2835" y="75658"/>
        <a:ext cx="383972" cy="629972"/>
      </dsp:txXfrm>
    </dsp:sp>
    <dsp:sp modelId="{426F6C9F-C3D0-4B5A-9D89-CEDB3490DE96}">
      <dsp:nvSpPr>
        <dsp:cNvPr id="0" name=""/>
        <dsp:cNvSpPr/>
      </dsp:nvSpPr>
      <dsp:spPr>
        <a:xfrm>
          <a:off x="199811" y="75658"/>
          <a:ext cx="1099884" cy="629972"/>
        </a:xfrm>
        <a:prstGeom prst="chevron">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lvl="0" algn="ctr" defTabSz="311150">
            <a:lnSpc>
              <a:spcPct val="90000"/>
            </a:lnSpc>
            <a:spcBef>
              <a:spcPct val="0"/>
            </a:spcBef>
            <a:spcAft>
              <a:spcPct val="35000"/>
            </a:spcAft>
          </a:pPr>
          <a:r>
            <a:rPr kumimoji="1" lang="ja-JP" altLang="en-US" sz="700" b="1" kern="1200" dirty="0">
              <a:latin typeface="+mj-ea"/>
              <a:ea typeface="+mj-ea"/>
            </a:rPr>
            <a:t>カリキュラムの検討</a:t>
          </a:r>
        </a:p>
      </dsp:txBody>
      <dsp:txXfrm>
        <a:off x="514797" y="75658"/>
        <a:ext cx="469912" cy="629972"/>
      </dsp:txXfrm>
    </dsp:sp>
    <dsp:sp modelId="{A2D690E3-FF26-4D8D-8F1C-0B5FFA063FFE}">
      <dsp:nvSpPr>
        <dsp:cNvPr id="0" name=""/>
        <dsp:cNvSpPr/>
      </dsp:nvSpPr>
      <dsp:spPr>
        <a:xfrm>
          <a:off x="984709" y="75658"/>
          <a:ext cx="901694" cy="629972"/>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lvl="0" algn="ctr" defTabSz="311150">
            <a:lnSpc>
              <a:spcPct val="90000"/>
            </a:lnSpc>
            <a:spcBef>
              <a:spcPct val="0"/>
            </a:spcBef>
            <a:spcAft>
              <a:spcPct val="35000"/>
            </a:spcAft>
          </a:pPr>
          <a:r>
            <a:rPr kumimoji="1" lang="ja-JP" altLang="en-US" sz="700" b="1" kern="1200" dirty="0">
              <a:latin typeface="+mj-ea"/>
              <a:ea typeface="+mj-ea"/>
            </a:rPr>
            <a:t>学習目標の分析</a:t>
          </a:r>
          <a:endParaRPr kumimoji="1" lang="en-US" altLang="ja-JP" sz="700" b="1" kern="1200" dirty="0">
            <a:latin typeface="+mj-ea"/>
            <a:ea typeface="+mj-ea"/>
          </a:endParaRPr>
        </a:p>
      </dsp:txBody>
      <dsp:txXfrm>
        <a:off x="1299695" y="75658"/>
        <a:ext cx="271722" cy="629972"/>
      </dsp:txXfrm>
    </dsp:sp>
    <dsp:sp modelId="{05EABC1A-CF2B-4A9D-BE78-6A5BA8CB4F72}">
      <dsp:nvSpPr>
        <dsp:cNvPr id="0" name=""/>
        <dsp:cNvSpPr/>
      </dsp:nvSpPr>
      <dsp:spPr>
        <a:xfrm>
          <a:off x="1571418" y="75658"/>
          <a:ext cx="1574930" cy="629972"/>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lvl="0" algn="ctr" defTabSz="311150">
            <a:lnSpc>
              <a:spcPct val="90000"/>
            </a:lnSpc>
            <a:spcBef>
              <a:spcPct val="0"/>
            </a:spcBef>
            <a:spcAft>
              <a:spcPct val="35000"/>
            </a:spcAft>
          </a:pPr>
          <a:r>
            <a:rPr kumimoji="1" lang="ja-JP" altLang="en-US" sz="700" b="1" kern="1200" dirty="0">
              <a:latin typeface="+mj-ea"/>
              <a:ea typeface="+mj-ea"/>
            </a:rPr>
            <a:t>２０単位</a:t>
          </a:r>
          <a:endParaRPr kumimoji="1" lang="en-US" altLang="ja-JP" sz="700" b="1" kern="1200" dirty="0">
            <a:latin typeface="+mj-ea"/>
            <a:ea typeface="+mj-ea"/>
          </a:endParaRPr>
        </a:p>
      </dsp:txBody>
      <dsp:txXfrm>
        <a:off x="1886404" y="75658"/>
        <a:ext cx="944958" cy="629972"/>
      </dsp:txXfrm>
    </dsp:sp>
    <dsp:sp modelId="{E52F3EBE-2C06-4CDF-8CE2-168AA8FFF9D8}">
      <dsp:nvSpPr>
        <dsp:cNvPr id="0" name=""/>
        <dsp:cNvSpPr/>
      </dsp:nvSpPr>
      <dsp:spPr>
        <a:xfrm>
          <a:off x="2831362" y="75658"/>
          <a:ext cx="1574930" cy="629972"/>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lvl="0" algn="ctr" defTabSz="311150">
            <a:lnSpc>
              <a:spcPct val="90000"/>
            </a:lnSpc>
            <a:spcBef>
              <a:spcPct val="0"/>
            </a:spcBef>
            <a:spcAft>
              <a:spcPct val="35000"/>
            </a:spcAft>
          </a:pPr>
          <a:r>
            <a:rPr kumimoji="1" lang="ja-JP" altLang="en-US" sz="700" b="1" kern="1200" dirty="0">
              <a:latin typeface="+mj-ea"/>
              <a:ea typeface="+mj-ea"/>
            </a:rPr>
            <a:t>２０単位</a:t>
          </a:r>
        </a:p>
      </dsp:txBody>
      <dsp:txXfrm>
        <a:off x="3146348" y="75658"/>
        <a:ext cx="944958" cy="629972"/>
      </dsp:txXfrm>
    </dsp:sp>
    <dsp:sp modelId="{7FE44029-B0B4-4203-B1A4-CE6E59FE60AA}">
      <dsp:nvSpPr>
        <dsp:cNvPr id="0" name=""/>
        <dsp:cNvSpPr/>
      </dsp:nvSpPr>
      <dsp:spPr>
        <a:xfrm>
          <a:off x="4091307" y="75658"/>
          <a:ext cx="1574930" cy="629972"/>
        </a:xfrm>
        <a:prstGeom prst="chevron">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lvl="0" algn="ctr" defTabSz="311150">
            <a:lnSpc>
              <a:spcPct val="90000"/>
            </a:lnSpc>
            <a:spcBef>
              <a:spcPct val="0"/>
            </a:spcBef>
            <a:spcAft>
              <a:spcPct val="35000"/>
            </a:spcAft>
          </a:pPr>
          <a:r>
            <a:rPr kumimoji="1" lang="ja-JP" altLang="en-US" sz="700" b="1" kern="1200" dirty="0">
              <a:latin typeface="+mj-ea"/>
              <a:ea typeface="+mj-ea"/>
            </a:rPr>
            <a:t>２０単位</a:t>
          </a:r>
          <a:endParaRPr kumimoji="1" lang="en-US" altLang="ja-JP" sz="700" b="1" kern="1200" dirty="0">
            <a:latin typeface="+mj-ea"/>
            <a:ea typeface="+mj-ea"/>
          </a:endParaRPr>
        </a:p>
      </dsp:txBody>
      <dsp:txXfrm>
        <a:off x="4406293" y="75658"/>
        <a:ext cx="944958" cy="629972"/>
      </dsp:txXfrm>
    </dsp:sp>
    <dsp:sp modelId="{ACB63468-B11D-4B69-B94C-083BE31B219D}">
      <dsp:nvSpPr>
        <dsp:cNvPr id="0" name=""/>
        <dsp:cNvSpPr/>
      </dsp:nvSpPr>
      <dsp:spPr>
        <a:xfrm>
          <a:off x="5351251" y="75658"/>
          <a:ext cx="1574930" cy="629972"/>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18669" rIns="9335" bIns="18669" numCol="1" spcCol="1270" anchor="ctr" anchorCtr="0">
          <a:noAutofit/>
        </a:bodyPr>
        <a:lstStyle/>
        <a:p>
          <a:pPr lvl="0" algn="ctr" defTabSz="311150">
            <a:lnSpc>
              <a:spcPct val="90000"/>
            </a:lnSpc>
            <a:spcBef>
              <a:spcPct val="0"/>
            </a:spcBef>
            <a:spcAft>
              <a:spcPct val="35000"/>
            </a:spcAft>
          </a:pPr>
          <a:r>
            <a:rPr kumimoji="1" lang="ja-JP" altLang="en-US" sz="700" b="1" kern="1200" dirty="0">
              <a:latin typeface="+mj-ea"/>
              <a:ea typeface="+mj-ea"/>
            </a:rPr>
            <a:t>大学との連携</a:t>
          </a:r>
          <a:endParaRPr kumimoji="1" lang="en-US" altLang="ja-JP" sz="700" b="1" kern="1200" dirty="0">
            <a:latin typeface="+mj-ea"/>
            <a:ea typeface="+mj-ea"/>
          </a:endParaRPr>
        </a:p>
      </dsp:txBody>
      <dsp:txXfrm>
        <a:off x="5666237" y="75658"/>
        <a:ext cx="944958" cy="629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43335-2AC6-484D-A51B-560BDC705273}">
      <dsp:nvSpPr>
        <dsp:cNvPr id="0" name=""/>
        <dsp:cNvSpPr/>
      </dsp:nvSpPr>
      <dsp:spPr>
        <a:xfrm>
          <a:off x="386719" y="61889"/>
          <a:ext cx="1071739" cy="1071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kumimoji="1" lang="ja-JP" altLang="en-US" sz="1000" kern="1200" dirty="0" smtClean="0"/>
            <a:t>幼児教育科目等</a:t>
          </a:r>
          <a:endParaRPr kumimoji="1" lang="ja-JP" altLang="en-US" sz="1000" kern="1200" dirty="0"/>
        </a:p>
      </dsp:txBody>
      <dsp:txXfrm>
        <a:off x="529618" y="249443"/>
        <a:ext cx="785942" cy="482282"/>
      </dsp:txXfrm>
    </dsp:sp>
    <dsp:sp modelId="{44D178A0-07D8-46F2-BEAB-21C24C36E2EF}">
      <dsp:nvSpPr>
        <dsp:cNvPr id="0" name=""/>
        <dsp:cNvSpPr/>
      </dsp:nvSpPr>
      <dsp:spPr>
        <a:xfrm>
          <a:off x="773439" y="731726"/>
          <a:ext cx="1071739" cy="107173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kumimoji="1" lang="ja-JP" altLang="en-US" sz="1000" kern="1200" dirty="0" smtClean="0"/>
            <a:t>学校教育科目等</a:t>
          </a:r>
          <a:endParaRPr kumimoji="1" lang="ja-JP" altLang="en-US" sz="1000" kern="1200" dirty="0"/>
        </a:p>
      </dsp:txBody>
      <dsp:txXfrm>
        <a:off x="1101212" y="1008592"/>
        <a:ext cx="643043" cy="589456"/>
      </dsp:txXfrm>
    </dsp:sp>
    <dsp:sp modelId="{18052DE3-4B45-42BC-BD4C-1A42DC1C7995}">
      <dsp:nvSpPr>
        <dsp:cNvPr id="0" name=""/>
        <dsp:cNvSpPr/>
      </dsp:nvSpPr>
      <dsp:spPr>
        <a:xfrm>
          <a:off x="0" y="731726"/>
          <a:ext cx="1071739" cy="107173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kumimoji="1" lang="ja-JP" altLang="en-US" sz="1000" kern="1200" dirty="0" smtClean="0"/>
            <a:t>デジタルアーキビスト科目等</a:t>
          </a:r>
          <a:endParaRPr kumimoji="1" lang="ja-JP" altLang="en-US" sz="1000" kern="1200" dirty="0"/>
        </a:p>
      </dsp:txBody>
      <dsp:txXfrm>
        <a:off x="100922" y="1008592"/>
        <a:ext cx="643043" cy="589456"/>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0357131E-A376-43E6-8F80-C11828372DF1}" type="datetimeFigureOut">
              <a:rPr kumimoji="1" lang="ja-JP" altLang="en-US" smtClean="0"/>
              <a:t>2024/8/22</a:t>
            </a:fld>
            <a:endParaRPr kumimoji="1" lang="ja-JP" alt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kumimoji="1" lang="ja-JP" alt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28141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パノラマ写真 (キャプション付き)">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61658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ja-JP" altLang="en-US" smtClean="0"/>
              <a:t>マスター タイトルの書式設定</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828019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ja-JP" altLang="en-US" smtClean="0"/>
              <a:t>マスター タイトルの書式設定</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109908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265476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1631837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252691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7621301" y="6387910"/>
            <a:ext cx="990599" cy="228659"/>
          </a:xfrm>
        </p:spPr>
        <p:txBody>
          <a:bodyPr/>
          <a:lstStyle/>
          <a:p>
            <a:fld id="{0357131E-A376-43E6-8F80-C11828372DF1}" type="datetimeFigureOut">
              <a:rPr kumimoji="1" lang="ja-JP" altLang="en-US" smtClean="0"/>
              <a:t>2024/8/22</a:t>
            </a:fld>
            <a:endParaRPr kumimoji="1" lang="ja-JP" altLang="en-US"/>
          </a:p>
        </p:txBody>
      </p:sp>
      <p:sp>
        <p:nvSpPr>
          <p:cNvPr id="5" name="Footer Placeholder 4"/>
          <p:cNvSpPr>
            <a:spLocks noGrp="1"/>
          </p:cNvSpPr>
          <p:nvPr>
            <p:ph type="ftr" sz="quarter" idx="11"/>
          </p:nvPr>
        </p:nvSpPr>
        <p:spPr>
          <a:xfrm>
            <a:off x="516133" y="6387910"/>
            <a:ext cx="3859795" cy="228660"/>
          </a:xfrm>
        </p:spPr>
        <p:txBody>
          <a:bodyPr/>
          <a:lstStyle/>
          <a:p>
            <a:endParaRPr kumimoji="1" lang="ja-JP" alt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636789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Footer Placeholder 4"/>
          <p:cNvSpPr>
            <a:spLocks noGrp="1"/>
          </p:cNvSpPr>
          <p:nvPr>
            <p:ph type="ftr" sz="quarter" idx="11"/>
          </p:nvPr>
        </p:nvSpPr>
        <p:spPr>
          <a:xfrm>
            <a:off x="538546" y="6365498"/>
            <a:ext cx="3859795" cy="228660"/>
          </a:xfrm>
        </p:spPr>
        <p:txBody>
          <a:bodyPr/>
          <a:lstStyle/>
          <a:p>
            <a:endParaRPr kumimoji="1" lang="ja-JP" alt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826129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2431812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15891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94572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169523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2771378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707169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1321431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906608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56490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1019572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2343541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32404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95963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67963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630364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010205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424819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177370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357131E-A376-43E6-8F80-C11828372DF1}" type="datetimeFigureOut">
              <a:rPr kumimoji="1" lang="ja-JP" altLang="en-US" smtClean="0"/>
              <a:t>2024/8/22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1891146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0357131E-A376-43E6-8F80-C11828372DF1}" type="datetimeFigureOut">
              <a:rPr kumimoji="1" lang="ja-JP" altLang="en-US" smtClean="0"/>
              <a:t>2024/8/22</a:t>
            </a:fld>
            <a:endParaRPr kumimoji="1" lang="ja-JP" alt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kumimoji="1" lang="ja-JP" alt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25650603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kumimoji="1" sz="3200" b="0" i="0" kern="1200">
          <a:solidFill>
            <a:schemeClr val="bg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357131E-A376-43E6-8F80-C11828372DF1}" type="datetimeFigureOut">
              <a:rPr kumimoji="1" lang="ja-JP" altLang="en-US" smtClean="0"/>
              <a:t>2024/8/22</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FF4A18-2509-4FA7-90A3-50EFF8C9F1F4}" type="slidenum">
              <a:rPr kumimoji="1" lang="ja-JP" altLang="en-US" smtClean="0"/>
              <a:t>‹#›</a:t>
            </a:fld>
            <a:endParaRPr kumimoji="1" lang="ja-JP" altLang="en-US"/>
          </a:p>
        </p:txBody>
      </p:sp>
    </p:spTree>
    <p:extLst>
      <p:ext uri="{BB962C8B-B14F-4D97-AF65-F5344CB8AC3E}">
        <p14:creationId xmlns:p14="http://schemas.microsoft.com/office/powerpoint/2010/main" val="34114057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6.pn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2.glb"/><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9.png"/><Relationship Id="rId4" Type="http://schemas.openxmlformats.org/officeDocument/2006/relationships/diagramQuickStyle" Target="../diagrams/quickStyle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51343" y="2117970"/>
            <a:ext cx="7546288" cy="1647318"/>
          </a:xfrm>
        </p:spPr>
        <p:txBody>
          <a:bodyPr>
            <a:normAutofit/>
          </a:bodyPr>
          <a:lstStyle/>
          <a:p>
            <a:r>
              <a:rPr lang="ja-JP" altLang="en-US" sz="3600" dirty="0">
                <a:latin typeface="メイリオ" panose="020B0604030504040204" pitchFamily="50" charset="-128"/>
              </a:rPr>
              <a:t>教育</a:t>
            </a:r>
            <a:r>
              <a:rPr lang="en-US" altLang="ja-JP" sz="3600" dirty="0">
                <a:latin typeface="メイリオ" panose="020B0604030504040204" pitchFamily="50" charset="-128"/>
              </a:rPr>
              <a:t>DX</a:t>
            </a:r>
            <a:r>
              <a:rPr lang="ja-JP" altLang="en-US" sz="3600" dirty="0">
                <a:latin typeface="メイリオ" panose="020B0604030504040204" pitchFamily="50" charset="-128"/>
              </a:rPr>
              <a:t>時代における教育リソース並びに</a:t>
            </a:r>
            <a:r>
              <a:rPr lang="en-US" altLang="ja-JP" sz="3600" dirty="0">
                <a:latin typeface="メイリオ" panose="020B0604030504040204" pitchFamily="50" charset="-128"/>
              </a:rPr>
              <a:t>e-Learning</a:t>
            </a:r>
            <a:r>
              <a:rPr lang="ja-JP" altLang="en-US" sz="3600" dirty="0">
                <a:latin typeface="メイリオ" panose="020B0604030504040204" pitchFamily="50" charset="-128"/>
              </a:rPr>
              <a:t>の構成（２）</a:t>
            </a:r>
            <a:endParaRPr lang="ja-JP" altLang="en-US" sz="3600" dirty="0">
              <a:latin typeface="メイリオ" panose="020B0604030504040204" pitchFamily="50" charset="-128"/>
              <a:ea typeface="メイリオ" panose="020B0604030504040204" pitchFamily="50" charset="-128"/>
            </a:endParaRPr>
          </a:p>
        </p:txBody>
      </p:sp>
      <p:sp>
        <p:nvSpPr>
          <p:cNvPr id="3" name="サブタイトル 2"/>
          <p:cNvSpPr>
            <a:spLocks noGrp="1"/>
          </p:cNvSpPr>
          <p:nvPr>
            <p:ph type="subTitle" idx="1"/>
          </p:nvPr>
        </p:nvSpPr>
        <p:spPr>
          <a:xfrm>
            <a:off x="1078523" y="5034598"/>
            <a:ext cx="5529385" cy="658910"/>
          </a:xfrm>
        </p:spPr>
        <p:txBody>
          <a:bodyPr/>
          <a:lstStyle/>
          <a:p>
            <a:r>
              <a:rPr kumimoji="1" lang="ja-JP" altLang="en-US" dirty="0" smtClean="0">
                <a:solidFill>
                  <a:schemeClr val="bg1"/>
                </a:solidFill>
              </a:rPr>
              <a:t>齋藤陽子・久世</a:t>
            </a:r>
            <a:r>
              <a:rPr kumimoji="1" lang="ja-JP" altLang="en-US" dirty="0" smtClean="0">
                <a:solidFill>
                  <a:schemeClr val="bg1"/>
                </a:solidFill>
              </a:rPr>
              <a:t>均（岐阜女子大学）</a:t>
            </a:r>
            <a:endParaRPr kumimoji="1" lang="ja-JP" altLang="en-US" dirty="0">
              <a:solidFill>
                <a:schemeClr val="bg1"/>
              </a:solidFill>
            </a:endParaRPr>
          </a:p>
        </p:txBody>
      </p:sp>
    </p:spTree>
    <p:extLst>
      <p:ext uri="{BB962C8B-B14F-4D97-AF65-F5344CB8AC3E}">
        <p14:creationId xmlns:p14="http://schemas.microsoft.com/office/powerpoint/2010/main" val="376961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77078" y="1079405"/>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3" name="テキスト ボックス 2"/>
          <p:cNvSpPr txBox="1"/>
          <p:nvPr/>
        </p:nvSpPr>
        <p:spPr>
          <a:xfrm>
            <a:off x="1026944" y="2998483"/>
            <a:ext cx="6934840" cy="3416320"/>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2400" dirty="0" smtClean="0">
                <a:latin typeface="+mn-ea"/>
              </a:rPr>
              <a:t>各専攻</a:t>
            </a:r>
            <a:r>
              <a:rPr kumimoji="1" lang="ja-JP" altLang="en-US" sz="2400" dirty="0">
                <a:latin typeface="+mn-ea"/>
              </a:rPr>
              <a:t>で最低</a:t>
            </a:r>
            <a:r>
              <a:rPr kumimoji="1" lang="en-US" altLang="ja-JP" sz="2400" dirty="0">
                <a:latin typeface="+mn-ea"/>
              </a:rPr>
              <a:t>60</a:t>
            </a:r>
            <a:r>
              <a:rPr kumimoji="1" lang="ja-JP" altLang="en-US" sz="2400" dirty="0">
                <a:latin typeface="+mn-ea"/>
              </a:rPr>
              <a:t>単位を</a:t>
            </a:r>
            <a:r>
              <a:rPr kumimoji="1" lang="en-US" altLang="ja-JP" sz="2400" dirty="0">
                <a:latin typeface="+mn-ea"/>
              </a:rPr>
              <a:t>e-Learning</a:t>
            </a:r>
            <a:r>
              <a:rPr lang="ja-JP" altLang="en-US" sz="2400" dirty="0" smtClean="0">
                <a:latin typeface="+mn-ea"/>
              </a:rPr>
              <a:t>化</a:t>
            </a:r>
            <a:r>
              <a:rPr lang="en-US" altLang="ja-JP" sz="2400" dirty="0" smtClean="0">
                <a:latin typeface="+mn-ea"/>
              </a:rPr>
              <a:t>(3</a:t>
            </a:r>
            <a:r>
              <a:rPr lang="ja-JP" altLang="en-US" sz="2400" dirty="0" smtClean="0">
                <a:latin typeface="+mn-ea"/>
              </a:rPr>
              <a:t>年間）</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主体的・対話的な深い学びへの転換</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大学間で教育コンテンツの相互流通を実現</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単位連携や単位互換を可能</a:t>
            </a:r>
            <a:endParaRPr kumimoji="1" lang="ja-JP" altLang="en-US" sz="2400" dirty="0">
              <a:latin typeface="+mn-ea"/>
            </a:endParaRPr>
          </a:p>
        </p:txBody>
      </p:sp>
      <p:graphicFrame>
        <p:nvGraphicFramePr>
          <p:cNvPr id="8" name="図表 7"/>
          <p:cNvGraphicFramePr/>
          <p:nvPr/>
        </p:nvGraphicFramePr>
        <p:xfrm>
          <a:off x="1137203" y="2003340"/>
          <a:ext cx="6929017" cy="78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表 8"/>
          <p:cNvGraphicFramePr>
            <a:graphicFrameLocks noGrp="1"/>
          </p:cNvGraphicFramePr>
          <p:nvPr/>
        </p:nvGraphicFramePr>
        <p:xfrm>
          <a:off x="1137203" y="1715308"/>
          <a:ext cx="6936433" cy="370840"/>
        </p:xfrm>
        <a:graphic>
          <a:graphicData uri="http://schemas.openxmlformats.org/drawingml/2006/table">
            <a:tbl>
              <a:tblPr firstRow="1" bandRow="1">
                <a:tableStyleId>{5C22544A-7EE6-4342-B048-85BDC9FD1C3A}</a:tableStyleId>
              </a:tblPr>
              <a:tblGrid>
                <a:gridCol w="1981838">
                  <a:extLst>
                    <a:ext uri="{9D8B030D-6E8A-4147-A177-3AD203B41FA5}">
                      <a16:colId xmlns:a16="http://schemas.microsoft.com/office/drawing/2014/main" val="2918083234"/>
                    </a:ext>
                  </a:extLst>
                </a:gridCol>
                <a:gridCol w="2972757">
                  <a:extLst>
                    <a:ext uri="{9D8B030D-6E8A-4147-A177-3AD203B41FA5}">
                      <a16:colId xmlns:a16="http://schemas.microsoft.com/office/drawing/2014/main" val="1188717769"/>
                    </a:ext>
                  </a:extLst>
                </a:gridCol>
                <a:gridCol w="1981838">
                  <a:extLst>
                    <a:ext uri="{9D8B030D-6E8A-4147-A177-3AD203B41FA5}">
                      <a16:colId xmlns:a16="http://schemas.microsoft.com/office/drawing/2014/main" val="3299440172"/>
                    </a:ext>
                  </a:extLst>
                </a:gridCol>
              </a:tblGrid>
              <a:tr h="370840">
                <a:tc>
                  <a:txBody>
                    <a:bodyPr/>
                    <a:lstStyle/>
                    <a:p>
                      <a:pPr algn="ctr"/>
                      <a:r>
                        <a:rPr kumimoji="1" lang="en-US" altLang="ja-JP" sz="1050" dirty="0">
                          <a:latin typeface="+mj-ea"/>
                          <a:ea typeface="+mj-ea"/>
                        </a:rPr>
                        <a:t>2023</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2024</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2025</a:t>
                      </a:r>
                      <a:r>
                        <a:rPr kumimoji="1" lang="ja-JP" altLang="en-US" sz="1050" dirty="0">
                          <a:latin typeface="+mj-ea"/>
                          <a:ea typeface="+mj-ea"/>
                        </a:rPr>
                        <a:t>年度</a:t>
                      </a:r>
                    </a:p>
                  </a:txBody>
                  <a:tcPr anchor="ctr" anchorCtr="1"/>
                </a:tc>
                <a:extLst>
                  <a:ext uri="{0D108BD9-81ED-4DB2-BD59-A6C34878D82A}">
                    <a16:rowId xmlns:a16="http://schemas.microsoft.com/office/drawing/2014/main" val="3175345240"/>
                  </a:ext>
                </a:extLst>
              </a:tr>
            </a:tbl>
          </a:graphicData>
        </a:graphic>
      </p:graphicFrame>
      <p:sp>
        <p:nvSpPr>
          <p:cNvPr id="10" name="テキスト ボックス 9"/>
          <p:cNvSpPr txBox="1"/>
          <p:nvPr/>
        </p:nvSpPr>
        <p:spPr>
          <a:xfrm>
            <a:off x="345115" y="2143347"/>
            <a:ext cx="792088" cy="461665"/>
          </a:xfrm>
          <a:prstGeom prst="rect">
            <a:avLst/>
          </a:prstGeom>
          <a:solidFill>
            <a:schemeClr val="accent2"/>
          </a:solidFill>
        </p:spPr>
        <p:txBody>
          <a:bodyPr wrap="square" rtlCol="0">
            <a:spAutoFit/>
          </a:bodyPr>
          <a:lstStyle/>
          <a:p>
            <a:pPr algn="ctr"/>
            <a:endParaRPr kumimoji="1" lang="en-US" altLang="ja-JP" sz="800" dirty="0">
              <a:solidFill>
                <a:schemeClr val="bg1"/>
              </a:solidFill>
            </a:endParaRPr>
          </a:p>
          <a:p>
            <a:pPr algn="ctr"/>
            <a:r>
              <a:rPr kumimoji="1" lang="ja-JP" altLang="en-US" sz="800" dirty="0">
                <a:solidFill>
                  <a:schemeClr val="bg1"/>
                </a:solidFill>
              </a:rPr>
              <a:t>全体</a:t>
            </a:r>
            <a:endParaRPr kumimoji="1" lang="en-US" altLang="ja-JP" sz="800" dirty="0">
              <a:solidFill>
                <a:schemeClr val="bg1"/>
              </a:solidFill>
            </a:endParaRPr>
          </a:p>
          <a:p>
            <a:pPr algn="ctr"/>
            <a:endParaRPr kumimoji="1" lang="ja-JP" altLang="en-US" sz="800" dirty="0">
              <a:solidFill>
                <a:schemeClr val="bg1"/>
              </a:solidFill>
            </a:endParaRPr>
          </a:p>
        </p:txBody>
      </p:sp>
      <p:sp>
        <p:nvSpPr>
          <p:cNvPr id="2" name="二等辺三角形 1"/>
          <p:cNvSpPr/>
          <p:nvPr/>
        </p:nvSpPr>
        <p:spPr>
          <a:xfrm rot="10800000">
            <a:off x="3814463" y="3653774"/>
            <a:ext cx="1339080" cy="48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577078" y="4323314"/>
            <a:ext cx="7824689" cy="21501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10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rot="10800000">
            <a:off x="1582471" y="1027401"/>
            <a:ext cx="5519748" cy="3175958"/>
          </a:xfrm>
          <a:prstGeom prs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1230961" y="5709547"/>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テキスト ボックス 1"/>
          <p:cNvSpPr txBox="1"/>
          <p:nvPr/>
        </p:nvSpPr>
        <p:spPr>
          <a:xfrm>
            <a:off x="169604" y="195734"/>
            <a:ext cx="8648392" cy="461665"/>
          </a:xfrm>
          <a:prstGeom prst="rect">
            <a:avLst/>
          </a:prstGeom>
          <a:noFill/>
        </p:spPr>
        <p:txBody>
          <a:bodyPr wrap="square" rtlCol="0">
            <a:spAutoFit/>
          </a:bodyPr>
          <a:lstStyle/>
          <a:p>
            <a:pPr algn="ctr"/>
            <a:r>
              <a:rPr lang="ja-JP" altLang="en-US" sz="2400" dirty="0">
                <a:latin typeface="メイリオ" panose="020B0604030504040204" pitchFamily="50" charset="-128"/>
              </a:rPr>
              <a:t>主体的・対話的な深い学びへの転換のための</a:t>
            </a:r>
            <a:r>
              <a:rPr lang="ja-JP" altLang="en-US" sz="2400" dirty="0">
                <a:latin typeface="メイリオ" panose="020B0604030504040204" pitchFamily="50" charset="-128"/>
                <a:ea typeface="メイリオ" panose="020B0604030504040204" pitchFamily="50" charset="-128"/>
              </a:rPr>
              <a:t>学修環境の整備</a:t>
            </a:r>
            <a:r>
              <a:rPr lang="ja-JP" altLang="en-US" sz="1000" dirty="0">
                <a:latin typeface="メイリオ" panose="020B0604030504040204" pitchFamily="50" charset="-128"/>
                <a:ea typeface="メイリオ" panose="020B0604030504040204" pitchFamily="50" charset="-128"/>
              </a:rPr>
              <a:t>　</a:t>
            </a:r>
            <a:endParaRPr lang="en-US" altLang="ja-JP" sz="10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94508" y="647449"/>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62550" y="5597960"/>
            <a:ext cx="962853" cy="215444"/>
          </a:xfrm>
          <a:prstGeom prst="rect">
            <a:avLst/>
          </a:prstGeom>
          <a:solidFill>
            <a:srgbClr val="FF0000"/>
          </a:solidFill>
        </p:spPr>
        <p:txBody>
          <a:bodyPr wrap="square" rtlCol="0">
            <a:spAutoFit/>
          </a:bodyPr>
          <a:lstStyle/>
          <a:p>
            <a:pPr algn="ctr"/>
            <a:r>
              <a:rPr kumimoji="1" lang="ja-JP" altLang="en-US" sz="800" dirty="0">
                <a:solidFill>
                  <a:schemeClr val="bg1"/>
                </a:solidFill>
              </a:rPr>
              <a:t>教育リソース</a:t>
            </a:r>
          </a:p>
        </p:txBody>
      </p:sp>
      <p:sp>
        <p:nvSpPr>
          <p:cNvPr id="27" name="テキスト ボックス 26"/>
          <p:cNvSpPr txBox="1"/>
          <p:nvPr/>
        </p:nvSpPr>
        <p:spPr>
          <a:xfrm>
            <a:off x="1456809" y="5598363"/>
            <a:ext cx="1298875"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a:t>
            </a:r>
          </a:p>
        </p:txBody>
      </p:sp>
      <p:sp>
        <p:nvSpPr>
          <p:cNvPr id="32" name="テキスト ボックス 31"/>
          <p:cNvSpPr txBox="1"/>
          <p:nvPr/>
        </p:nvSpPr>
        <p:spPr>
          <a:xfrm>
            <a:off x="2858188" y="5597960"/>
            <a:ext cx="3728244" cy="215444"/>
          </a:xfrm>
          <a:prstGeom prst="rect">
            <a:avLst/>
          </a:prstGeom>
          <a:solidFill>
            <a:schemeClr val="bg2">
              <a:lumMod val="25000"/>
            </a:schemeClr>
          </a:solidFill>
        </p:spPr>
        <p:txBody>
          <a:bodyPr wrap="square" rtlCol="0">
            <a:spAutoFit/>
          </a:bodyPr>
          <a:lstStyle/>
          <a:p>
            <a:pPr algn="ctr"/>
            <a:r>
              <a:rPr kumimoji="1" lang="ja-JP" altLang="en-US" sz="800" dirty="0">
                <a:solidFill>
                  <a:schemeClr val="bg1"/>
                </a:solidFill>
              </a:rPr>
              <a:t>各種資料のデジタル</a:t>
            </a:r>
            <a:r>
              <a:rPr lang="ja-JP" altLang="en-US" sz="800" dirty="0">
                <a:solidFill>
                  <a:schemeClr val="bg1"/>
                </a:solidFill>
              </a:rPr>
              <a:t>アーカイブ</a:t>
            </a:r>
            <a:endParaRPr kumimoji="1" lang="ja-JP" altLang="en-US" sz="800" dirty="0">
              <a:solidFill>
                <a:schemeClr val="bg1"/>
              </a:solidFill>
            </a:endParaRPr>
          </a:p>
        </p:txBody>
      </p:sp>
      <p:sp>
        <p:nvSpPr>
          <p:cNvPr id="52" name="テキスト ボックス 51"/>
          <p:cNvSpPr txBox="1"/>
          <p:nvPr/>
        </p:nvSpPr>
        <p:spPr>
          <a:xfrm>
            <a:off x="6664959" y="5597960"/>
            <a:ext cx="1697703"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質疑・応答への対応</a:t>
            </a:r>
          </a:p>
        </p:txBody>
      </p:sp>
      <p:cxnSp>
        <p:nvCxnSpPr>
          <p:cNvPr id="69" name="直線コネクタ 68"/>
          <p:cNvCxnSpPr>
            <a:stCxn id="70" idx="3"/>
          </p:cNvCxnSpPr>
          <p:nvPr/>
        </p:nvCxnSpPr>
        <p:spPr>
          <a:xfrm>
            <a:off x="1174213" y="4282846"/>
            <a:ext cx="7144050" cy="2961"/>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70" name="テキスト ボックス 69"/>
          <p:cNvSpPr txBox="1"/>
          <p:nvPr/>
        </p:nvSpPr>
        <p:spPr>
          <a:xfrm>
            <a:off x="267981" y="4113569"/>
            <a:ext cx="906232"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Ⅲ</a:t>
            </a:r>
            <a:r>
              <a:rPr kumimoji="1" lang="ja-JP" altLang="en-US" sz="800" dirty="0">
                <a:solidFill>
                  <a:schemeClr val="bg1"/>
                </a:solidFill>
              </a:rPr>
              <a:t>型</a:t>
            </a:r>
          </a:p>
        </p:txBody>
      </p:sp>
      <p:grpSp>
        <p:nvGrpSpPr>
          <p:cNvPr id="74" name="グループ化 73"/>
          <p:cNvGrpSpPr/>
          <p:nvPr/>
        </p:nvGrpSpPr>
        <p:grpSpPr>
          <a:xfrm>
            <a:off x="1478296" y="4116530"/>
            <a:ext cx="6600278" cy="374193"/>
            <a:chOff x="2996766" y="203547"/>
            <a:chExt cx="935484" cy="374193"/>
          </a:xfrm>
          <a:solidFill>
            <a:schemeClr val="accent4"/>
          </a:solidFill>
        </p:grpSpPr>
        <p:sp>
          <p:nvSpPr>
            <p:cNvPr id="75" name="山形 74"/>
            <p:cNvSpPr/>
            <p:nvPr/>
          </p:nvSpPr>
          <p:spPr>
            <a:xfrm>
              <a:off x="2996766" y="203547"/>
              <a:ext cx="935484" cy="374193"/>
            </a:xfrm>
            <a:prstGeom prst="chevron">
              <a:avLst/>
            </a:prstGeom>
            <a:solidFill>
              <a:schemeClr val="accent4">
                <a:lumMod val="60000"/>
                <a:lumOff val="4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76" name="山形 4"/>
            <p:cNvSpPr txBox="1"/>
            <p:nvPr/>
          </p:nvSpPr>
          <p:spPr>
            <a:xfrm>
              <a:off x="3177299" y="252833"/>
              <a:ext cx="561291" cy="294716"/>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sp>
        <p:nvSpPr>
          <p:cNvPr id="38" name="角丸四角形 37"/>
          <p:cNvSpPr/>
          <p:nvPr/>
        </p:nvSpPr>
        <p:spPr>
          <a:xfrm>
            <a:off x="107504" y="5208976"/>
            <a:ext cx="8712967" cy="1080120"/>
          </a:xfrm>
          <a:prstGeom prst="roundRect">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723221" y="5883323"/>
            <a:ext cx="2050986" cy="184666"/>
          </a:xfrm>
          <a:prstGeom prst="rect">
            <a:avLst/>
          </a:prstGeom>
          <a:noFill/>
        </p:spPr>
        <p:txBody>
          <a:bodyPr wrap="square" rtlCol="0">
            <a:spAutoFit/>
          </a:bodyPr>
          <a:lstStyle/>
          <a:p>
            <a:r>
              <a:rPr kumimoji="1" lang="ja-JP" altLang="en-US" sz="600" dirty="0"/>
              <a:t>講演・実践の映像、資料のデジタルアーカイブ</a:t>
            </a:r>
          </a:p>
        </p:txBody>
      </p:sp>
      <p:sp>
        <p:nvSpPr>
          <p:cNvPr id="80" name="テキスト ボックス 79"/>
          <p:cNvSpPr txBox="1"/>
          <p:nvPr/>
        </p:nvSpPr>
        <p:spPr>
          <a:xfrm>
            <a:off x="1467271" y="5823001"/>
            <a:ext cx="1287246" cy="276999"/>
          </a:xfrm>
          <a:prstGeom prst="rect">
            <a:avLst/>
          </a:prstGeom>
          <a:noFill/>
        </p:spPr>
        <p:txBody>
          <a:bodyPr wrap="square" rtlCol="0">
            <a:spAutoFit/>
          </a:bodyPr>
          <a:lstStyle/>
          <a:p>
            <a:r>
              <a:rPr kumimoji="1" lang="ja-JP" altLang="en-US" sz="600" dirty="0"/>
              <a:t>インストラクショナルデザインによるテキスト作成</a:t>
            </a:r>
          </a:p>
        </p:txBody>
      </p:sp>
      <p:sp>
        <p:nvSpPr>
          <p:cNvPr id="81" name="テキスト ボックス 80"/>
          <p:cNvSpPr txBox="1"/>
          <p:nvPr/>
        </p:nvSpPr>
        <p:spPr>
          <a:xfrm>
            <a:off x="6670999" y="5826229"/>
            <a:ext cx="1691663" cy="184666"/>
          </a:xfrm>
          <a:prstGeom prst="rect">
            <a:avLst/>
          </a:prstGeom>
          <a:noFill/>
        </p:spPr>
        <p:txBody>
          <a:bodyPr wrap="square" rtlCol="0">
            <a:spAutoFit/>
          </a:bodyPr>
          <a:lstStyle/>
          <a:p>
            <a:r>
              <a:rPr kumimoji="1" lang="en-US" altLang="ja-JP" sz="600" dirty="0"/>
              <a:t>Zoom</a:t>
            </a:r>
            <a:r>
              <a:rPr kumimoji="1" lang="ja-JP" altLang="en-US" sz="600" dirty="0"/>
              <a:t>やグループエアを活用した質問対応</a:t>
            </a:r>
          </a:p>
        </p:txBody>
      </p:sp>
      <p:sp>
        <p:nvSpPr>
          <p:cNvPr id="82" name="テキスト ボックス 81"/>
          <p:cNvSpPr txBox="1"/>
          <p:nvPr/>
        </p:nvSpPr>
        <p:spPr>
          <a:xfrm>
            <a:off x="5430154" y="710349"/>
            <a:ext cx="3415424" cy="184666"/>
          </a:xfrm>
          <a:prstGeom prst="rect">
            <a:avLst/>
          </a:prstGeom>
          <a:noFill/>
        </p:spPr>
        <p:txBody>
          <a:bodyPr wrap="square" rtlCol="0">
            <a:spAutoFit/>
          </a:bodyPr>
          <a:lstStyle/>
          <a:p>
            <a:r>
              <a:rPr lang="ja-JP" altLang="en-US" sz="600" b="1" dirty="0"/>
              <a:t>ハイブリッド型授業とは、対面授業とオンライン授業とを組み合わせた授業システムのこと。</a:t>
            </a:r>
            <a:endParaRPr kumimoji="1" lang="ja-JP" altLang="en-US" sz="600" b="1" dirty="0"/>
          </a:p>
        </p:txBody>
      </p:sp>
      <p:sp>
        <p:nvSpPr>
          <p:cNvPr id="84" name="テキスト ボックス 83"/>
          <p:cNvSpPr txBox="1"/>
          <p:nvPr/>
        </p:nvSpPr>
        <p:spPr>
          <a:xfrm>
            <a:off x="430136" y="46074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のみでの学修は、</a:t>
            </a:r>
            <a:r>
              <a:rPr lang="ja-JP" altLang="en-US" sz="600" b="1" dirty="0">
                <a:solidFill>
                  <a:schemeClr val="bg1"/>
                </a:solidFill>
                <a:latin typeface="+mj-ea"/>
                <a:ea typeface="+mj-ea"/>
              </a:rPr>
              <a:t>いつでも、どこからでも学修ができ、教えないで学べる完成型として位置付ける。社会には多くのオンラインでの学修機会がある。今後、広く深く学びを継続し、学び続ける教師としてハイブリット型授業</a:t>
            </a:r>
            <a:r>
              <a:rPr lang="en-US" altLang="ja-JP" sz="600" b="1" dirty="0">
                <a:solidFill>
                  <a:schemeClr val="bg1"/>
                </a:solidFill>
                <a:latin typeface="+mj-ea"/>
                <a:ea typeface="+mj-ea"/>
              </a:rPr>
              <a:t>Ⅲ</a:t>
            </a:r>
            <a:r>
              <a:rPr lang="ja-JP" altLang="en-US" sz="600" b="1" dirty="0">
                <a:solidFill>
                  <a:schemeClr val="bg1"/>
                </a:solidFill>
                <a:latin typeface="+mj-ea"/>
                <a:ea typeface="+mj-ea"/>
              </a:rPr>
              <a:t>型は、発展性がある学習方法になる。</a:t>
            </a:r>
            <a:endParaRPr kumimoji="1" lang="ja-JP" altLang="en-US" sz="600" b="1" dirty="0">
              <a:solidFill>
                <a:schemeClr val="bg1"/>
              </a:solidFill>
              <a:latin typeface="+mj-ea"/>
              <a:ea typeface="+mj-ea"/>
            </a:endParaRPr>
          </a:p>
        </p:txBody>
      </p:sp>
      <p:sp>
        <p:nvSpPr>
          <p:cNvPr id="48" name="正方形/長方形 47"/>
          <p:cNvSpPr/>
          <p:nvPr/>
        </p:nvSpPr>
        <p:spPr>
          <a:xfrm>
            <a:off x="105028" y="3968034"/>
            <a:ext cx="8712968" cy="100026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642" y="843026"/>
            <a:ext cx="8785830" cy="1548161"/>
            <a:chOff x="34642" y="843026"/>
            <a:chExt cx="8785830" cy="1548161"/>
          </a:xfrm>
        </p:grpSpPr>
        <p:cxnSp>
          <p:nvCxnSpPr>
            <p:cNvPr id="12" name="直線コネクタ 11"/>
            <p:cNvCxnSpPr>
              <a:stCxn id="9" idx="3"/>
            </p:cNvCxnSpPr>
            <p:nvPr/>
          </p:nvCxnSpPr>
          <p:spPr>
            <a:xfrm flipV="1">
              <a:off x="1099288" y="1196753"/>
              <a:ext cx="7096777" cy="123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6150" y="1039866"/>
              <a:ext cx="823138" cy="338554"/>
            </a:xfrm>
            <a:prstGeom prst="rect">
              <a:avLst/>
            </a:prstGeom>
            <a:solidFill>
              <a:schemeClr val="accent5">
                <a:lumMod val="50000"/>
              </a:schemeClr>
            </a:solidFill>
          </p:spPr>
          <p:txBody>
            <a:bodyPr wrap="square" rtlCol="0">
              <a:spAutoFit/>
            </a:bodyPr>
            <a:lstStyle/>
            <a:p>
              <a:pPr algn="ctr"/>
              <a:r>
                <a:rPr lang="ja-JP" altLang="en-US" sz="800" dirty="0">
                  <a:solidFill>
                    <a:schemeClr val="bg1"/>
                  </a:solidFill>
                </a:rPr>
                <a:t>ハイブリット型授業</a:t>
              </a:r>
              <a:r>
                <a:rPr lang="en-US" altLang="ja-JP" sz="800" dirty="0">
                  <a:solidFill>
                    <a:schemeClr val="bg1"/>
                  </a:solidFill>
                </a:rPr>
                <a:t>Ⅰ</a:t>
              </a:r>
              <a:r>
                <a:rPr lang="ja-JP" altLang="en-US" sz="800" dirty="0">
                  <a:solidFill>
                    <a:schemeClr val="bg1"/>
                  </a:solidFill>
                </a:rPr>
                <a:t>型</a:t>
              </a:r>
              <a:endParaRPr kumimoji="1" lang="ja-JP" altLang="en-US" sz="800" dirty="0">
                <a:solidFill>
                  <a:schemeClr val="bg1"/>
                </a:solidFill>
              </a:endParaRPr>
            </a:p>
          </p:txBody>
        </p:sp>
        <p:sp>
          <p:nvSpPr>
            <p:cNvPr id="10" name="テキスト ボックス 9"/>
            <p:cNvSpPr txBox="1"/>
            <p:nvPr/>
          </p:nvSpPr>
          <p:spPr>
            <a:xfrm>
              <a:off x="1691680" y="1072212"/>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11" name="テキスト ボックス 10"/>
            <p:cNvSpPr txBox="1"/>
            <p:nvPr/>
          </p:nvSpPr>
          <p:spPr>
            <a:xfrm>
              <a:off x="7508000" y="1096949"/>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繰り返し</a:t>
              </a:r>
            </a:p>
          </p:txBody>
        </p:sp>
        <p:sp>
          <p:nvSpPr>
            <p:cNvPr id="40" name="テキスト ボックス 39"/>
            <p:cNvSpPr txBox="1"/>
            <p:nvPr/>
          </p:nvSpPr>
          <p:spPr>
            <a:xfrm>
              <a:off x="2817676" y="1086609"/>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0" name="テキスト ボックス 59"/>
            <p:cNvSpPr txBox="1"/>
            <p:nvPr/>
          </p:nvSpPr>
          <p:spPr>
            <a:xfrm>
              <a:off x="468689" y="1403654"/>
              <a:ext cx="606435" cy="215444"/>
            </a:xfrm>
            <a:prstGeom prst="rect">
              <a:avLst/>
            </a:prstGeom>
            <a:noFill/>
          </p:spPr>
          <p:txBody>
            <a:bodyPr wrap="square" rtlCol="0">
              <a:spAutoFit/>
            </a:bodyPr>
            <a:lstStyle/>
            <a:p>
              <a:pPr algn="ctr"/>
              <a:r>
                <a:rPr kumimoji="1" lang="ja-JP" altLang="en-US" sz="800" dirty="0"/>
                <a:t>反転授業</a:t>
              </a:r>
            </a:p>
          </p:txBody>
        </p:sp>
        <p:sp>
          <p:nvSpPr>
            <p:cNvPr id="63" name="テキスト ボックス 62"/>
            <p:cNvSpPr txBox="1"/>
            <p:nvPr/>
          </p:nvSpPr>
          <p:spPr>
            <a:xfrm>
              <a:off x="3923929" y="108309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65" name="テキスト ボックス 64"/>
            <p:cNvSpPr txBox="1"/>
            <p:nvPr/>
          </p:nvSpPr>
          <p:spPr>
            <a:xfrm>
              <a:off x="4895141" y="1072212"/>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8" name="テキスト ボックス 67"/>
            <p:cNvSpPr txBox="1"/>
            <p:nvPr/>
          </p:nvSpPr>
          <p:spPr>
            <a:xfrm>
              <a:off x="6586432" y="107916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41" name="テキスト ボックス 40"/>
            <p:cNvSpPr txBox="1"/>
            <p:nvPr/>
          </p:nvSpPr>
          <p:spPr>
            <a:xfrm>
              <a:off x="467544" y="19419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を交代に組み合わせて、</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の映像により理論的な学びをし、対面授業によりグループ討議やワークショップを行う。</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により授業内容に課題や疑問点を持ち対面授業に向かうことで、個別最適化した学びの実現と問題解決能力を身に着けることができる。</a:t>
              </a:r>
            </a:p>
          </p:txBody>
        </p:sp>
        <p:sp>
          <p:nvSpPr>
            <p:cNvPr id="46" name="テキスト ボックス 45"/>
            <p:cNvSpPr txBox="1"/>
            <p:nvPr/>
          </p:nvSpPr>
          <p:spPr>
            <a:xfrm>
              <a:off x="467544" y="1576120"/>
              <a:ext cx="2973180" cy="276999"/>
            </a:xfrm>
            <a:prstGeom prst="rect">
              <a:avLst/>
            </a:prstGeom>
            <a:noFill/>
          </p:spPr>
          <p:txBody>
            <a:bodyPr wrap="square" rtlCol="0">
              <a:spAutoFit/>
            </a:bodyPr>
            <a:lstStyle/>
            <a:p>
              <a:r>
                <a:rPr lang="ja-JP" altLang="en-US" sz="400" dirty="0"/>
                <a:t>反転授業（はんてんじゅぎょう、英語</a:t>
              </a:r>
              <a:r>
                <a:rPr lang="en-US" altLang="ja-JP" sz="400" dirty="0"/>
                <a:t>: flip teaching (or flipped classroom)</a:t>
              </a:r>
              <a:r>
                <a:rPr lang="ja-JP" altLang="en-US" sz="400" dirty="0"/>
                <a:t>）は、ハイブリット型学習の形態のひとつで、学生たちは新たな学習内容を、通常は自宅でオンライン授業を視聴して予習し、教室では講義は行わず、逆に従来であれば宿題とされていた課題について、教師が個々の学生に合わせた指導を与えたり、学生が他の学生と協働しながら取り組む形態の授業。</a:t>
              </a:r>
              <a:endParaRPr kumimoji="1" lang="ja-JP" altLang="en-US" sz="400" dirty="0"/>
            </a:p>
          </p:txBody>
        </p:sp>
        <p:sp>
          <p:nvSpPr>
            <p:cNvPr id="54" name="テキスト ボックス 53"/>
            <p:cNvSpPr txBox="1"/>
            <p:nvPr/>
          </p:nvSpPr>
          <p:spPr>
            <a:xfrm>
              <a:off x="5756793" y="1083098"/>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5" name="正方形/長方形 4"/>
            <p:cNvSpPr/>
            <p:nvPr/>
          </p:nvSpPr>
          <p:spPr>
            <a:xfrm>
              <a:off x="107504" y="951027"/>
              <a:ext cx="8712968"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642" y="843026"/>
              <a:ext cx="289738" cy="276999"/>
            </a:xfrm>
            <a:prstGeom prst="rect">
              <a:avLst/>
            </a:prstGeom>
            <a:solidFill>
              <a:schemeClr val="tx2">
                <a:lumMod val="50000"/>
              </a:schemeClr>
            </a:solidFill>
          </p:spPr>
          <p:txBody>
            <a:bodyPr wrap="square" rtlCol="0">
              <a:spAutoFit/>
            </a:bodyPr>
            <a:lstStyle/>
            <a:p>
              <a:r>
                <a:rPr kumimoji="1" lang="ja-JP" altLang="en-US" sz="1200" dirty="0">
                  <a:solidFill>
                    <a:schemeClr val="bg1"/>
                  </a:solidFill>
                </a:rPr>
                <a:t>１</a:t>
              </a:r>
            </a:p>
          </p:txBody>
        </p:sp>
      </p:grpSp>
      <p:grpSp>
        <p:nvGrpSpPr>
          <p:cNvPr id="13" name="グループ化 12"/>
          <p:cNvGrpSpPr/>
          <p:nvPr/>
        </p:nvGrpSpPr>
        <p:grpSpPr>
          <a:xfrm>
            <a:off x="47163" y="2510630"/>
            <a:ext cx="8770833" cy="1270577"/>
            <a:chOff x="49639" y="2410887"/>
            <a:chExt cx="8770833" cy="1270577"/>
          </a:xfrm>
        </p:grpSpPr>
        <p:cxnSp>
          <p:nvCxnSpPr>
            <p:cNvPr id="25" name="直線コネクタ 24"/>
            <p:cNvCxnSpPr>
              <a:stCxn id="14" idx="3"/>
            </p:cNvCxnSpPr>
            <p:nvPr/>
          </p:nvCxnSpPr>
          <p:spPr>
            <a:xfrm>
              <a:off x="1176688" y="2735189"/>
              <a:ext cx="7181600" cy="5727"/>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4" name="テキスト ボックス 13"/>
            <p:cNvSpPr txBox="1"/>
            <p:nvPr/>
          </p:nvSpPr>
          <p:spPr>
            <a:xfrm>
              <a:off x="308005" y="2565912"/>
              <a:ext cx="868683"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Ⅱ</a:t>
              </a:r>
              <a:r>
                <a:rPr kumimoji="1" lang="ja-JP" altLang="en-US" sz="800" dirty="0">
                  <a:solidFill>
                    <a:schemeClr val="bg1"/>
                  </a:solidFill>
                </a:rPr>
                <a:t>型</a:t>
              </a:r>
            </a:p>
          </p:txBody>
        </p:sp>
        <p:grpSp>
          <p:nvGrpSpPr>
            <p:cNvPr id="15" name="グループ化 14"/>
            <p:cNvGrpSpPr/>
            <p:nvPr/>
          </p:nvGrpSpPr>
          <p:grpSpPr>
            <a:xfrm>
              <a:off x="1526637" y="2576525"/>
              <a:ext cx="1047346" cy="348909"/>
              <a:chOff x="751602" y="203547"/>
              <a:chExt cx="935484" cy="374193"/>
            </a:xfrm>
            <a:solidFill>
              <a:schemeClr val="accent3"/>
            </a:solidFill>
          </p:grpSpPr>
          <p:sp>
            <p:nvSpPr>
              <p:cNvPr id="16" name="山形 15"/>
              <p:cNvSpPr/>
              <p:nvPr/>
            </p:nvSpPr>
            <p:spPr>
              <a:xfrm>
                <a:off x="751602" y="203547"/>
                <a:ext cx="935484" cy="374193"/>
              </a:xfrm>
              <a:prstGeom prst="chevron">
                <a:avLst/>
              </a:prstGeom>
              <a:grp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70383"/>
                <a:ext cx="561291" cy="22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grpSp>
          <p:nvGrpSpPr>
            <p:cNvPr id="18" name="グループ化 17"/>
            <p:cNvGrpSpPr/>
            <p:nvPr/>
          </p:nvGrpSpPr>
          <p:grpSpPr>
            <a:xfrm>
              <a:off x="2783452" y="2571639"/>
              <a:ext cx="3973550" cy="374193"/>
              <a:chOff x="2996766" y="203547"/>
              <a:chExt cx="935484" cy="374193"/>
            </a:xfrm>
            <a:solidFill>
              <a:schemeClr val="accent4">
                <a:lumMod val="60000"/>
                <a:lumOff val="40000"/>
              </a:schemeClr>
            </a:solidFill>
          </p:grpSpPr>
          <p:sp>
            <p:nvSpPr>
              <p:cNvPr id="19" name="山形 18"/>
              <p:cNvSpPr/>
              <p:nvPr/>
            </p:nvSpPr>
            <p:spPr>
              <a:xfrm>
                <a:off x="2996766" y="203547"/>
                <a:ext cx="935484" cy="374193"/>
              </a:xfrm>
              <a:prstGeom prst="chevron">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77299" y="252833"/>
                <a:ext cx="561291" cy="294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grpSp>
          <p:nvGrpSpPr>
            <p:cNvPr id="49" name="グループ化 48"/>
            <p:cNvGrpSpPr/>
            <p:nvPr/>
          </p:nvGrpSpPr>
          <p:grpSpPr>
            <a:xfrm>
              <a:off x="6966471" y="2565912"/>
              <a:ext cx="1202411" cy="374193"/>
              <a:chOff x="751602" y="203547"/>
              <a:chExt cx="935484" cy="374193"/>
            </a:xfrm>
          </p:grpSpPr>
          <p:sp>
            <p:nvSpPr>
              <p:cNvPr id="50" name="山形 49"/>
              <p:cNvSpPr/>
              <p:nvPr/>
            </p:nvSpPr>
            <p:spPr>
              <a:xfrm>
                <a:off x="751602" y="203547"/>
                <a:ext cx="935484" cy="374193"/>
              </a:xfrm>
              <a:prstGeom prst="chevron">
                <a:avLst/>
              </a:prstGeom>
              <a:solidFill>
                <a:schemeClr val="accent3"/>
              </a:solid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51"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sp>
          <p:nvSpPr>
            <p:cNvPr id="83" name="テキスト ボックス 82"/>
            <p:cNvSpPr txBox="1"/>
            <p:nvPr/>
          </p:nvSpPr>
          <p:spPr>
            <a:xfrm>
              <a:off x="451083" y="3270871"/>
              <a:ext cx="8053805"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を組み合わせて</a:t>
              </a:r>
              <a:r>
                <a:rPr lang="ja-JP" altLang="en-US" sz="600" b="1" dirty="0">
                  <a:solidFill>
                    <a:schemeClr val="bg1"/>
                  </a:solidFill>
                  <a:latin typeface="+mj-ea"/>
                  <a:ea typeface="+mj-ea"/>
                </a:rPr>
                <a:t>、最初の対面授業にて授業の目標を明確化し、学習の方法を示したのちに</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によるオンライン授業（オンデマンド学習）に</a:t>
              </a:r>
              <a:r>
                <a:rPr lang="ja-JP" altLang="en-US" sz="600" b="1" dirty="0">
                  <a:solidFill>
                    <a:schemeClr val="bg1"/>
                  </a:solidFill>
                  <a:latin typeface="+mj-ea"/>
                  <a:ea typeface="+mj-ea"/>
                </a:rPr>
                <a:t>取り組む。</a:t>
              </a:r>
              <a:r>
                <a:rPr lang="en-US" altLang="ja-JP" sz="600" b="1" dirty="0">
                  <a:solidFill>
                    <a:schemeClr val="bg1"/>
                  </a:solidFill>
                  <a:latin typeface="+mj-ea"/>
                  <a:ea typeface="+mj-ea"/>
                </a:rPr>
                <a:t>E-Learning</a:t>
              </a:r>
              <a:r>
                <a:rPr lang="ja-JP" altLang="en-US" sz="600" b="1" dirty="0">
                  <a:solidFill>
                    <a:schemeClr val="bg1"/>
                  </a:solidFill>
                  <a:latin typeface="+mj-ea"/>
                  <a:ea typeface="+mj-ea"/>
                </a:rPr>
                <a:t>では、わからなかった内容を繰り返し閲覧し確認することが、自分の理解度やペースに合わせて繰り返し視聴できるため、予習時の理解も高めることができる。また、復習にも活用することができるため、知識を定着させる効率を高めることができる。</a:t>
              </a:r>
              <a:endParaRPr kumimoji="1" lang="ja-JP" altLang="en-US" sz="600" b="1" dirty="0">
                <a:solidFill>
                  <a:schemeClr val="bg1"/>
                </a:solidFill>
                <a:latin typeface="+mj-ea"/>
                <a:ea typeface="+mj-ea"/>
              </a:endParaRPr>
            </a:p>
          </p:txBody>
        </p:sp>
        <p:sp>
          <p:nvSpPr>
            <p:cNvPr id="47" name="正方形/長方形 46"/>
            <p:cNvSpPr/>
            <p:nvPr/>
          </p:nvSpPr>
          <p:spPr>
            <a:xfrm>
              <a:off x="107504" y="2454028"/>
              <a:ext cx="8712968" cy="12274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9639" y="2410887"/>
              <a:ext cx="289738" cy="276999"/>
            </a:xfrm>
            <a:prstGeom prst="rect">
              <a:avLst/>
            </a:prstGeom>
            <a:solidFill>
              <a:schemeClr val="accent2"/>
            </a:solidFill>
          </p:spPr>
          <p:txBody>
            <a:bodyPr wrap="square" rtlCol="0">
              <a:spAutoFit/>
            </a:bodyPr>
            <a:lstStyle/>
            <a:p>
              <a:r>
                <a:rPr kumimoji="1" lang="ja-JP" altLang="en-US" sz="1200" dirty="0">
                  <a:solidFill>
                    <a:schemeClr val="bg1"/>
                  </a:solidFill>
                </a:rPr>
                <a:t>２</a:t>
              </a:r>
            </a:p>
          </p:txBody>
        </p:sp>
      </p:grpSp>
      <p:sp>
        <p:nvSpPr>
          <p:cNvPr id="55" name="テキスト ボックス 54"/>
          <p:cNvSpPr txBox="1"/>
          <p:nvPr/>
        </p:nvSpPr>
        <p:spPr>
          <a:xfrm>
            <a:off x="32271" y="3933028"/>
            <a:ext cx="289738" cy="276999"/>
          </a:xfrm>
          <a:prstGeom prst="rect">
            <a:avLst/>
          </a:prstGeom>
          <a:solidFill>
            <a:schemeClr val="accent3">
              <a:lumMod val="50000"/>
            </a:schemeClr>
          </a:solidFill>
        </p:spPr>
        <p:txBody>
          <a:bodyPr wrap="square" rtlCol="0">
            <a:spAutoFit/>
          </a:bodyPr>
          <a:lstStyle/>
          <a:p>
            <a:r>
              <a:rPr kumimoji="1" lang="ja-JP" altLang="en-US" sz="1200" dirty="0">
                <a:solidFill>
                  <a:schemeClr val="bg1"/>
                </a:solidFill>
              </a:rPr>
              <a:t>３</a:t>
            </a:r>
          </a:p>
        </p:txBody>
      </p:sp>
      <p:sp>
        <p:nvSpPr>
          <p:cNvPr id="57" name="テキスト ボックス 56"/>
          <p:cNvSpPr txBox="1"/>
          <p:nvPr/>
        </p:nvSpPr>
        <p:spPr>
          <a:xfrm>
            <a:off x="24735" y="5157394"/>
            <a:ext cx="289738" cy="276999"/>
          </a:xfrm>
          <a:prstGeom prst="rect">
            <a:avLst/>
          </a:prstGeom>
          <a:solidFill>
            <a:srgbClr val="7030A0"/>
          </a:solidFill>
        </p:spPr>
        <p:txBody>
          <a:bodyPr wrap="square" rtlCol="0">
            <a:spAutoFit/>
          </a:bodyPr>
          <a:lstStyle/>
          <a:p>
            <a:r>
              <a:rPr kumimoji="1" lang="ja-JP" altLang="en-US" sz="1200" dirty="0">
                <a:solidFill>
                  <a:schemeClr val="bg1"/>
                </a:solidFill>
              </a:rPr>
              <a:t>４</a:t>
            </a:r>
          </a:p>
        </p:txBody>
      </p:sp>
      <p:sp>
        <p:nvSpPr>
          <p:cNvPr id="8" name="スライド番号プレースホルダー 7"/>
          <p:cNvSpPr>
            <a:spLocks noGrp="1"/>
          </p:cNvSpPr>
          <p:nvPr>
            <p:ph type="sldNum" sz="quarter" idx="12"/>
          </p:nvPr>
        </p:nvSpPr>
        <p:spPr/>
        <p:txBody>
          <a:bodyPr/>
          <a:lstStyle/>
          <a:p>
            <a:fld id="{CE9FE975-8D2D-47B0-BE21-F4B74D093569}" type="slidenum">
              <a:rPr kumimoji="1" lang="ja-JP" altLang="en-US" smtClean="0"/>
              <a:t>11</a:t>
            </a:fld>
            <a:endParaRPr kumimoji="1" lang="ja-JP" altLang="en-US" dirty="0"/>
          </a:p>
        </p:txBody>
      </p:sp>
    </p:spTree>
    <p:extLst>
      <p:ext uri="{BB962C8B-B14F-4D97-AF65-F5344CB8AC3E}">
        <p14:creationId xmlns:p14="http://schemas.microsoft.com/office/powerpoint/2010/main" val="216571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2" grpId="0" animBg="1"/>
      <p:bldP spid="52" grpId="0" animBg="1"/>
      <p:bldP spid="70" grpId="0" animBg="1"/>
      <p:bldP spid="38" grpId="0" animBg="1"/>
      <p:bldP spid="39" grpId="0"/>
      <p:bldP spid="80" grpId="0"/>
      <p:bldP spid="81" grpId="0"/>
      <p:bldP spid="84" grpId="0" animBg="1"/>
      <p:bldP spid="48" grpId="0" animBg="1"/>
      <p:bldP spid="55"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699508" y="1185403"/>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7" name="テキスト ボックス 6"/>
          <p:cNvSpPr txBox="1"/>
          <p:nvPr/>
        </p:nvSpPr>
        <p:spPr>
          <a:xfrm>
            <a:off x="776667" y="1790328"/>
            <a:ext cx="8227686" cy="369332"/>
          </a:xfrm>
          <a:prstGeom prst="rect">
            <a:avLst/>
          </a:prstGeom>
          <a:solidFill>
            <a:srgbClr val="0070C0"/>
          </a:solidFill>
        </p:spPr>
        <p:txBody>
          <a:bodyPr wrap="square" rtlCol="0">
            <a:spAutoFit/>
          </a:bodyPr>
          <a:lstStyle/>
          <a:p>
            <a:pPr algn="ctr"/>
            <a:r>
              <a:rPr kumimoji="1" lang="ja-JP" altLang="en-US" dirty="0">
                <a:solidFill>
                  <a:schemeClr val="bg1"/>
                </a:solidFill>
                <a:latin typeface="メイリオ" panose="020B0604030504040204" pitchFamily="50" charset="-128"/>
                <a:ea typeface="メイリオ" panose="020B0604030504040204" pitchFamily="50" charset="-128"/>
              </a:rPr>
              <a:t>他大学間で教育コンテンツの相互流通を実現し、単位連携や単位互換を可能に</a:t>
            </a:r>
          </a:p>
        </p:txBody>
      </p:sp>
      <p:sp>
        <p:nvSpPr>
          <p:cNvPr id="5" name="テキスト ボックス 4"/>
          <p:cNvSpPr txBox="1"/>
          <p:nvPr/>
        </p:nvSpPr>
        <p:spPr>
          <a:xfrm>
            <a:off x="707477" y="2414169"/>
            <a:ext cx="7648057" cy="3539430"/>
          </a:xfrm>
          <a:prstGeom prst="rect">
            <a:avLst/>
          </a:prstGeom>
          <a:noFill/>
        </p:spPr>
        <p:txBody>
          <a:bodyPr wrap="square" rtlCol="0">
            <a:spAutoFit/>
          </a:bodyPr>
          <a:lstStyle/>
          <a:p>
            <a:r>
              <a:rPr kumimoji="1" lang="en-US" altLang="ja-JP" sz="1600" dirty="0" smtClean="0"/>
              <a:t>(</a:t>
            </a:r>
            <a:r>
              <a:rPr kumimoji="1" lang="ja-JP" altLang="en-US" sz="1600" dirty="0" smtClean="0"/>
              <a:t>例１）メタバース、ドローン、データサイエンスに関する科目</a:t>
            </a:r>
            <a:endParaRPr kumimoji="1" lang="en-US" altLang="ja-JP" sz="1600" dirty="0" smtClean="0"/>
          </a:p>
          <a:p>
            <a:r>
              <a:rPr lang="ja-JP" altLang="en-US" sz="1600" dirty="0"/>
              <a:t>　</a:t>
            </a:r>
            <a:r>
              <a:rPr lang="ja-JP" altLang="en-US" sz="1600" dirty="0" smtClean="0"/>
              <a:t>　　</a:t>
            </a:r>
            <a:r>
              <a:rPr kumimoji="1" lang="ja-JP" altLang="en-US" sz="1600" dirty="0" smtClean="0"/>
              <a:t>（基礎・応用・実践編）</a:t>
            </a:r>
            <a:endParaRPr kumimoji="1" lang="en-US" altLang="ja-JP" sz="1600" dirty="0" smtClean="0"/>
          </a:p>
          <a:p>
            <a:endParaRPr kumimoji="1" lang="en-US" altLang="ja-JP" sz="1600" dirty="0" smtClean="0"/>
          </a:p>
          <a:p>
            <a:r>
              <a:rPr kumimoji="1" lang="en-US" altLang="ja-JP" sz="1600" dirty="0" smtClean="0"/>
              <a:t>(</a:t>
            </a:r>
            <a:r>
              <a:rPr kumimoji="1" lang="ja-JP" altLang="en-US" sz="1600" dirty="0" smtClean="0"/>
              <a:t>例２）</a:t>
            </a:r>
            <a:r>
              <a:rPr kumimoji="1" lang="ja-JP" altLang="en-US" sz="1600" dirty="0"/>
              <a:t>デジタルアーキビスト</a:t>
            </a:r>
            <a:r>
              <a:rPr kumimoji="1" lang="ja-JP" altLang="en-US" sz="1600" dirty="0" smtClean="0"/>
              <a:t>取得科目</a:t>
            </a:r>
            <a:r>
              <a:rPr kumimoji="1" lang="en-US" altLang="ja-JP" sz="1600" dirty="0" smtClean="0"/>
              <a:t>(</a:t>
            </a:r>
            <a:r>
              <a:rPr kumimoji="1" lang="en-US" altLang="ja-JP" sz="1600" dirty="0"/>
              <a:t>32</a:t>
            </a:r>
            <a:r>
              <a:rPr kumimoji="1" lang="ja-JP" altLang="en-US" sz="1600" dirty="0"/>
              <a:t>単位）</a:t>
            </a:r>
            <a:endParaRPr kumimoji="1" lang="en-US" altLang="ja-JP" sz="1600" dirty="0"/>
          </a:p>
          <a:p>
            <a:endParaRPr lang="en-US" altLang="ja-JP" sz="1600" dirty="0"/>
          </a:p>
          <a:p>
            <a:r>
              <a:rPr kumimoji="1" lang="en-US" altLang="ja-JP" sz="1600" dirty="0"/>
              <a:t>(</a:t>
            </a:r>
            <a:r>
              <a:rPr kumimoji="1" lang="ja-JP" altLang="en-US" sz="1600" dirty="0" smtClean="0"/>
              <a:t>例３）</a:t>
            </a:r>
            <a:r>
              <a:rPr kumimoji="1" lang="ja-JP" altLang="en-US" sz="1600" dirty="0"/>
              <a:t>小学校教諭一種</a:t>
            </a:r>
            <a:r>
              <a:rPr kumimoji="1" lang="ja-JP" altLang="en-US" sz="1600" dirty="0" smtClean="0"/>
              <a:t>免許状科目</a:t>
            </a:r>
            <a:r>
              <a:rPr kumimoji="1" lang="en-US" altLang="ja-JP" sz="1600" dirty="0" smtClean="0"/>
              <a:t>(</a:t>
            </a:r>
            <a:r>
              <a:rPr kumimoji="1" lang="en-US" altLang="ja-JP" sz="1600" dirty="0"/>
              <a:t>61</a:t>
            </a:r>
            <a:r>
              <a:rPr kumimoji="1" lang="ja-JP" altLang="en-US" sz="1600" dirty="0"/>
              <a:t>単位）</a:t>
            </a:r>
            <a:endParaRPr kumimoji="1" lang="en-US" altLang="ja-JP" sz="1600" dirty="0"/>
          </a:p>
          <a:p>
            <a:r>
              <a:rPr lang="ja-JP" altLang="en-US" sz="1600" dirty="0"/>
              <a:t>　　　　</a:t>
            </a:r>
            <a:endParaRPr kumimoji="1" lang="en-US" altLang="ja-JP" sz="1600" dirty="0"/>
          </a:p>
          <a:p>
            <a:r>
              <a:rPr lang="en-US" altLang="ja-JP" sz="1600" dirty="0"/>
              <a:t>(</a:t>
            </a:r>
            <a:r>
              <a:rPr lang="ja-JP" altLang="en-US" sz="1600" dirty="0" smtClean="0"/>
              <a:t>例４）</a:t>
            </a:r>
            <a:r>
              <a:rPr lang="ja-JP" altLang="en-US" sz="1600" dirty="0"/>
              <a:t>保育士課程に関する科目（</a:t>
            </a:r>
            <a:r>
              <a:rPr lang="en-US" altLang="ja-JP" sz="1600" dirty="0"/>
              <a:t>97</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例５）</a:t>
            </a:r>
            <a:r>
              <a:rPr lang="ja-JP" altLang="en-US" sz="1600" dirty="0"/>
              <a:t>図書館</a:t>
            </a:r>
            <a:r>
              <a:rPr lang="ja-JP" altLang="en-US" sz="1600" dirty="0" smtClean="0"/>
              <a:t>司書科目（</a:t>
            </a:r>
            <a:r>
              <a:rPr lang="en-US" altLang="ja-JP" sz="1600" dirty="0"/>
              <a:t>24</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例６）管理栄養士又は栄養士課程科目（</a:t>
            </a:r>
            <a:r>
              <a:rPr lang="en-US" altLang="ja-JP" sz="1600" dirty="0"/>
              <a:t>30</a:t>
            </a:r>
            <a:r>
              <a:rPr lang="ja-JP" altLang="en-US" sz="1600" dirty="0"/>
              <a:t>単位</a:t>
            </a:r>
            <a:r>
              <a:rPr lang="ja-JP" altLang="en-US" sz="1600" dirty="0" smtClean="0"/>
              <a:t>）</a:t>
            </a:r>
            <a:endParaRPr lang="en-US" altLang="ja-JP" sz="1600" dirty="0" smtClean="0"/>
          </a:p>
          <a:p>
            <a:r>
              <a:rPr lang="ja-JP" altLang="en-US" sz="1600" dirty="0"/>
              <a:t>　</a:t>
            </a:r>
            <a:r>
              <a:rPr lang="ja-JP" altLang="en-US" sz="1600" dirty="0" smtClean="0"/>
              <a:t>　　　　　　　　　　　　　</a:t>
            </a:r>
            <a:endParaRPr lang="en-US" altLang="ja-JP" sz="1600" dirty="0" smtClean="0"/>
          </a:p>
          <a:p>
            <a:r>
              <a:rPr lang="en-US" altLang="ja-JP" sz="1600" dirty="0" smtClean="0"/>
              <a:t> (</a:t>
            </a:r>
            <a:r>
              <a:rPr lang="ja-JP" altLang="en-US" sz="1600" dirty="0" smtClean="0"/>
              <a:t>例７）</a:t>
            </a:r>
            <a:r>
              <a:rPr lang="ja-JP" altLang="en-US" sz="1600" dirty="0"/>
              <a:t>日本語教員に関する科目</a:t>
            </a:r>
            <a:r>
              <a:rPr lang="en-US" altLang="ja-JP" sz="1600" dirty="0"/>
              <a:t>(27</a:t>
            </a:r>
            <a:r>
              <a:rPr lang="ja-JP" altLang="en-US" sz="1600" dirty="0"/>
              <a:t>単位）</a:t>
            </a:r>
            <a:endParaRPr kumimoji="1" lang="ja-JP" altLang="en-US" sz="1600" dirty="0"/>
          </a:p>
        </p:txBody>
      </p:sp>
      <p:sp>
        <p:nvSpPr>
          <p:cNvPr id="8" name="テキスト ボックス 7"/>
          <p:cNvSpPr txBox="1"/>
          <p:nvPr/>
        </p:nvSpPr>
        <p:spPr>
          <a:xfrm>
            <a:off x="942571" y="6089570"/>
            <a:ext cx="7177871" cy="577081"/>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岐阜や沖縄</a:t>
            </a:r>
            <a:r>
              <a:rPr lang="ja-JP" altLang="en-US" sz="1050" dirty="0">
                <a:solidFill>
                  <a:schemeClr val="bg1"/>
                </a:solidFill>
              </a:rPr>
              <a:t>女子短期</a:t>
            </a:r>
            <a:r>
              <a:rPr lang="ja-JP" altLang="en-US" sz="1050" dirty="0" smtClean="0">
                <a:solidFill>
                  <a:schemeClr val="bg1"/>
                </a:solidFill>
              </a:rPr>
              <a:t>大学</a:t>
            </a:r>
            <a:r>
              <a:rPr lang="en-US" altLang="ja-JP" sz="1050" dirty="0" smtClean="0">
                <a:solidFill>
                  <a:schemeClr val="bg1"/>
                </a:solidFill>
              </a:rPr>
              <a:t>(</a:t>
            </a:r>
            <a:r>
              <a:rPr lang="ja-JP" altLang="en-US" sz="1050" dirty="0" smtClean="0">
                <a:solidFill>
                  <a:schemeClr val="bg1"/>
                </a:solidFill>
              </a:rPr>
              <a:t>姉妹校）との連携（融合）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による地域における知的活動の中心拠点として、高等教育に対する多様なニーズに対応し、地域社会の発展に寄与することを目的に、大学間の単位互換制度を中心に</a:t>
            </a:r>
            <a:r>
              <a:rPr lang="ja-JP" altLang="en-US" sz="1050" dirty="0" smtClean="0">
                <a:solidFill>
                  <a:schemeClr val="bg1"/>
                </a:solidFill>
              </a:rPr>
              <a:t>事業として発展させる。</a:t>
            </a:r>
            <a:endParaRPr kumimoji="1" lang="ja-JP" altLang="en-US" sz="1050" dirty="0">
              <a:solidFill>
                <a:schemeClr val="bg1"/>
              </a:solidFill>
            </a:endParaRPr>
          </a:p>
        </p:txBody>
      </p:sp>
      <p:sp>
        <p:nvSpPr>
          <p:cNvPr id="2" name="テキスト ボックス 1"/>
          <p:cNvSpPr txBox="1"/>
          <p:nvPr/>
        </p:nvSpPr>
        <p:spPr>
          <a:xfrm>
            <a:off x="6135271" y="2865206"/>
            <a:ext cx="2822896" cy="646331"/>
          </a:xfrm>
          <a:prstGeom prst="rect">
            <a:avLst/>
          </a:prstGeom>
          <a:solidFill>
            <a:schemeClr val="accent2"/>
          </a:solidFill>
        </p:spPr>
        <p:txBody>
          <a:bodyPr wrap="square" rtlCol="0">
            <a:spAutoFit/>
          </a:bodyPr>
          <a:lstStyle/>
          <a:p>
            <a:r>
              <a:rPr lang="en-US" altLang="ja-JP">
                <a:solidFill>
                  <a:schemeClr val="bg1"/>
                </a:solidFill>
              </a:rPr>
              <a:t>※</a:t>
            </a:r>
            <a:r>
              <a:rPr lang="ja-JP" altLang="en-US">
                <a:solidFill>
                  <a:schemeClr val="bg1"/>
                </a:solidFill>
              </a:rPr>
              <a:t>履修プログラム制度を利用した公開講座の開発</a:t>
            </a:r>
            <a:endParaRPr lang="ja-JP" altLang="en-US" dirty="0">
              <a:solidFill>
                <a:schemeClr val="bg1"/>
              </a:solidFill>
            </a:endParaRPr>
          </a:p>
        </p:txBody>
      </p:sp>
      <p:cxnSp>
        <p:nvCxnSpPr>
          <p:cNvPr id="4" name="直線矢印コネクタ 3"/>
          <p:cNvCxnSpPr/>
          <p:nvPr/>
        </p:nvCxnSpPr>
        <p:spPr>
          <a:xfrm flipH="1" flipV="1">
            <a:off x="5543789" y="2804415"/>
            <a:ext cx="524154" cy="3558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H="1" flipV="1">
            <a:off x="5379274" y="3296199"/>
            <a:ext cx="72790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H="1">
            <a:off x="4671474" y="3366828"/>
            <a:ext cx="1396469" cy="879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H="1">
            <a:off x="4728864" y="3505596"/>
            <a:ext cx="1367167" cy="15599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H="1">
            <a:off x="4689624" y="3657996"/>
            <a:ext cx="1558808" cy="2023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231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524" y="2170"/>
              <a:ext cx="1330"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博物館などの社会</a:t>
              </a:r>
              <a:r>
                <a:rPr kumimoji="0" lang="ja-JP" altLang="en-US" sz="900" b="0" i="0" u="none" strike="noStrike" cap="none" normalizeH="0" baseline="0" smtClean="0">
                  <a:ln>
                    <a:noFill/>
                  </a:ln>
                  <a:solidFill>
                    <a:schemeClr val="tx1"/>
                  </a:solidFill>
                  <a:effectLst/>
                  <a:latin typeface="+mn-ea"/>
                  <a:cs typeface="Times New Roman" panose="02020603050405020304" pitchFamily="18" charset="0"/>
                </a:rPr>
                <a:t>教育施設や企業</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博物館学芸員・図書館司書科目・実習含む）</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4" y="2170"/>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連携大学</a:t>
              </a:r>
              <a:r>
                <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rPr>
                <a:t>(25</a:t>
              </a: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大学）</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コンテンツ</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各大学</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20</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単位）</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事務局</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a:latin typeface="+mn-ea"/>
                  <a:cs typeface="Times New Roman" panose="02020603050405020304" pitchFamily="18" charset="0"/>
                </a:rPr>
                <a:t>・</a:t>
              </a: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5" name="Text Box 30"/>
            <p:cNvSpPr txBox="1">
              <a:spLocks noChangeArrowheads="1"/>
            </p:cNvSpPr>
            <p:nvPr/>
          </p:nvSpPr>
          <p:spPr bwMode="auto">
            <a:xfrm>
              <a:off x="1524" y="3902"/>
              <a:ext cx="1330" cy="1088"/>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博物館・</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社会教育</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施設</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から</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コンテンツを作成し、ポータルサイトから提供</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p:txBody>
        </p:sp>
        <p:sp>
          <p:nvSpPr>
            <p:cNvPr id="16" name="Text Box 29"/>
            <p:cNvSpPr txBox="1">
              <a:spLocks noChangeArrowheads="1"/>
            </p:cNvSpPr>
            <p:nvPr/>
          </p:nvSpPr>
          <p:spPr bwMode="auto">
            <a:xfrm>
              <a:off x="3044" y="3908"/>
              <a:ext cx="1562" cy="108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8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rPr>
                <a:t>参加大学からと特色ある科目</a:t>
              </a:r>
              <a:r>
                <a:rPr kumimoji="0" lang="en-US" altLang="ja-JP" sz="700" b="0" i="0" u="none" strike="noStrike" cap="none" normalizeH="0" baseline="0" dirty="0" smtClean="0">
                  <a:ln>
                    <a:noFill/>
                  </a:ln>
                  <a:solidFill>
                    <a:schemeClr val="tx1"/>
                  </a:solidFill>
                  <a:effectLst/>
                  <a:latin typeface="+mn-ea"/>
                </a:rPr>
                <a:t>20</a:t>
              </a:r>
              <a:r>
                <a:rPr kumimoji="0" lang="ja-JP" altLang="en-US" sz="700" b="0" i="0" u="none" strike="noStrike" cap="none" normalizeH="0" baseline="0" dirty="0" smtClean="0">
                  <a:ln>
                    <a:noFill/>
                  </a:ln>
                  <a:solidFill>
                    <a:schemeClr val="tx1"/>
                  </a:solidFill>
                  <a:effectLst/>
                  <a:latin typeface="+mn-ea"/>
                </a:rPr>
                <a:t>単位を提供し、</a:t>
              </a:r>
              <a:r>
                <a:rPr kumimoji="0" lang="en-US" altLang="ja-JP" sz="700" b="0" i="0" u="none" strike="noStrike" cap="none" normalizeH="0" baseline="0" dirty="0" smtClean="0">
                  <a:ln>
                    <a:noFill/>
                  </a:ln>
                  <a:solidFill>
                    <a:schemeClr val="tx1"/>
                  </a:solidFill>
                  <a:effectLst/>
                  <a:latin typeface="+mn-ea"/>
                </a:rPr>
                <a:t>e-Learning</a:t>
              </a:r>
              <a:r>
                <a:rPr kumimoji="0" lang="ja-JP" altLang="en-US" sz="700" b="0" i="0" u="none" strike="noStrike" cap="none" normalizeH="0" baseline="0" dirty="0" smtClean="0">
                  <a:ln>
                    <a:noFill/>
                  </a:ln>
                  <a:solidFill>
                    <a:schemeClr val="tx1"/>
                  </a:solidFill>
                  <a:effectLst/>
                  <a:latin typeface="+mn-ea"/>
                </a:rPr>
                <a:t>化して提供</a:t>
              </a:r>
              <a:endParaRPr kumimoji="0" lang="ja-JP" altLang="ja-JP" sz="700" b="0" i="0" u="none" strike="noStrike" cap="none" normalizeH="0" baseline="0" dirty="0" smtClean="0">
                <a:ln>
                  <a:noFill/>
                </a:ln>
                <a:solidFill>
                  <a:schemeClr val="tx1"/>
                </a:solidFill>
                <a:effectLst/>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連携</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大学で各専門別カリキュラムの開発（連携大学）</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1" cy="706"/>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a:off x="3825" y="3196"/>
              <a:ext cx="1" cy="712"/>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smtClean="0">
                  <a:ln>
                    <a:noFill/>
                  </a:ln>
                  <a:solidFill>
                    <a:schemeClr val="tx1"/>
                  </a:solidFill>
                  <a:effectLst/>
                  <a:latin typeface="+mn-ea"/>
                  <a:cs typeface="Times New Roman" panose="02020603050405020304" pitchFamily="18" charset="0"/>
                </a:rPr>
                <a:t>連携大学共同開発</a:t>
              </a:r>
              <a:endParaRPr kumimoji="0" lang="ja-JP" altLang="ja-JP" sz="1800" b="0" i="0" u="none" strike="noStrike" cap="none" normalizeH="0" baseline="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（Ａ）大学連携運営委員会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18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kumimoji="0" lang="ja-JP" altLang="en-US" sz="1600" dirty="0" smtClean="0">
                  <a:latin typeface="+mn-ea"/>
                  <a:cs typeface="Times New Roman" panose="02020603050405020304" pitchFamily="18" charset="0"/>
                </a:rPr>
                <a:t>次世代ネットワーク</a:t>
              </a:r>
              <a:r>
                <a:rPr kumimoji="0" lang="ja-JP" altLang="en-US" sz="1600" dirty="0">
                  <a:latin typeface="+mn-ea"/>
                  <a:cs typeface="Times New Roman" panose="02020603050405020304" pitchFamily="18" charset="0"/>
                </a:rPr>
                <a:t>大学コンソーシアム</a:t>
              </a:r>
              <a:r>
                <a:rPr kumimoji="0" lang="ja-JP" altLang="en-US" sz="1600" dirty="0" smtClean="0">
                  <a:latin typeface="+mn-ea"/>
                  <a:cs typeface="Times New Roman" panose="02020603050405020304" pitchFamily="18" charset="0"/>
                </a:rPr>
                <a:t>岐阜（</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30832"/>
          </a:xfrm>
          <a:prstGeom prst="rect">
            <a:avLst/>
          </a:prstGeom>
          <a:solidFill>
            <a:schemeClr val="accent5">
              <a:lumMod val="50000"/>
            </a:schemeClr>
          </a:solidFill>
        </p:spPr>
        <p:txBody>
          <a:bodyPr wrap="square" rtlCol="0">
            <a:spAutoFit/>
          </a:bodyPr>
          <a:lstStyle/>
          <a:p>
            <a:r>
              <a:rPr lang="ja-JP" altLang="en-US" sz="900">
                <a:solidFill>
                  <a:schemeClr val="bg1"/>
                </a:solidFill>
              </a:rPr>
              <a:t>ネットワーク大学コンソーシアム岐阜</a:t>
            </a:r>
            <a:endParaRPr lang="ja-JP" altLang="en-US" sz="9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3707316" y="5634101"/>
            <a:ext cx="3875679" cy="261610"/>
          </a:xfrm>
          <a:prstGeom prst="rect">
            <a:avLst/>
          </a:prstGeom>
          <a:noFill/>
        </p:spPr>
        <p:txBody>
          <a:bodyPr wrap="square" rtlCol="0">
            <a:spAutoFit/>
          </a:bodyPr>
          <a:lstStyle/>
          <a:p>
            <a:r>
              <a:rPr kumimoji="1" lang="ja-JP" altLang="en-US" sz="1100" dirty="0" smtClean="0"/>
              <a:t>各大学との単位互換並びに各機関や企業の研修として展開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2120666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418" y="2205"/>
              <a:ext cx="1555"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保育士</a:t>
              </a:r>
              <a:r>
                <a:rPr kumimoji="0" lang="ja-JP" altLang="en-US" sz="600" dirty="0" smtClean="0">
                  <a:latin typeface="+mn-ea"/>
                  <a:cs typeface="Times New Roman" panose="02020603050405020304" pitchFamily="18" charset="0"/>
                </a:rPr>
                <a:t>関連科目並びにビジネス関連科目</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3" y="2205"/>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小学校教員科目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中学校教育</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デジタルアーキビスト科目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図書館</a:t>
              </a:r>
              <a:r>
                <a:rPr kumimoji="0" lang="ja-JP" altLang="en-US" sz="600" dirty="0" smtClean="0">
                  <a:latin typeface="+mn-ea"/>
                  <a:cs typeface="Times New Roman" panose="02020603050405020304" pitchFamily="18" charset="0"/>
                </a:rPr>
                <a:t>司書科目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博物館</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学芸員科目</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文化情報研究センター</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・各専門別カリキュラムの開発</a:t>
              </a: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➝連携短期大学の拡充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344" cy="347"/>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flipH="1">
              <a:off x="3765" y="3196"/>
              <a:ext cx="60" cy="1035"/>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融合</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大学共同開発</a:t>
              </a:r>
              <a:endParaRPr kumimoji="0" lang="ja-JP" altLang="ja-JP" sz="1800" b="0" i="0" u="none" strike="noStrike" cap="none" normalizeH="0" baseline="0" dirty="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科目融合</a:t>
              </a: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6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岐阜県・沖縄県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ja-JP" altLang="en-US" sz="1600" dirty="0" smtClean="0">
                  <a:latin typeface="+mn-ea"/>
                  <a:cs typeface="Times New Roman" panose="02020603050405020304" pitchFamily="18" charset="0"/>
                </a:rPr>
                <a:t>岐阜女子大学と沖縄女子短期大学との（</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46221"/>
          </a:xfrm>
          <a:prstGeom prst="rect">
            <a:avLst/>
          </a:prstGeom>
          <a:solidFill>
            <a:schemeClr val="accent5">
              <a:lumMod val="50000"/>
            </a:schemeClr>
          </a:solidFill>
        </p:spPr>
        <p:txBody>
          <a:bodyPr wrap="square" rtlCol="0">
            <a:spAutoFit/>
          </a:bodyPr>
          <a:lstStyle/>
          <a:p>
            <a:pPr algn="ctr"/>
            <a:r>
              <a:rPr lang="ja-JP" altLang="en-US" sz="1000" dirty="0" smtClean="0">
                <a:solidFill>
                  <a:schemeClr val="bg1"/>
                </a:solidFill>
              </a:rPr>
              <a:t>岐阜女子大学文化情報研究センター</a:t>
            </a:r>
            <a:endParaRPr lang="ja-JP" altLang="en-US" sz="10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沖縄女子短期大学との連携（融合）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2301185" y="5791667"/>
            <a:ext cx="5819257" cy="261610"/>
          </a:xfrm>
          <a:prstGeom prst="rect">
            <a:avLst/>
          </a:prstGeom>
          <a:noFill/>
        </p:spPr>
        <p:txBody>
          <a:bodyPr wrap="square" rtlCol="0">
            <a:spAutoFit/>
          </a:bodyPr>
          <a:lstStyle/>
          <a:p>
            <a:r>
              <a:rPr kumimoji="1" lang="ja-JP" altLang="en-US" sz="1100" dirty="0" smtClean="0"/>
              <a:t>岐阜女子大学と沖縄女子短期大学との単位互換並びに教育委員会や企業の研修として展開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graphicFrame>
        <p:nvGraphicFramePr>
          <p:cNvPr id="19" name="図表 18"/>
          <p:cNvGraphicFramePr/>
          <p:nvPr>
            <p:extLst/>
          </p:nvPr>
        </p:nvGraphicFramePr>
        <p:xfrm>
          <a:off x="1115637" y="2830019"/>
          <a:ext cx="1845179" cy="18653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テキスト ボックス 23"/>
          <p:cNvSpPr txBox="1"/>
          <p:nvPr/>
        </p:nvSpPr>
        <p:spPr>
          <a:xfrm>
            <a:off x="2091599" y="1826514"/>
            <a:ext cx="1196691" cy="276999"/>
          </a:xfrm>
          <a:prstGeom prst="rect">
            <a:avLst/>
          </a:prstGeom>
          <a:solidFill>
            <a:schemeClr val="accent2">
              <a:lumMod val="75000"/>
            </a:schemeClr>
          </a:solidFill>
        </p:spPr>
        <p:txBody>
          <a:bodyPr wrap="square" rtlCol="0">
            <a:spAutoFit/>
          </a:bodyPr>
          <a:lstStyle/>
          <a:p>
            <a:r>
              <a:rPr lang="zh-CN" altLang="en-US" sz="1200" b="1" dirty="0">
                <a:solidFill>
                  <a:schemeClr val="bg1"/>
                </a:solidFill>
                <a:latin typeface="メイリオ" panose="020B0604030504040204" pitchFamily="50" charset="-128"/>
                <a:ea typeface="メイリオ" panose="020B0604030504040204" pitchFamily="50" charset="-128"/>
              </a:rPr>
              <a:t>岐阜女子大学</a:t>
            </a:r>
          </a:p>
        </p:txBody>
      </p:sp>
      <p:sp>
        <p:nvSpPr>
          <p:cNvPr id="54" name="テキスト ボックス 53"/>
          <p:cNvSpPr txBox="1"/>
          <p:nvPr/>
        </p:nvSpPr>
        <p:spPr>
          <a:xfrm>
            <a:off x="855348" y="1813937"/>
            <a:ext cx="1196691" cy="288000"/>
          </a:xfrm>
          <a:prstGeom prst="rect">
            <a:avLst/>
          </a:prstGeom>
          <a:solidFill>
            <a:schemeClr val="accent4">
              <a:lumMod val="75000"/>
            </a:schemeClr>
          </a:solidFill>
        </p:spPr>
        <p:txBody>
          <a:bodyPr wrap="square" rtlCol="0" anchor="ctr" anchorCtr="1">
            <a:spAutoFit/>
          </a:bodyPr>
          <a:lstStyle/>
          <a:p>
            <a:r>
              <a:rPr lang="ja-JP" altLang="en-US" sz="900" b="1" dirty="0" smtClean="0">
                <a:solidFill>
                  <a:schemeClr val="bg1"/>
                </a:solidFill>
                <a:latin typeface="メイリオ" panose="020B0604030504040204" pitchFamily="50" charset="-128"/>
                <a:ea typeface="メイリオ" panose="020B0604030504040204" pitchFamily="50" charset="-128"/>
              </a:rPr>
              <a:t>沖縄</a:t>
            </a:r>
            <a:r>
              <a:rPr lang="zh-CN" altLang="en-US" sz="900" b="1" dirty="0" smtClean="0">
                <a:solidFill>
                  <a:schemeClr val="bg1"/>
                </a:solidFill>
                <a:latin typeface="メイリオ" panose="020B0604030504040204" pitchFamily="50" charset="-128"/>
                <a:ea typeface="メイリオ" panose="020B0604030504040204" pitchFamily="50" charset="-128"/>
              </a:rPr>
              <a:t>女子</a:t>
            </a:r>
            <a:r>
              <a:rPr lang="ja-JP" altLang="en-US" sz="900" b="1" dirty="0" smtClean="0">
                <a:solidFill>
                  <a:schemeClr val="bg1"/>
                </a:solidFill>
                <a:latin typeface="メイリオ" panose="020B0604030504040204" pitchFamily="50" charset="-128"/>
                <a:ea typeface="メイリオ" panose="020B0604030504040204" pitchFamily="50" charset="-128"/>
              </a:rPr>
              <a:t>短期</a:t>
            </a:r>
            <a:r>
              <a:rPr lang="zh-CN" altLang="en-US" sz="900" b="1" dirty="0" smtClean="0">
                <a:solidFill>
                  <a:schemeClr val="bg1"/>
                </a:solidFill>
                <a:latin typeface="メイリオ" panose="020B0604030504040204" pitchFamily="50" charset="-128"/>
                <a:ea typeface="メイリオ" panose="020B0604030504040204" pitchFamily="50" charset="-128"/>
              </a:rPr>
              <a:t>大学</a:t>
            </a:r>
            <a:endParaRPr lang="zh-CN" altLang="en-US" sz="9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01772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1502" y="1013662"/>
            <a:ext cx="7895534" cy="706964"/>
          </a:xfrm>
        </p:spPr>
        <p:txBody>
          <a:bodyPr/>
          <a:lstStyle/>
          <a:p>
            <a:r>
              <a:rPr lang="ja-JP" altLang="en-US" sz="2400" dirty="0">
                <a:latin typeface="+mj-ea"/>
              </a:rPr>
              <a:t>教育</a:t>
            </a:r>
            <a:r>
              <a:rPr lang="en-US" altLang="ja-JP" sz="2400" dirty="0">
                <a:latin typeface="+mj-ea"/>
              </a:rPr>
              <a:t>DX</a:t>
            </a:r>
            <a:r>
              <a:rPr lang="ja-JP" altLang="en-US" sz="2400" dirty="0">
                <a:latin typeface="+mj-ea"/>
              </a:rPr>
              <a:t>（</a:t>
            </a:r>
            <a:r>
              <a:rPr lang="en-US" altLang="ja-JP" sz="2400" dirty="0">
                <a:latin typeface="+mj-ea"/>
              </a:rPr>
              <a:t>Digital Transformation</a:t>
            </a:r>
            <a:r>
              <a:rPr lang="ja-JP" altLang="en-US" sz="2400" dirty="0">
                <a:latin typeface="+mj-ea"/>
              </a:rPr>
              <a:t>）時代における</a:t>
            </a:r>
            <a:br>
              <a:rPr lang="ja-JP" altLang="en-US" sz="2400" dirty="0">
                <a:latin typeface="+mj-ea"/>
              </a:rPr>
            </a:br>
            <a:r>
              <a:rPr lang="ja-JP" altLang="en-US" sz="2400" dirty="0">
                <a:latin typeface="+mj-ea"/>
              </a:rPr>
              <a:t>“新たな学び”をデザインする</a:t>
            </a:r>
          </a:p>
        </p:txBody>
      </p:sp>
      <p:graphicFrame>
        <p:nvGraphicFramePr>
          <p:cNvPr id="5" name="図表 4"/>
          <p:cNvGraphicFramePr/>
          <p:nvPr>
            <p:extLst>
              <p:ext uri="{D42A27DB-BD31-4B8C-83A1-F6EECF244321}">
                <p14:modId xmlns:p14="http://schemas.microsoft.com/office/powerpoint/2010/main" val="1051006126"/>
              </p:ext>
            </p:extLst>
          </p:nvPr>
        </p:nvGraphicFramePr>
        <p:xfrm>
          <a:off x="-120154" y="2472856"/>
          <a:ext cx="8877190" cy="435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6067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0894" y="1005847"/>
            <a:ext cx="7895534" cy="706964"/>
          </a:xfrm>
        </p:spPr>
        <p:txBody>
          <a:bodyPr/>
          <a:lstStyle/>
          <a:p>
            <a:pPr algn="ctr"/>
            <a:r>
              <a:rPr lang="ja-JP" altLang="en-US" sz="2400" dirty="0">
                <a:latin typeface="+mj-ea"/>
              </a:rPr>
              <a:t>デジタル・フュージョン・ラーニング（</a:t>
            </a:r>
            <a:r>
              <a:rPr lang="en-US" altLang="ja-JP" sz="2400" dirty="0">
                <a:latin typeface="+mj-ea"/>
              </a:rPr>
              <a:t>DFL</a:t>
            </a:r>
            <a:r>
              <a:rPr lang="ja-JP" altLang="en-US" sz="2400" dirty="0">
                <a:latin typeface="+mj-ea"/>
              </a:rPr>
              <a:t>）</a:t>
            </a:r>
          </a:p>
        </p:txBody>
      </p:sp>
      <p:sp>
        <p:nvSpPr>
          <p:cNvPr id="3" name="テキスト ボックス 2"/>
          <p:cNvSpPr txBox="1"/>
          <p:nvPr/>
        </p:nvSpPr>
        <p:spPr>
          <a:xfrm>
            <a:off x="633046" y="2352431"/>
            <a:ext cx="7991231" cy="646331"/>
          </a:xfrm>
          <a:prstGeom prst="rect">
            <a:avLst/>
          </a:prstGeom>
          <a:noFill/>
        </p:spPr>
        <p:txBody>
          <a:bodyPr wrap="square" rtlCol="0">
            <a:spAutoFit/>
          </a:bodyPr>
          <a:lstStyle/>
          <a:p>
            <a:r>
              <a:rPr lang="ja-JP" altLang="en-US" dirty="0"/>
              <a:t>デジタル・フュージョン・ラーニングは、伝統的な学習方法とデジタル技術を組み合わせた新しい学習アプローチを指します。</a:t>
            </a:r>
            <a:endParaRPr kumimoji="1" lang="ja-JP" altLang="en-US" dirty="0"/>
          </a:p>
        </p:txBody>
      </p:sp>
      <p:sp>
        <p:nvSpPr>
          <p:cNvPr id="4" name="テキスト ボックス 3"/>
          <p:cNvSpPr txBox="1"/>
          <p:nvPr/>
        </p:nvSpPr>
        <p:spPr>
          <a:xfrm>
            <a:off x="633046" y="3419231"/>
            <a:ext cx="7991231" cy="646331"/>
          </a:xfrm>
          <a:prstGeom prst="rect">
            <a:avLst/>
          </a:prstGeom>
          <a:noFill/>
        </p:spPr>
        <p:txBody>
          <a:bodyPr wrap="square" rtlCol="0">
            <a:spAutoFit/>
          </a:bodyPr>
          <a:lstStyle/>
          <a:p>
            <a:r>
              <a:rPr lang="ja-JP" altLang="en-US"/>
              <a:t>デジタル技術を活用することで、学習者はより柔軟な学習スタイルを選択し、自分のペースで学習を進めることができます。</a:t>
            </a:r>
            <a:endParaRPr kumimoji="1" lang="ja-JP" altLang="en-US" dirty="0"/>
          </a:p>
        </p:txBody>
      </p:sp>
      <p:sp>
        <p:nvSpPr>
          <p:cNvPr id="6" name="テキスト ボックス 5"/>
          <p:cNvSpPr txBox="1"/>
          <p:nvPr/>
        </p:nvSpPr>
        <p:spPr>
          <a:xfrm>
            <a:off x="633046" y="5576277"/>
            <a:ext cx="7991231" cy="646331"/>
          </a:xfrm>
          <a:prstGeom prst="rect">
            <a:avLst/>
          </a:prstGeom>
          <a:noFill/>
        </p:spPr>
        <p:txBody>
          <a:bodyPr wrap="square" rtlCol="0">
            <a:spAutoFit/>
          </a:bodyPr>
          <a:lstStyle/>
          <a:p>
            <a:r>
              <a:rPr lang="ja-JP" altLang="en-US"/>
              <a:t>伝統的な学習方法とデジタル技術を融合させることで、より効果的で魅力的な学習環境を提供する新しい学習アプローチです。</a:t>
            </a:r>
            <a:endParaRPr kumimoji="1" lang="ja-JP" altLang="en-US" dirty="0"/>
          </a:p>
        </p:txBody>
      </p:sp>
      <p:sp>
        <p:nvSpPr>
          <p:cNvPr id="7" name="下矢印 6"/>
          <p:cNvSpPr/>
          <p:nvPr/>
        </p:nvSpPr>
        <p:spPr>
          <a:xfrm>
            <a:off x="3571631" y="4314873"/>
            <a:ext cx="2821354" cy="1012093"/>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83420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808753"/>
            <a:ext cx="9144000" cy="1622199"/>
          </a:xfrm>
          <a:solidFill>
            <a:schemeClr val="accent1">
              <a:lumMod val="75000"/>
            </a:schemeClr>
          </a:solidFill>
        </p:spPr>
        <p:txBody>
          <a:bodyPr anchor="ctr" anchorCtr="0">
            <a:normAutofit/>
          </a:bodyPr>
          <a:lstStyle/>
          <a:p>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smtClean="0">
                <a:solidFill>
                  <a:schemeClr val="bg1"/>
                </a:solidFill>
                <a:latin typeface="+mj-ea"/>
              </a:rPr>
              <a:t>構想</a:t>
            </a:r>
            <a:endParaRPr kumimoji="1" lang="ja-JP" altLang="en-US" sz="2800" dirty="0">
              <a:solidFill>
                <a:schemeClr val="bg1"/>
              </a:solidFill>
              <a:latin typeface="+mj-ea"/>
            </a:endParaRPr>
          </a:p>
        </p:txBody>
      </p:sp>
      <p:sp>
        <p:nvSpPr>
          <p:cNvPr id="3" name="サブタイトル 2"/>
          <p:cNvSpPr>
            <a:spLocks noGrp="1"/>
          </p:cNvSpPr>
          <p:nvPr>
            <p:ph type="subTitle" idx="1"/>
          </p:nvPr>
        </p:nvSpPr>
        <p:spPr>
          <a:xfrm>
            <a:off x="1269257" y="5951166"/>
            <a:ext cx="6858000" cy="499372"/>
          </a:xfrm>
        </p:spPr>
        <p:txBody>
          <a:bodyPr/>
          <a:lstStyle/>
          <a:p>
            <a:r>
              <a:rPr kumimoji="1" lang="ja-JP" altLang="en-US" dirty="0"/>
              <a:t>岐阜女子大学</a:t>
            </a:r>
          </a:p>
        </p:txBody>
      </p:sp>
      <p:pic>
        <p:nvPicPr>
          <p:cNvPr id="1028" name="Picture 4" descr="高校生や大学生 | 授業・教室風景のイラスト | Skill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075" y="3837678"/>
            <a:ext cx="3685671" cy="1300037"/>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264" y="5265833"/>
            <a:ext cx="847445" cy="847445"/>
          </a:xfrm>
          <a:prstGeom prst="rect">
            <a:avLst/>
          </a:prstGeom>
        </p:spPr>
      </p:pic>
    </p:spTree>
    <p:extLst>
      <p:ext uri="{BB962C8B-B14F-4D97-AF65-F5344CB8AC3E}">
        <p14:creationId xmlns:p14="http://schemas.microsoft.com/office/powerpoint/2010/main" val="154313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en-US" altLang="ja-JP" sz="2800" dirty="0">
              <a:solidFill>
                <a:schemeClr val="bg1"/>
              </a:solidFill>
              <a:latin typeface="メイリオ" panose="020B0604030504040204" pitchFamily="50" charset="-128"/>
            </a:endParaRPr>
          </a:p>
        </p:txBody>
      </p:sp>
      <p:sp>
        <p:nvSpPr>
          <p:cNvPr id="17" name="テキスト ボックス 16"/>
          <p:cNvSpPr txBox="1"/>
          <p:nvPr/>
        </p:nvSpPr>
        <p:spPr>
          <a:xfrm>
            <a:off x="756394" y="4707714"/>
            <a:ext cx="7617148" cy="1077218"/>
          </a:xfrm>
          <a:prstGeom prst="rect">
            <a:avLst/>
          </a:prstGeom>
          <a:noFill/>
        </p:spPr>
        <p:txBody>
          <a:bodyPr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全ての授業をいつでもどこからでも受講できる</a:t>
            </a:r>
            <a:r>
              <a:rPr lang="ja-JP" altLang="en-US" sz="3200" dirty="0">
                <a:latin typeface="メイリオ" panose="020B0604030504040204" pitchFamily="50" charset="-128"/>
                <a:ea typeface="メイリオ" panose="020B0604030504040204" pitchFamily="50" charset="-128"/>
              </a:rPr>
              <a:t>デジタルユニバーシティを実現</a:t>
            </a:r>
            <a:endParaRPr kumimoji="1" lang="ja-JP" altLang="en-US" sz="32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28280" y="1445566"/>
            <a:ext cx="8263733" cy="1754326"/>
          </a:xfrm>
          <a:prstGeom prst="rect">
            <a:avLst/>
          </a:prstGeom>
          <a:noFill/>
        </p:spPr>
        <p:txBody>
          <a:bodyPr wrap="square" rtlCol="0">
            <a:spAutoFit/>
          </a:bodyPr>
          <a:lstStyle/>
          <a:p>
            <a:pPr marL="571500" indent="-571500">
              <a:buFont typeface="Wingdings" panose="05000000000000000000" pitchFamily="2" charset="2"/>
              <a:buChar char="n"/>
            </a:pPr>
            <a:r>
              <a:rPr kumimoji="1" lang="ja-JP" altLang="en-US" sz="3600" dirty="0">
                <a:latin typeface="メイリオ" panose="020B0604030504040204" pitchFamily="50" charset="-128"/>
                <a:ea typeface="メイリオ" panose="020B0604030504040204" pitchFamily="50" charset="-128"/>
              </a:rPr>
              <a:t>主体的・対話的な深い学びへの転換</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r>
              <a:rPr lang="ja-JP" altLang="en-US" sz="3600" dirty="0">
                <a:latin typeface="メイリオ" panose="020B0604030504040204" pitchFamily="50" charset="-128"/>
                <a:ea typeface="メイリオ" panose="020B0604030504040204" pitchFamily="50" charset="-128"/>
              </a:rPr>
              <a:t>大学の新たな展開</a:t>
            </a:r>
            <a:endParaRPr kumimoji="1" lang="ja-JP" altLang="en-US" sz="3600" dirty="0">
              <a:latin typeface="メイリオ" panose="020B0604030504040204" pitchFamily="50" charset="-128"/>
              <a:ea typeface="メイリオ" panose="020B0604030504040204" pitchFamily="50" charset="-128"/>
            </a:endParaRPr>
          </a:p>
        </p:txBody>
      </p:sp>
      <p:sp>
        <p:nvSpPr>
          <p:cNvPr id="4" name="二等辺三角形 3"/>
          <p:cNvSpPr/>
          <p:nvPr/>
        </p:nvSpPr>
        <p:spPr>
          <a:xfrm rot="10800000">
            <a:off x="3455134" y="3297677"/>
            <a:ext cx="2490069" cy="1033435"/>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94071" y="4428897"/>
            <a:ext cx="8612194" cy="15303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m3d="http://schemas.microsoft.com/office/drawing/2017/model3d" xmlns="" Requires="am3d">
          <p:graphicFrame>
            <p:nvGraphicFramePr>
              <p:cNvPr id="3" name="3D モデル 2" descr="リンク">
                <a:extLst>
                  <a:ext uri="{FF2B5EF4-FFF2-40B4-BE49-F238E27FC236}">
                    <a16:creationId xmlns:a16="http://schemas.microsoft.com/office/drawing/2014/main" id="{329AABD8-0D89-DAE7-422C-079CDACF688B}"/>
                  </a:ext>
                </a:extLst>
              </p:cNvPr>
              <p:cNvGraphicFramePr/>
              <p:nvPr>
                <p:extLst>
                  <p:ext uri="{D42A27DB-BD31-4B8C-83A1-F6EECF244321}">
                    <p14:modId xmlns:p14="http://schemas.microsoft.com/office/powerpoint/2010/main" val="4177788040"/>
                  </p:ext>
                </p:extLst>
              </p:nvPr>
            </p:nvGraphicFramePr>
            <p:xfrm>
              <a:off x="5645993" y="2318618"/>
              <a:ext cx="2679255" cy="2110279"/>
            </p:xfrm>
            <a:graphic>
              <a:graphicData uri="http://schemas.microsoft.com/office/drawing/2017/model3d">
                <am3d:model3d r:embed="rId2">
                  <am3d:spPr>
                    <a:xfrm>
                      <a:off x="0" y="0"/>
                      <a:ext cx="2679255" cy="2110279"/>
                    </a:xfrm>
                    <a:prstGeom prst="rect">
                      <a:avLst/>
                    </a:prstGeom>
                  </am3d:spPr>
                  <am3d:camera>
                    <am3d:pos x="0" y="0" z="74769704"/>
                    <am3d:up dx="0" dy="36000000" dz="0"/>
                    <am3d:lookAt x="0" y="0" z="0"/>
                    <am3d:perspective fov="2700000"/>
                  </am3d:camera>
                  <am3d:trans>
                    <am3d:meterPerModelUnit n="127806" d="1000000"/>
                    <am3d:preTrans dx="5738248" dy="-11360748" dz="-7500020"/>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モデル 2" descr="リンク">
                <a:extLst>
                  <a:ext uri="{FF2B5EF4-FFF2-40B4-BE49-F238E27FC236}">
                    <a16:creationId xmlns:a16="http://schemas.microsoft.com/office/drawing/2014/main" id="{329AABD8-0D89-DAE7-422C-079CDACF688B}"/>
                  </a:ext>
                </a:extLst>
              </p:cNvPr>
              <p:cNvPicPr>
                <a:picLocks noGrp="1" noRot="1" noChangeAspect="1" noMove="1" noResize="1" noEditPoints="1" noAdjustHandles="1" noChangeArrowheads="1" noChangeShapeType="1" noCrop="1"/>
              </p:cNvPicPr>
              <p:nvPr/>
            </p:nvPicPr>
            <p:blipFill>
              <a:blip r:embed="rId4"/>
              <a:stretch>
                <a:fillRect/>
              </a:stretch>
            </p:blipFill>
            <p:spPr>
              <a:xfrm>
                <a:off x="5645993" y="2318618"/>
                <a:ext cx="2679255" cy="2110279"/>
              </a:xfrm>
              <a:prstGeom prst="rect">
                <a:avLst/>
              </a:prstGeom>
            </p:spPr>
          </p:pic>
        </mc:Fallback>
      </mc:AlternateContent>
      <p:sp>
        <p:nvSpPr>
          <p:cNvPr id="5" name="テキスト ボックス 4"/>
          <p:cNvSpPr txBox="1"/>
          <p:nvPr/>
        </p:nvSpPr>
        <p:spPr>
          <a:xfrm>
            <a:off x="2275863" y="4072944"/>
            <a:ext cx="4848610" cy="338554"/>
          </a:xfrm>
          <a:prstGeom prst="rect">
            <a:avLst/>
          </a:prstGeom>
          <a:noFill/>
        </p:spPr>
        <p:txBody>
          <a:bodyPr wrap="square" rtlCol="0">
            <a:spAutoFit/>
          </a:bodyPr>
          <a:lstStyle/>
          <a:p>
            <a:r>
              <a:rPr kumimoji="1" lang="ja-JP" altLang="en-US" sz="1600" dirty="0" smtClean="0">
                <a:solidFill>
                  <a:srgbClr val="FF0000"/>
                </a:solidFill>
              </a:rPr>
              <a:t>デジタル化が進める新しい「</a:t>
            </a:r>
            <a:r>
              <a:rPr lang="ja-JP" altLang="en-US" sz="1600" dirty="0">
                <a:solidFill>
                  <a:srgbClr val="FF0000"/>
                </a:solidFill>
              </a:rPr>
              <a:t>あたりまえ</a:t>
            </a:r>
            <a:r>
              <a:rPr kumimoji="1" lang="ja-JP" altLang="en-US" sz="1600" dirty="0" smtClean="0">
                <a:solidFill>
                  <a:srgbClr val="FF0000"/>
                </a:solidFill>
              </a:rPr>
              <a:t>」の創出</a:t>
            </a:r>
            <a:endParaRPr kumimoji="1" lang="ja-JP" altLang="en-US" sz="1600" dirty="0">
              <a:solidFill>
                <a:srgbClr val="FF0000"/>
              </a:solidFill>
            </a:endParaRPr>
          </a:p>
        </p:txBody>
      </p:sp>
      <p:sp>
        <p:nvSpPr>
          <p:cNvPr id="9" name="テキスト ボックス 8"/>
          <p:cNvSpPr txBox="1"/>
          <p:nvPr/>
        </p:nvSpPr>
        <p:spPr>
          <a:xfrm>
            <a:off x="2762329" y="6018918"/>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426800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16" name="図表 15"/>
          <p:cNvGraphicFramePr/>
          <p:nvPr>
            <p:extLst/>
          </p:nvPr>
        </p:nvGraphicFramePr>
        <p:xfrm>
          <a:off x="1017700" y="827305"/>
          <a:ext cx="6096000" cy="52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テキスト ボックス 16"/>
          <p:cNvSpPr txBox="1"/>
          <p:nvPr/>
        </p:nvSpPr>
        <p:spPr>
          <a:xfrm>
            <a:off x="164517" y="866468"/>
            <a:ext cx="8922094" cy="307777"/>
          </a:xfrm>
          <a:prstGeom prst="rect">
            <a:avLst/>
          </a:prstGeom>
          <a:no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全ての授業をいつでもどこからでも受講できるよう</a:t>
            </a:r>
            <a:r>
              <a:rPr kumimoji="1" lang="ja-JP" altLang="en-US" sz="1400" dirty="0" smtClean="0">
                <a:latin typeface="メイリオ" panose="020B0604030504040204" pitchFamily="50" charset="-128"/>
                <a:ea typeface="メイリオ" panose="020B0604030504040204" pitchFamily="50" charset="-128"/>
              </a:rPr>
              <a:t>なオープンな</a:t>
            </a:r>
            <a:r>
              <a:rPr lang="ja-JP" altLang="en-US" sz="1400" dirty="0" smtClean="0">
                <a:latin typeface="メイリオ" panose="020B0604030504040204" pitchFamily="50" charset="-128"/>
                <a:ea typeface="メイリオ" panose="020B0604030504040204" pitchFamily="50" charset="-128"/>
              </a:rPr>
              <a:t>デジタルユニバーシティ</a:t>
            </a:r>
            <a:r>
              <a:rPr lang="ja-JP" altLang="en-US" sz="1400" dirty="0">
                <a:latin typeface="メイリオ" panose="020B0604030504040204" pitchFamily="50" charset="-128"/>
                <a:ea typeface="メイリオ" panose="020B0604030504040204" pitchFamily="50" charset="-128"/>
              </a:rPr>
              <a:t>の構築</a:t>
            </a:r>
            <a:endParaRPr kumimoji="1" lang="ja-JP" altLang="en-US" sz="14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180086" y="4243113"/>
            <a:ext cx="1891023" cy="307777"/>
          </a:xfrm>
          <a:prstGeom prst="rect">
            <a:avLst/>
          </a:prstGeom>
          <a:solidFill>
            <a:schemeClr val="accent1"/>
          </a:solidFill>
        </p:spPr>
        <p:txBody>
          <a:bodyPr wrap="square" rtlCol="0">
            <a:spAutoFit/>
          </a:bodyPr>
          <a:lstStyle/>
          <a:p>
            <a:r>
              <a:rPr lang="ja-JP" altLang="en-US" sz="1400" dirty="0">
                <a:latin typeface="メイリオ" panose="020B0604030504040204" pitchFamily="50" charset="-128"/>
              </a:rPr>
              <a:t>大学の新たな展開</a:t>
            </a:r>
          </a:p>
        </p:txBody>
      </p:sp>
      <p:pic>
        <p:nvPicPr>
          <p:cNvPr id="20" name="図 19"/>
          <p:cNvPicPr>
            <a:picLocks noChangeAspect="1"/>
          </p:cNvPicPr>
          <p:nvPr/>
        </p:nvPicPr>
        <p:blipFill>
          <a:blip r:embed="rId7"/>
          <a:stretch>
            <a:fillRect/>
          </a:stretch>
        </p:blipFill>
        <p:spPr>
          <a:xfrm>
            <a:off x="6375022" y="1373977"/>
            <a:ext cx="1567568" cy="1989009"/>
          </a:xfrm>
          <a:prstGeom prst="rect">
            <a:avLst/>
          </a:prstGeom>
        </p:spPr>
      </p:pic>
      <p:pic>
        <p:nvPicPr>
          <p:cNvPr id="22" name="図 21"/>
          <p:cNvPicPr>
            <a:picLocks noChangeAspect="1"/>
          </p:cNvPicPr>
          <p:nvPr/>
        </p:nvPicPr>
        <p:blipFill>
          <a:blip r:embed="rId8"/>
          <a:stretch>
            <a:fillRect/>
          </a:stretch>
        </p:blipFill>
        <p:spPr>
          <a:xfrm>
            <a:off x="3506066" y="2755060"/>
            <a:ext cx="2343565" cy="436936"/>
          </a:xfrm>
          <a:prstGeom prst="rect">
            <a:avLst/>
          </a:prstGeom>
        </p:spPr>
      </p:pic>
      <p:sp>
        <p:nvSpPr>
          <p:cNvPr id="23" name="テキスト ボックス 22"/>
          <p:cNvSpPr txBox="1"/>
          <p:nvPr/>
        </p:nvSpPr>
        <p:spPr>
          <a:xfrm>
            <a:off x="6458189" y="3429000"/>
            <a:ext cx="1775237"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E-Learning</a:t>
            </a:r>
            <a:r>
              <a:rPr kumimoji="1" lang="ja-JP" altLang="en-US" sz="1050" dirty="0">
                <a:latin typeface="メイリオ" panose="020B0604030504040204" pitchFamily="50" charset="-128"/>
                <a:ea typeface="メイリオ" panose="020B0604030504040204" pitchFamily="50" charset="-128"/>
              </a:rPr>
              <a:t>のイメージ</a:t>
            </a:r>
          </a:p>
        </p:txBody>
      </p:sp>
      <p:pic>
        <p:nvPicPr>
          <p:cNvPr id="24" name="図 23">
            <a:extLst>
              <a:ext uri="{FF2B5EF4-FFF2-40B4-BE49-F238E27FC236}">
                <a16:creationId xmlns:a16="http://schemas.microsoft.com/office/drawing/2014/main" id="{59F755A9-9046-47AD-BDDF-BAFC669CF848}"/>
              </a:ext>
            </a:extLst>
          </p:cNvPr>
          <p:cNvPicPr>
            <a:picLocks noChangeAspect="1"/>
          </p:cNvPicPr>
          <p:nvPr/>
        </p:nvPicPr>
        <p:blipFill>
          <a:blip r:embed="rId9"/>
          <a:stretch>
            <a:fillRect/>
          </a:stretch>
        </p:blipFill>
        <p:spPr>
          <a:xfrm>
            <a:off x="593021" y="1342836"/>
            <a:ext cx="1543871" cy="1029247"/>
          </a:xfrm>
          <a:prstGeom prst="rect">
            <a:avLst/>
          </a:prstGeom>
        </p:spPr>
      </p:pic>
      <p:pic>
        <p:nvPicPr>
          <p:cNvPr id="25" name="図 24"/>
          <p:cNvPicPr>
            <a:picLocks noChangeAspect="1"/>
          </p:cNvPicPr>
          <p:nvPr/>
        </p:nvPicPr>
        <p:blipFill>
          <a:blip r:embed="rId10"/>
          <a:stretch>
            <a:fillRect/>
          </a:stretch>
        </p:blipFill>
        <p:spPr>
          <a:xfrm>
            <a:off x="1244765" y="2641172"/>
            <a:ext cx="1738656" cy="1101648"/>
          </a:xfrm>
          <a:prstGeom prst="rect">
            <a:avLst/>
          </a:prstGeom>
        </p:spPr>
      </p:pic>
      <p:sp>
        <p:nvSpPr>
          <p:cNvPr id="26" name="テキスト ボックス 25"/>
          <p:cNvSpPr txBox="1"/>
          <p:nvPr/>
        </p:nvSpPr>
        <p:spPr>
          <a:xfrm>
            <a:off x="910574" y="2371564"/>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テキストの作成</a:t>
            </a:r>
          </a:p>
        </p:txBody>
      </p:sp>
      <p:sp>
        <p:nvSpPr>
          <p:cNvPr id="27" name="テキスト ボックス 26"/>
          <p:cNvSpPr txBox="1"/>
          <p:nvPr/>
        </p:nvSpPr>
        <p:spPr>
          <a:xfrm>
            <a:off x="1524000" y="3786872"/>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動画資料の作成</a:t>
            </a:r>
          </a:p>
        </p:txBody>
      </p:sp>
      <p:sp>
        <p:nvSpPr>
          <p:cNvPr id="28" name="テキスト ボックス 27"/>
          <p:cNvSpPr txBox="1"/>
          <p:nvPr/>
        </p:nvSpPr>
        <p:spPr>
          <a:xfrm>
            <a:off x="3572790" y="3808061"/>
            <a:ext cx="2479211" cy="430887"/>
          </a:xfrm>
          <a:prstGeom prst="rect">
            <a:avLst/>
          </a:prstGeom>
          <a:solidFill>
            <a:schemeClr val="bg1"/>
          </a:solid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自律的なオンライン講座のデザインと教えないで学べる学修環境の設計</a:t>
            </a:r>
            <a:endParaRPr kumimoji="1" lang="ja-JP" altLang="en-US" sz="1100" dirty="0">
              <a:latin typeface="メイリオ" panose="020B0604030504040204" pitchFamily="50" charset="-128"/>
              <a:ea typeface="メイリオ" panose="020B0604030504040204" pitchFamily="50" charset="-128"/>
            </a:endParaRPr>
          </a:p>
        </p:txBody>
      </p:sp>
      <p:sp>
        <p:nvSpPr>
          <p:cNvPr id="29" name="右矢印 28"/>
          <p:cNvSpPr/>
          <p:nvPr/>
        </p:nvSpPr>
        <p:spPr>
          <a:xfrm rot="5400000">
            <a:off x="4396075" y="5533658"/>
            <a:ext cx="563549" cy="489721"/>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491157" y="6150956"/>
            <a:ext cx="4545219" cy="584775"/>
          </a:xfrm>
          <a:prstGeom prst="rect">
            <a:avLst/>
          </a:prstGeom>
          <a:solidFill>
            <a:srgbClr val="0070C0"/>
          </a:solidFill>
        </p:spPr>
        <p:txBody>
          <a:bodyPr wrap="square" rtlCol="0">
            <a:spAutoFit/>
          </a:bodyPr>
          <a:lstStyle/>
          <a:p>
            <a:pPr algn="ctr"/>
            <a:r>
              <a:rPr kumimoji="1" lang="ja-JP" altLang="en-US" sz="1600" dirty="0">
                <a:solidFill>
                  <a:schemeClr val="bg1"/>
                </a:solidFill>
                <a:latin typeface="メイリオ" panose="020B0604030504040204" pitchFamily="50" charset="-128"/>
                <a:ea typeface="メイリオ" panose="020B0604030504040204" pitchFamily="50" charset="-128"/>
              </a:rPr>
              <a:t>他大学間</a:t>
            </a:r>
            <a:r>
              <a:rPr kumimoji="1" lang="ja-JP" altLang="en-US" sz="1600" dirty="0" smtClean="0">
                <a:solidFill>
                  <a:schemeClr val="bg1"/>
                </a:solidFill>
                <a:latin typeface="メイリオ" panose="020B0604030504040204" pitchFamily="50" charset="-128"/>
                <a:ea typeface="メイリオ" panose="020B0604030504040204" pitchFamily="50" charset="-128"/>
              </a:rPr>
              <a:t>でオープンな教育</a:t>
            </a:r>
            <a:r>
              <a:rPr kumimoji="1" lang="ja-JP" altLang="en-US" sz="1600" dirty="0">
                <a:solidFill>
                  <a:schemeClr val="bg1"/>
                </a:solidFill>
                <a:latin typeface="メイリオ" panose="020B0604030504040204" pitchFamily="50" charset="-128"/>
                <a:ea typeface="メイリオ" panose="020B0604030504040204" pitchFamily="50" charset="-128"/>
              </a:rPr>
              <a:t>コンテンツの相互流通を実現し、単位連携や単位互換</a:t>
            </a:r>
            <a:r>
              <a:rPr lang="ja-JP" altLang="en-US" sz="1600" dirty="0">
                <a:solidFill>
                  <a:schemeClr val="bg1"/>
                </a:solidFill>
                <a:latin typeface="メイリオ" panose="020B0604030504040204" pitchFamily="50" charset="-128"/>
                <a:ea typeface="メイリオ" panose="020B0604030504040204" pitchFamily="50" charset="-128"/>
              </a:rPr>
              <a:t>を可能にする。</a:t>
            </a:r>
            <a:endParaRPr kumimoji="1" lang="ja-JP" altLang="en-US" sz="1600" dirty="0">
              <a:solidFill>
                <a:schemeClr val="bg1"/>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5984241" y="4304667"/>
            <a:ext cx="3102370" cy="307777"/>
          </a:xfrm>
          <a:prstGeom prst="rect">
            <a:avLst/>
          </a:prstGeom>
          <a:solidFill>
            <a:schemeClr val="accent1"/>
          </a:solidFill>
        </p:spPr>
        <p:txBody>
          <a:bodyPr wrap="square" rtlCol="0">
            <a:spAutoFit/>
          </a:bodyPr>
          <a:lstStyle/>
          <a:p>
            <a:r>
              <a:rPr lang="ja-JP" altLang="en-US" sz="1400" dirty="0"/>
              <a:t>主体的・対話的な深い学びへの転換</a:t>
            </a:r>
          </a:p>
        </p:txBody>
      </p:sp>
      <p:sp>
        <p:nvSpPr>
          <p:cNvPr id="4" name="テキスト ボックス 3"/>
          <p:cNvSpPr txBox="1"/>
          <p:nvPr/>
        </p:nvSpPr>
        <p:spPr>
          <a:xfrm>
            <a:off x="7043963" y="6120177"/>
            <a:ext cx="1717848" cy="646331"/>
          </a:xfrm>
          <a:prstGeom prst="rect">
            <a:avLst/>
          </a:prstGeom>
          <a:noFill/>
        </p:spPr>
        <p:txBody>
          <a:bodyPr wrap="square" rtlCol="0">
            <a:spAutoFit/>
          </a:bodyPr>
          <a:lstStyle/>
          <a:p>
            <a:r>
              <a:rPr lang="ja-JP" altLang="en-US" sz="600" dirty="0" smtClean="0"/>
              <a:t>沖縄女子短期大学やネットワーク</a:t>
            </a:r>
            <a:r>
              <a:rPr lang="ja-JP" altLang="en-US" sz="600" dirty="0"/>
              <a:t>大学コンソーシアム</a:t>
            </a:r>
            <a:r>
              <a:rPr lang="ja-JP" altLang="en-US" sz="600" dirty="0" smtClean="0"/>
              <a:t>岐阜との連携（融合）</a:t>
            </a:r>
            <a:r>
              <a:rPr lang="ja-JP" altLang="en-US" sz="600" dirty="0"/>
              <a:t>による地域における知的活動の中心拠点として、高等教育に対する多様なニーズに対応し、地域社会の発展に寄与することを目的に、大学間の単位互換制度を中心に</a:t>
            </a:r>
            <a:r>
              <a:rPr lang="ja-JP" altLang="en-US" sz="600" dirty="0" smtClean="0"/>
              <a:t>事業として発展</a:t>
            </a:r>
            <a:endParaRPr kumimoji="1" lang="ja-JP" altLang="en-US" sz="600" dirty="0"/>
          </a:p>
        </p:txBody>
      </p:sp>
      <p:sp>
        <p:nvSpPr>
          <p:cNvPr id="18" name="テキスト ボックス 17"/>
          <p:cNvSpPr txBox="1"/>
          <p:nvPr/>
        </p:nvSpPr>
        <p:spPr>
          <a:xfrm>
            <a:off x="3973559" y="3282659"/>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201088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312637"/>
            <a:ext cx="8496944" cy="523220"/>
          </a:xfrm>
          <a:prstGeom prst="rect">
            <a:avLst/>
          </a:prstGeom>
          <a:noFill/>
        </p:spPr>
        <p:txBody>
          <a:bodyPr wrap="square" rtlCol="0">
            <a:spAutoFit/>
          </a:bodyPr>
          <a:lstStyle/>
          <a:p>
            <a:pPr algn="ctr"/>
            <a:r>
              <a:rPr lang="ja-JP" altLang="en-US" sz="2800" b="1">
                <a:latin typeface="+mj-ea"/>
                <a:ea typeface="+mj-ea"/>
              </a:rPr>
              <a:t>大学の新たな展開の</a:t>
            </a:r>
            <a:r>
              <a:rPr lang="ja-JP" altLang="en-US" sz="2800" b="1" dirty="0">
                <a:latin typeface="+mj-ea"/>
                <a:ea typeface="+mj-ea"/>
              </a:rPr>
              <a:t>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856357"/>
            <a:ext cx="8064896" cy="6001643"/>
          </a:xfrm>
          <a:prstGeom prst="rect">
            <a:avLst/>
          </a:prstGeom>
          <a:noFill/>
        </p:spPr>
        <p:txBody>
          <a:bodyPr wrap="square" rtlCol="0">
            <a:spAutoFit/>
          </a:bodyPr>
          <a:lstStyle/>
          <a:p>
            <a:r>
              <a:rPr lang="ja-JP" altLang="en-US" b="1" u="sng" dirty="0">
                <a:solidFill>
                  <a:srgbClr val="0070C0"/>
                </a:solidFill>
              </a:rPr>
              <a:t>大学教育の質の改善と保証</a:t>
            </a:r>
            <a:endParaRPr lang="en-US" altLang="ja-JP" b="1" u="sng" dirty="0">
              <a:solidFill>
                <a:srgbClr val="0070C0"/>
              </a:solidFill>
            </a:endParaRPr>
          </a:p>
          <a:p>
            <a:endParaRPr lang="en-US" altLang="ja-JP" b="1" u="sng" dirty="0">
              <a:solidFill>
                <a:srgbClr val="0070C0"/>
              </a:solidFill>
            </a:endParaRPr>
          </a:p>
          <a:p>
            <a:r>
              <a:rPr lang="ja-JP" altLang="en-US" dirty="0">
                <a:solidFill>
                  <a:srgbClr val="FF0000"/>
                </a:solidFill>
                <a:latin typeface="+mj-ea"/>
                <a:ea typeface="+mj-ea"/>
              </a:rPr>
              <a:t>①</a:t>
            </a:r>
            <a:r>
              <a:rPr lang="ja-JP" altLang="en-US" dirty="0" smtClean="0">
                <a:solidFill>
                  <a:srgbClr val="FF0000"/>
                </a:solidFill>
                <a:latin typeface="+mj-ea"/>
                <a:ea typeface="+mj-ea"/>
              </a:rPr>
              <a:t>コーオプ（</a:t>
            </a:r>
            <a:r>
              <a:rPr lang="en-US" altLang="ja-JP" dirty="0" smtClean="0">
                <a:solidFill>
                  <a:srgbClr val="FF0000"/>
                </a:solidFill>
                <a:latin typeface="+mj-ea"/>
                <a:ea typeface="+mj-ea"/>
              </a:rPr>
              <a:t>Co-operative </a:t>
            </a:r>
            <a:r>
              <a:rPr lang="en-US" altLang="ja-JP" dirty="0">
                <a:solidFill>
                  <a:srgbClr val="FF0000"/>
                </a:solidFill>
                <a:latin typeface="+mj-ea"/>
                <a:ea typeface="+mj-ea"/>
              </a:rPr>
              <a:t>Education</a:t>
            </a:r>
            <a:r>
              <a:rPr lang="ja-JP" altLang="en-US" dirty="0">
                <a:solidFill>
                  <a:srgbClr val="FF0000"/>
                </a:solidFill>
                <a:latin typeface="+mj-ea"/>
                <a:ea typeface="+mj-ea"/>
              </a:rPr>
              <a:t>）教育</a:t>
            </a:r>
            <a:r>
              <a:rPr lang="ja-JP" altLang="en-US" dirty="0" smtClean="0">
                <a:solidFill>
                  <a:srgbClr val="FF0000"/>
                </a:solidFill>
                <a:latin typeface="+mj-ea"/>
                <a:ea typeface="+mj-ea"/>
              </a:rPr>
              <a:t>の</a:t>
            </a:r>
            <a:r>
              <a:rPr lang="ja-JP" altLang="en-US" dirty="0">
                <a:solidFill>
                  <a:srgbClr val="FF0000"/>
                </a:solidFill>
                <a:latin typeface="+mj-ea"/>
                <a:ea typeface="+mj-ea"/>
              </a:rPr>
              <a:t>実現</a:t>
            </a:r>
          </a:p>
          <a:p>
            <a:pPr marL="171450" indent="-171450">
              <a:buFontTx/>
              <a:buChar char="-"/>
            </a:pPr>
            <a:r>
              <a:rPr lang="ja-JP" altLang="en-US" sz="1200" dirty="0" smtClean="0">
                <a:latin typeface="+mj-ea"/>
                <a:ea typeface="+mj-ea"/>
              </a:rPr>
              <a:t>レジリエンス</a:t>
            </a:r>
            <a:r>
              <a:rPr lang="ja-JP" altLang="en-US" sz="1200" dirty="0">
                <a:latin typeface="+mj-ea"/>
                <a:ea typeface="+mj-ea"/>
              </a:rPr>
              <a:t>（</a:t>
            </a:r>
            <a:r>
              <a:rPr lang="en-US" altLang="ja-JP" sz="1200" dirty="0">
                <a:latin typeface="+mj-ea"/>
                <a:ea typeface="+mj-ea"/>
              </a:rPr>
              <a:t>resilience</a:t>
            </a:r>
            <a:r>
              <a:rPr lang="ja-JP" altLang="en-US" sz="1200" dirty="0">
                <a:latin typeface="+mj-ea"/>
                <a:ea typeface="+mj-ea"/>
              </a:rPr>
              <a:t>）を高めるためにも３年次以降の授業は</a:t>
            </a:r>
            <a:r>
              <a:rPr lang="en-US" altLang="ja-JP" sz="1200" dirty="0">
                <a:latin typeface="+mj-ea"/>
                <a:ea typeface="+mj-ea"/>
              </a:rPr>
              <a:t>e-Learning</a:t>
            </a:r>
            <a:r>
              <a:rPr lang="ja-JP" altLang="en-US" sz="1200" dirty="0">
                <a:latin typeface="+mj-ea"/>
                <a:ea typeface="+mj-ea"/>
              </a:rPr>
              <a:t>を中心にした授業にし、大学などの教育機関が主導して、産業界や社会と連携して進められる就業体験・学習往来型教育（コーオプ（</a:t>
            </a:r>
            <a:r>
              <a:rPr lang="en-US" altLang="ja-JP" sz="1200" dirty="0">
                <a:latin typeface="+mj-ea"/>
                <a:ea typeface="+mj-ea"/>
              </a:rPr>
              <a:t>Co-operative Education</a:t>
            </a:r>
            <a:r>
              <a:rPr lang="ja-JP" altLang="en-US" sz="1200" dirty="0">
                <a:latin typeface="+mj-ea"/>
                <a:ea typeface="+mj-ea"/>
              </a:rPr>
              <a:t>）</a:t>
            </a:r>
            <a:r>
              <a:rPr lang="ja-JP" altLang="en-US" sz="1200" dirty="0" smtClean="0">
                <a:latin typeface="+mj-ea"/>
                <a:ea typeface="+mj-ea"/>
              </a:rPr>
              <a:t>教育）により</a:t>
            </a:r>
            <a:r>
              <a:rPr lang="ja-JP" altLang="en-US" sz="1200" dirty="0">
                <a:latin typeface="+mj-ea"/>
                <a:ea typeface="+mj-ea"/>
              </a:rPr>
              <a:t>実践的な人材</a:t>
            </a:r>
            <a:r>
              <a:rPr lang="ja-JP" altLang="en-US" sz="1200" dirty="0" smtClean="0">
                <a:latin typeface="+mj-ea"/>
                <a:ea typeface="+mj-ea"/>
              </a:rPr>
              <a:t>を養成</a:t>
            </a:r>
            <a:r>
              <a:rPr lang="ja-JP" altLang="en-US" sz="1200" dirty="0">
                <a:latin typeface="+mj-ea"/>
                <a:ea typeface="+mj-ea"/>
              </a:rPr>
              <a:t>する</a:t>
            </a:r>
            <a:r>
              <a:rPr lang="ja-JP" altLang="en-US" sz="1200" dirty="0" smtClean="0">
                <a:latin typeface="+mj-ea"/>
                <a:ea typeface="+mj-ea"/>
              </a:rPr>
              <a:t>。</a:t>
            </a:r>
            <a:endParaRPr lang="en-US" altLang="ja-JP" sz="1200" dirty="0" smtClean="0">
              <a:latin typeface="+mj-ea"/>
              <a:ea typeface="+mj-ea"/>
            </a:endParaRPr>
          </a:p>
          <a:p>
            <a:pPr marL="171450" indent="-171450">
              <a:buFontTx/>
              <a:buChar char="-"/>
            </a:pPr>
            <a:endParaRPr lang="ja-JP" altLang="en-US" sz="1200" dirty="0">
              <a:latin typeface="+mj-ea"/>
              <a:ea typeface="+mj-ea"/>
            </a:endParaRPr>
          </a:p>
          <a:p>
            <a:r>
              <a:rPr lang="ja-JP" altLang="en-US" dirty="0">
                <a:solidFill>
                  <a:srgbClr val="FFC000"/>
                </a:solidFill>
                <a:latin typeface="+mj-ea"/>
                <a:ea typeface="+mj-ea"/>
              </a:rPr>
              <a:t>②主・副専門システムの拡充</a:t>
            </a:r>
            <a:endParaRPr lang="en-US" altLang="ja-JP" dirty="0">
              <a:solidFill>
                <a:srgbClr val="FFC000"/>
              </a:solidFill>
              <a:latin typeface="+mj-ea"/>
              <a:ea typeface="+mj-ea"/>
            </a:endParaRPr>
          </a:p>
          <a:p>
            <a:r>
              <a:rPr lang="en-US" altLang="ja-JP" sz="1200" dirty="0">
                <a:latin typeface="+mj-ea"/>
                <a:ea typeface="+mj-ea"/>
              </a:rPr>
              <a:t>-</a:t>
            </a:r>
            <a:r>
              <a:rPr lang="ja-JP" altLang="en-US" sz="1200" dirty="0">
                <a:latin typeface="+mj-ea"/>
                <a:ea typeface="+mj-ea"/>
              </a:rPr>
              <a:t>　主専門・副専門のシステム</a:t>
            </a:r>
            <a:r>
              <a:rPr lang="ja-JP" altLang="en-US" sz="1200" dirty="0" smtClean="0">
                <a:latin typeface="+mj-ea"/>
                <a:ea typeface="+mj-ea"/>
              </a:rPr>
              <a:t>を全学的</a:t>
            </a:r>
            <a:r>
              <a:rPr lang="ja-JP" altLang="en-US" sz="1200" dirty="0">
                <a:latin typeface="+mj-ea"/>
                <a:ea typeface="+mj-ea"/>
              </a:rPr>
              <a:t>に取り入れ、副専門を</a:t>
            </a:r>
            <a:r>
              <a:rPr lang="en-US" altLang="ja-JP" sz="1200" dirty="0">
                <a:latin typeface="+mj-ea"/>
                <a:ea typeface="+mj-ea"/>
              </a:rPr>
              <a:t>e-Learning</a:t>
            </a:r>
            <a:r>
              <a:rPr lang="ja-JP" altLang="en-US" sz="1200" dirty="0">
                <a:latin typeface="+mj-ea"/>
                <a:ea typeface="+mj-ea"/>
              </a:rPr>
              <a:t>主体で学ぶことにより、主専門をより深く、また副専門により幅広い専門性をつける。</a:t>
            </a:r>
            <a:endParaRPr lang="en-US" altLang="ja-JP" sz="1200" dirty="0">
              <a:latin typeface="+mj-ea"/>
              <a:ea typeface="+mj-ea"/>
            </a:endParaRPr>
          </a:p>
          <a:p>
            <a:endParaRPr lang="en-US" altLang="ja-JP" sz="1200" dirty="0">
              <a:latin typeface="+mj-ea"/>
              <a:ea typeface="+mj-ea"/>
            </a:endParaRPr>
          </a:p>
          <a:p>
            <a:r>
              <a:rPr lang="ja-JP" altLang="en-US" dirty="0">
                <a:solidFill>
                  <a:srgbClr val="92D050"/>
                </a:solidFill>
                <a:latin typeface="+mj-ea"/>
                <a:ea typeface="+mj-ea"/>
              </a:rPr>
              <a:t>③資格取得の推進</a:t>
            </a:r>
            <a:endParaRPr lang="en-US" altLang="ja-JP" dirty="0">
              <a:solidFill>
                <a:srgbClr val="92D050"/>
              </a:solidFill>
              <a:latin typeface="+mj-ea"/>
              <a:ea typeface="+mj-ea"/>
            </a:endParaRPr>
          </a:p>
          <a:p>
            <a:r>
              <a:rPr lang="en-US" altLang="ja-JP" sz="1200" dirty="0">
                <a:latin typeface="+mj-ea"/>
                <a:ea typeface="+mj-ea"/>
              </a:rPr>
              <a:t>-</a:t>
            </a:r>
            <a:r>
              <a:rPr lang="ja-JP" altLang="en-US" sz="1200" dirty="0">
                <a:latin typeface="+mj-ea"/>
                <a:ea typeface="+mj-ea"/>
              </a:rPr>
              <a:t>　資格取得講座を</a:t>
            </a:r>
            <a:r>
              <a:rPr lang="en-US" altLang="ja-JP" sz="1200" dirty="0">
                <a:latin typeface="+mj-ea"/>
                <a:ea typeface="+mj-ea"/>
              </a:rPr>
              <a:t>e-Learning</a:t>
            </a:r>
            <a:r>
              <a:rPr lang="ja-JP" altLang="en-US" sz="1200" dirty="0">
                <a:latin typeface="+mj-ea"/>
                <a:ea typeface="+mj-ea"/>
              </a:rPr>
              <a:t>で受講できるようにすることにより</a:t>
            </a:r>
            <a:r>
              <a:rPr lang="ja-JP" altLang="en-US" sz="1200" dirty="0" smtClean="0">
                <a:latin typeface="+mj-ea"/>
                <a:ea typeface="+mj-ea"/>
              </a:rPr>
              <a:t>、</a:t>
            </a:r>
            <a:r>
              <a:rPr lang="ja-JP" altLang="en-US" sz="1200" u="sng" dirty="0" smtClean="0">
                <a:latin typeface="+mj-ea"/>
                <a:ea typeface="+mj-ea"/>
              </a:rPr>
              <a:t>いつでもどこからでも繰り返して学ぶ</a:t>
            </a:r>
            <a:r>
              <a:rPr lang="ja-JP" altLang="en-US" sz="1200" u="sng" dirty="0">
                <a:latin typeface="+mj-ea"/>
                <a:ea typeface="+mj-ea"/>
              </a:rPr>
              <a:t>ことができ</a:t>
            </a:r>
            <a:r>
              <a:rPr lang="ja-JP" altLang="en-US" sz="1200" dirty="0" smtClean="0">
                <a:latin typeface="+mj-ea"/>
                <a:ea typeface="+mj-ea"/>
              </a:rPr>
              <a:t>、各種資格</a:t>
            </a:r>
            <a:r>
              <a:rPr lang="ja-JP" altLang="en-US" sz="1200" dirty="0">
                <a:latin typeface="+mj-ea"/>
                <a:ea typeface="+mj-ea"/>
              </a:rPr>
              <a:t>の取得を促す。</a:t>
            </a:r>
            <a:endParaRPr lang="en-US" altLang="ja-JP" sz="1200" dirty="0">
              <a:latin typeface="+mj-ea"/>
              <a:ea typeface="+mj-ea"/>
            </a:endParaRPr>
          </a:p>
          <a:p>
            <a:endParaRPr lang="ja-JP" altLang="en-US" sz="1200" dirty="0">
              <a:latin typeface="+mj-ea"/>
              <a:ea typeface="+mj-ea"/>
            </a:endParaRPr>
          </a:p>
          <a:p>
            <a:r>
              <a:rPr lang="ja-JP" altLang="en-US" dirty="0">
                <a:solidFill>
                  <a:srgbClr val="0070C0"/>
                </a:solidFill>
                <a:latin typeface="+mj-ea"/>
                <a:ea typeface="+mj-ea"/>
              </a:rPr>
              <a:t>④自宅・学校での学習の学びの連続性の確保</a:t>
            </a:r>
            <a:endParaRPr lang="en-US" altLang="ja-JP" dirty="0">
              <a:solidFill>
                <a:srgbClr val="0070C0"/>
              </a:solidFill>
              <a:latin typeface="+mj-ea"/>
              <a:ea typeface="+mj-ea"/>
            </a:endParaRPr>
          </a:p>
          <a:p>
            <a:r>
              <a:rPr lang="en-US" altLang="ja-JP" sz="1200" dirty="0" smtClean="0">
                <a:latin typeface="+mj-ea"/>
                <a:ea typeface="+mj-ea"/>
              </a:rPr>
              <a:t>-</a:t>
            </a:r>
            <a:r>
              <a:rPr lang="ja-JP" altLang="en-US" sz="1200" dirty="0" smtClean="0">
                <a:latin typeface="+mj-ea"/>
                <a:ea typeface="+mj-ea"/>
              </a:rPr>
              <a:t>　反転</a:t>
            </a:r>
            <a:r>
              <a:rPr lang="ja-JP" altLang="en-US" sz="1200" dirty="0">
                <a:latin typeface="+mj-ea"/>
                <a:ea typeface="+mj-ea"/>
              </a:rPr>
              <a:t>授業などの導入に</a:t>
            </a:r>
            <a:r>
              <a:rPr lang="ja-JP" altLang="en-US" sz="1200" dirty="0" smtClean="0">
                <a:latin typeface="+mj-ea"/>
                <a:ea typeface="+mj-ea"/>
              </a:rPr>
              <a:t>より、</a:t>
            </a:r>
            <a:r>
              <a:rPr lang="ja-JP" altLang="en-US" sz="1200" u="sng" dirty="0" smtClean="0">
                <a:latin typeface="+mj-ea"/>
                <a:ea typeface="+mj-ea"/>
              </a:rPr>
              <a:t>大学</a:t>
            </a:r>
            <a:r>
              <a:rPr lang="ja-JP" altLang="en-US" sz="1200" u="sng" dirty="0">
                <a:latin typeface="+mj-ea"/>
                <a:ea typeface="+mj-ea"/>
              </a:rPr>
              <a:t>で学んだことを自宅でも同じ学習環境で学ぶ</a:t>
            </a:r>
            <a:r>
              <a:rPr lang="ja-JP" altLang="en-US" sz="1200" dirty="0" smtClean="0">
                <a:latin typeface="+mj-ea"/>
                <a:ea typeface="+mj-ea"/>
              </a:rPr>
              <a:t>ことが可能になり、予習</a:t>
            </a:r>
            <a:r>
              <a:rPr lang="ja-JP" altLang="en-US" sz="1200" dirty="0">
                <a:latin typeface="+mj-ea"/>
                <a:ea typeface="+mj-ea"/>
              </a:rPr>
              <a:t>時間や復習時間の確保並びに大学の学びを自宅や第三</a:t>
            </a:r>
            <a:r>
              <a:rPr lang="ja-JP" altLang="en-US" sz="1200" dirty="0" smtClean="0">
                <a:latin typeface="+mj-ea"/>
                <a:ea typeface="+mj-ea"/>
              </a:rPr>
              <a:t>の学修場所</a:t>
            </a:r>
            <a:r>
              <a:rPr lang="ja-JP" altLang="en-US" sz="1200" dirty="0">
                <a:latin typeface="+mj-ea"/>
                <a:ea typeface="+mj-ea"/>
              </a:rPr>
              <a:t>などで連続して学ぶことができる。</a:t>
            </a:r>
            <a:endParaRPr lang="en-US" altLang="ja-JP" sz="1200" dirty="0">
              <a:latin typeface="+mj-ea"/>
              <a:ea typeface="+mj-ea"/>
            </a:endParaRPr>
          </a:p>
          <a:p>
            <a:endParaRPr lang="en-US" altLang="ja-JP" sz="1200" dirty="0">
              <a:latin typeface="+mj-ea"/>
              <a:ea typeface="+mj-ea"/>
            </a:endParaRPr>
          </a:p>
          <a:p>
            <a:r>
              <a:rPr lang="ja-JP" altLang="en-US" dirty="0">
                <a:solidFill>
                  <a:srgbClr val="C00000"/>
                </a:solidFill>
                <a:latin typeface="+mj-ea"/>
                <a:ea typeface="+mj-ea"/>
              </a:rPr>
              <a:t>⑤いつでもどこからでも学べる環境</a:t>
            </a:r>
            <a:endParaRPr lang="en-US" altLang="ja-JP" dirty="0">
              <a:solidFill>
                <a:srgbClr val="C00000"/>
              </a:solidFill>
              <a:latin typeface="+mj-ea"/>
              <a:ea typeface="+mj-ea"/>
            </a:endParaRPr>
          </a:p>
          <a:p>
            <a:r>
              <a:rPr lang="en-US" altLang="ja-JP" sz="1200" dirty="0">
                <a:latin typeface="+mj-ea"/>
                <a:ea typeface="+mj-ea"/>
              </a:rPr>
              <a:t>-</a:t>
            </a:r>
            <a:r>
              <a:rPr lang="ja-JP" altLang="en-US" sz="1200" dirty="0">
                <a:latin typeface="+mj-ea"/>
                <a:ea typeface="+mj-ea"/>
              </a:rPr>
              <a:t>　バスや電車などいつでもどこからでも学べる学習環境とすることで、</a:t>
            </a:r>
            <a:r>
              <a:rPr lang="ja-JP" altLang="en-US" sz="1200" u="sng" dirty="0">
                <a:latin typeface="+mj-ea"/>
                <a:ea typeface="+mj-ea"/>
              </a:rPr>
              <a:t>学びの連続性を保つと同時に学び続ける生活の基本的態度を身につける</a:t>
            </a:r>
            <a:r>
              <a:rPr lang="ja-JP" altLang="en-US" sz="1200" dirty="0" smtClean="0">
                <a:latin typeface="+mj-ea"/>
                <a:ea typeface="+mj-ea"/>
              </a:rPr>
              <a:t>。</a:t>
            </a:r>
            <a:endParaRPr lang="ja-JP" altLang="en-US" sz="1200" dirty="0">
              <a:latin typeface="+mj-ea"/>
              <a:ea typeface="+mj-ea"/>
            </a:endParaRPr>
          </a:p>
          <a:p>
            <a:endParaRPr lang="ja-JP" altLang="en-US" dirty="0">
              <a:latin typeface="+mj-ea"/>
              <a:ea typeface="+mj-ea"/>
            </a:endParaRPr>
          </a:p>
          <a:p>
            <a:r>
              <a:rPr lang="ja-JP" altLang="en-US" dirty="0">
                <a:solidFill>
                  <a:srgbClr val="7030A0"/>
                </a:solidFill>
                <a:latin typeface="+mj-ea"/>
                <a:ea typeface="+mj-ea"/>
              </a:rPr>
              <a:t>⑥卒業後の学びへのサポート（生涯学習）</a:t>
            </a:r>
            <a:endParaRPr lang="en-US" altLang="ja-JP" dirty="0">
              <a:solidFill>
                <a:srgbClr val="7030A0"/>
              </a:solidFill>
              <a:latin typeface="+mj-ea"/>
              <a:ea typeface="+mj-ea"/>
            </a:endParaRPr>
          </a:p>
          <a:p>
            <a:r>
              <a:rPr lang="en-US" altLang="ja-JP" sz="1200" dirty="0">
                <a:latin typeface="+mj-ea"/>
                <a:ea typeface="+mj-ea"/>
              </a:rPr>
              <a:t>-</a:t>
            </a:r>
            <a:r>
              <a:rPr lang="ja-JP" altLang="en-US" sz="1200" dirty="0">
                <a:latin typeface="+mj-ea"/>
                <a:ea typeface="+mj-ea"/>
              </a:rPr>
              <a:t>　</a:t>
            </a:r>
            <a:r>
              <a:rPr lang="ja-JP" altLang="en-US" sz="1200" u="sng" dirty="0">
                <a:latin typeface="+mj-ea"/>
                <a:ea typeface="+mj-ea"/>
              </a:rPr>
              <a:t>卒業後も必要な学びを大学に求める</a:t>
            </a:r>
            <a:r>
              <a:rPr lang="ja-JP" altLang="en-US" sz="1200" dirty="0">
                <a:latin typeface="+mj-ea"/>
                <a:ea typeface="+mj-ea"/>
              </a:rPr>
              <a:t>ことで、卒業後の学びのサポートをすることができるよう</a:t>
            </a:r>
            <a:r>
              <a:rPr lang="ja-JP" altLang="en-US" sz="1200" dirty="0" smtClean="0">
                <a:latin typeface="+mj-ea"/>
                <a:ea typeface="+mj-ea"/>
              </a:rPr>
              <a:t>に大学に学び</a:t>
            </a:r>
            <a:r>
              <a:rPr lang="ja-JP" altLang="en-US" sz="1200" dirty="0">
                <a:latin typeface="+mj-ea"/>
                <a:ea typeface="+mj-ea"/>
              </a:rPr>
              <a:t>の地の拠点を構築する。</a:t>
            </a:r>
          </a:p>
          <a:p>
            <a:endParaRPr lang="ja-JP" altLang="en-US"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7</a:t>
            </a:fld>
            <a:endParaRPr kumimoji="1" lang="ja-JP" altLang="en-US" dirty="0"/>
          </a:p>
        </p:txBody>
      </p:sp>
    </p:spTree>
    <p:extLst>
      <p:ext uri="{BB962C8B-B14F-4D97-AF65-F5344CB8AC3E}">
        <p14:creationId xmlns:p14="http://schemas.microsoft.com/office/powerpoint/2010/main" val="411655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163572"/>
            <a:ext cx="8496944" cy="523220"/>
          </a:xfrm>
          <a:prstGeom prst="rect">
            <a:avLst/>
          </a:prstGeom>
          <a:noFill/>
        </p:spPr>
        <p:txBody>
          <a:bodyPr wrap="square" rtlCol="0">
            <a:spAutoFit/>
          </a:bodyPr>
          <a:lstStyle/>
          <a:p>
            <a:pPr algn="ctr"/>
            <a:r>
              <a:rPr lang="ja-JP" altLang="en-US" sz="2800" b="1" dirty="0">
                <a:latin typeface="+mj-ea"/>
                <a:ea typeface="+mj-ea"/>
              </a:rPr>
              <a:t>主体的・対話的な深い学びへの転換の視点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839380"/>
            <a:ext cx="8064896" cy="2308324"/>
          </a:xfrm>
          <a:prstGeom prst="rect">
            <a:avLst/>
          </a:prstGeom>
          <a:noFill/>
        </p:spPr>
        <p:txBody>
          <a:bodyPr wrap="square" rtlCol="0">
            <a:spAutoFit/>
          </a:bodyPr>
          <a:lstStyle/>
          <a:p>
            <a:r>
              <a:rPr lang="ja-JP" altLang="en-US" sz="1600" b="1" u="sng" dirty="0">
                <a:solidFill>
                  <a:srgbClr val="0070C0"/>
                </a:solidFill>
              </a:rPr>
              <a:t>大学教育の質の改善</a:t>
            </a:r>
            <a:endParaRPr lang="en-US" altLang="ja-JP" sz="1600" b="1" u="sng" dirty="0">
              <a:solidFill>
                <a:srgbClr val="0070C0"/>
              </a:solidFill>
            </a:endParaRPr>
          </a:p>
          <a:p>
            <a:pPr marL="285750" indent="-285750">
              <a:buFont typeface="Wingdings" panose="05000000000000000000" pitchFamily="2" charset="2"/>
              <a:buChar char="n"/>
            </a:pPr>
            <a:r>
              <a:rPr lang="ja-JP" altLang="en-US" sz="1600" dirty="0"/>
              <a:t>大学教育のよさをさらに進化させるため、大学教育を通じて学生が身に付けるべき資質・能力や学ぶ</a:t>
            </a:r>
            <a:r>
              <a:rPr lang="ja-JP" altLang="en-US" sz="1600" dirty="0" smtClean="0"/>
              <a:t>べき科目、</a:t>
            </a:r>
            <a:r>
              <a:rPr lang="ja-JP" altLang="en-US" sz="1600" dirty="0"/>
              <a:t>学び方の見通しを示す「</a:t>
            </a:r>
            <a:r>
              <a:rPr lang="ja-JP" altLang="en-US" sz="1600" u="sng" dirty="0"/>
              <a:t>学びの地図</a:t>
            </a:r>
            <a:r>
              <a:rPr lang="ja-JP" altLang="en-US" sz="1600" dirty="0"/>
              <a:t>」を示す。</a:t>
            </a:r>
            <a:endParaRPr lang="en-US" altLang="ja-JP" sz="1600" dirty="0"/>
          </a:p>
          <a:p>
            <a:pPr marL="285750" indent="-285750">
              <a:buFont typeface="Wingdings" panose="05000000000000000000" pitchFamily="2" charset="2"/>
              <a:buChar char="n"/>
            </a:pPr>
            <a:r>
              <a:rPr lang="ja-JP" altLang="en-US" sz="1600" dirty="0"/>
              <a:t>これからの時代に求められる知識や力とは何かを明確にし、教育目標に盛り込む。これにより、学生が学びの意義や成果を自覚して次の学びにつなげたり、</a:t>
            </a:r>
            <a:r>
              <a:rPr lang="ja-JP" altLang="en-US" sz="1600" u="sng" dirty="0"/>
              <a:t>教員同士が教育目標を共有して「カリキュラム・マネジメント」を実現する</a:t>
            </a:r>
            <a:r>
              <a:rPr lang="ja-JP" altLang="en-US" sz="1600" dirty="0"/>
              <a:t>。</a:t>
            </a:r>
            <a:endParaRPr lang="en-US" altLang="ja-JP" sz="1600" dirty="0"/>
          </a:p>
          <a:p>
            <a:pPr marL="285750" indent="-285750">
              <a:buFont typeface="Wingdings" panose="05000000000000000000" pitchFamily="2" charset="2"/>
              <a:buChar char="n"/>
            </a:pPr>
            <a:r>
              <a:rPr lang="ja-JP" altLang="en-US" sz="1600" dirty="0"/>
              <a:t>生きて働く知識や力を育む質の高い学習過程を実現するため、各科目における</a:t>
            </a:r>
            <a:r>
              <a:rPr lang="ja-JP" altLang="en-US" sz="1600" u="sng" dirty="0"/>
              <a:t>学びの特質を明確</a:t>
            </a:r>
            <a:r>
              <a:rPr lang="ja-JP" altLang="en-US" sz="1600" dirty="0"/>
              <a:t>にするとともに、「アクティブ・ラーニングの視点」を明確にする。これにより、</a:t>
            </a:r>
            <a:r>
              <a:rPr lang="ja-JP" altLang="en-US" sz="1600" u="sng" dirty="0"/>
              <a:t>科目の特質に応じた深い学びと、授業改善を実現する</a:t>
            </a:r>
            <a:r>
              <a:rPr lang="ja-JP" altLang="en-US" sz="1600" dirty="0"/>
              <a:t>。</a:t>
            </a:r>
            <a:endParaRPr kumimoji="1" lang="ja-JP" altLang="en-US" sz="1600" dirty="0"/>
          </a:p>
        </p:txBody>
      </p:sp>
      <p:sp>
        <p:nvSpPr>
          <p:cNvPr id="6" name="テキスト ボックス 5"/>
          <p:cNvSpPr txBox="1"/>
          <p:nvPr/>
        </p:nvSpPr>
        <p:spPr>
          <a:xfrm>
            <a:off x="376324" y="3282722"/>
            <a:ext cx="8064896" cy="2062103"/>
          </a:xfrm>
          <a:prstGeom prst="rect">
            <a:avLst/>
          </a:prstGeom>
          <a:noFill/>
        </p:spPr>
        <p:txBody>
          <a:bodyPr wrap="square" rtlCol="0">
            <a:spAutoFit/>
          </a:bodyPr>
          <a:lstStyle/>
          <a:p>
            <a:r>
              <a:rPr lang="ja-JP" altLang="en-US" sz="1600" b="1" u="sng" dirty="0">
                <a:solidFill>
                  <a:srgbClr val="C00000"/>
                </a:solidFill>
              </a:rPr>
              <a:t>大学教育の質の保証</a:t>
            </a:r>
            <a:endParaRPr lang="en-US" altLang="ja-JP" sz="1600" b="1" u="sng" dirty="0">
              <a:solidFill>
                <a:srgbClr val="C00000"/>
              </a:solidFill>
            </a:endParaRPr>
          </a:p>
          <a:p>
            <a:pPr marL="285750" indent="-285750">
              <a:buFont typeface="Wingdings" panose="05000000000000000000" pitchFamily="2" charset="2"/>
              <a:buChar char="n"/>
            </a:pPr>
            <a:r>
              <a:rPr lang="ja-JP" altLang="en-US" sz="1600" dirty="0"/>
              <a:t>教育の目的や養成しようとする人材像に照らして、学生が身に付けるべき知識・技能・態度等について、</a:t>
            </a:r>
            <a:r>
              <a:rPr lang="ja-JP" altLang="en-US" sz="1600" u="sng" dirty="0"/>
              <a:t>学習成果が上がっていること</a:t>
            </a:r>
            <a:r>
              <a:rPr lang="ja-JP" altLang="en-US" sz="1600" dirty="0" smtClean="0"/>
              <a:t>。</a:t>
            </a:r>
            <a:endParaRPr lang="en-US" altLang="ja-JP" sz="1600" dirty="0" smtClean="0"/>
          </a:p>
          <a:p>
            <a:pPr marL="285750" indent="-285750">
              <a:buFont typeface="Wingdings" panose="05000000000000000000" pitchFamily="2" charset="2"/>
              <a:buChar char="n"/>
            </a:pPr>
            <a:r>
              <a:rPr lang="ja-JP" altLang="en-US" sz="1600" dirty="0" smtClean="0"/>
              <a:t>ステークホルダーを地域社会と位置づけ、地域社会に責任ある人材を養成することが大学の使命である。</a:t>
            </a:r>
            <a:r>
              <a:rPr lang="en-US" altLang="ja-JP" sz="1600" dirty="0" smtClean="0"/>
              <a:t>(</a:t>
            </a:r>
            <a:r>
              <a:rPr lang="ja-JP" altLang="en-US" sz="1600" dirty="0" smtClean="0"/>
              <a:t>学生や保護者はストックホルダーでありステークホルダーの一部）</a:t>
            </a:r>
            <a:endParaRPr lang="en-US" altLang="ja-JP" sz="1600" dirty="0"/>
          </a:p>
          <a:p>
            <a:pPr marL="285750" indent="-285750">
              <a:buFont typeface="Wingdings" panose="05000000000000000000" pitchFamily="2" charset="2"/>
              <a:buChar char="n"/>
            </a:pPr>
            <a:r>
              <a:rPr lang="ja-JP" altLang="en-US" sz="1600" dirty="0"/>
              <a:t>ディプロマ・ポリシーを出口としたカリキュラム・ポリシー並びにアドミッション・ポリシーの</a:t>
            </a:r>
            <a:r>
              <a:rPr lang="ja-JP" altLang="en-US" sz="1600" dirty="0">
                <a:solidFill>
                  <a:srgbClr val="7030A0"/>
                </a:solidFill>
              </a:rPr>
              <a:t>連続性と構造化</a:t>
            </a:r>
            <a:r>
              <a:rPr lang="ja-JP" altLang="en-US" sz="1600" dirty="0"/>
              <a:t>ができていること。</a:t>
            </a:r>
            <a:endParaRPr lang="en-US" altLang="ja-JP" sz="1600" dirty="0"/>
          </a:p>
        </p:txBody>
      </p:sp>
      <p:sp>
        <p:nvSpPr>
          <p:cNvPr id="7" name="テキスト ボックス 6"/>
          <p:cNvSpPr txBox="1"/>
          <p:nvPr/>
        </p:nvSpPr>
        <p:spPr>
          <a:xfrm>
            <a:off x="376324" y="5419701"/>
            <a:ext cx="8064896" cy="861774"/>
          </a:xfrm>
          <a:prstGeom prst="rect">
            <a:avLst/>
          </a:prstGeom>
          <a:noFill/>
        </p:spPr>
        <p:txBody>
          <a:bodyPr wrap="square" rtlCol="0">
            <a:spAutoFit/>
          </a:bodyPr>
          <a:lstStyle/>
          <a:p>
            <a:r>
              <a:rPr lang="ja-JP" altLang="en-US" sz="1600" b="1" u="sng" dirty="0">
                <a:solidFill>
                  <a:srgbClr val="7030A0"/>
                </a:solidFill>
              </a:rPr>
              <a:t>大学教育の研究</a:t>
            </a:r>
            <a:endParaRPr lang="en-US" altLang="ja-JP" sz="1600" b="1" u="sng" dirty="0">
              <a:solidFill>
                <a:srgbClr val="7030A0"/>
              </a:solidFill>
            </a:endParaRPr>
          </a:p>
          <a:p>
            <a:pPr marL="285750" indent="-285750">
              <a:buFont typeface="Wingdings" panose="05000000000000000000" pitchFamily="2" charset="2"/>
              <a:buChar char="n"/>
            </a:pPr>
            <a:r>
              <a:rPr lang="ja-JP" altLang="en-US" sz="1600" dirty="0"/>
              <a:t>教育の内部質保証のための教育アセスメント</a:t>
            </a:r>
            <a:endParaRPr lang="en-US" altLang="ja-JP" sz="1600" dirty="0"/>
          </a:p>
          <a:p>
            <a:pPr marL="285750" indent="-285750">
              <a:buFont typeface="Wingdings" panose="05000000000000000000" pitchFamily="2" charset="2"/>
              <a:buChar char="n"/>
            </a:pPr>
            <a:r>
              <a:rPr lang="ja-JP" altLang="en-US" sz="1600" dirty="0"/>
              <a:t>大学におけるカリキュラム・マネジメント</a:t>
            </a:r>
            <a:endParaRPr lang="en-US" altLang="ja-JP" sz="1600"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8</a:t>
            </a:fld>
            <a:endParaRPr kumimoji="1" lang="ja-JP" altLang="en-US" dirty="0"/>
          </a:p>
        </p:txBody>
      </p:sp>
      <p:sp>
        <p:nvSpPr>
          <p:cNvPr id="8" name="テキスト ボックス 7"/>
          <p:cNvSpPr txBox="1"/>
          <p:nvPr/>
        </p:nvSpPr>
        <p:spPr>
          <a:xfrm>
            <a:off x="2747026" y="504962"/>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207398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a:extLst>
              <a:ext uri="{FF2B5EF4-FFF2-40B4-BE49-F238E27FC236}">
                <a16:creationId xmlns:a16="http://schemas.microsoft.com/office/drawing/2014/main" id="{99D0534E-7B40-022C-4539-00E895F92380}"/>
              </a:ext>
            </a:extLst>
          </p:cNvPr>
          <p:cNvSpPr/>
          <p:nvPr/>
        </p:nvSpPr>
        <p:spPr>
          <a:xfrm rot="20668530">
            <a:off x="1321538" y="2033195"/>
            <a:ext cx="6486861" cy="3248810"/>
          </a:xfrm>
          <a:prstGeom prst="ellipse">
            <a:avLst/>
          </a:prstGeom>
          <a:gradFill flip="none" rotWithShape="1">
            <a:gsLst>
              <a:gs pos="0">
                <a:schemeClr val="accent2">
                  <a:tint val="66000"/>
                  <a:satMod val="160000"/>
                  <a:alpha val="10873"/>
                </a:schemeClr>
              </a:gs>
              <a:gs pos="94000">
                <a:srgbClr val="0070C0">
                  <a:alpha val="35000"/>
                </a:srgb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ndParaRPr>
          </a:p>
        </p:txBody>
      </p:sp>
      <p:sp>
        <p:nvSpPr>
          <p:cNvPr id="17" name="テキスト ボックス 16"/>
          <p:cNvSpPr txBox="1"/>
          <p:nvPr/>
        </p:nvSpPr>
        <p:spPr>
          <a:xfrm>
            <a:off x="462579" y="1039406"/>
            <a:ext cx="8048105" cy="5847755"/>
          </a:xfrm>
          <a:prstGeom prst="rect">
            <a:avLst/>
          </a:prstGeom>
          <a:noFill/>
        </p:spPr>
        <p:txBody>
          <a:bodyPr wrap="square" rtlCol="0">
            <a:spAutoFit/>
          </a:bodyPr>
          <a:lstStyle/>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全ての授業をいつでもどこからでも受講できるようなデジタルユニバーシティ</a:t>
            </a:r>
            <a:r>
              <a:rPr lang="ja-JP" altLang="en-US" sz="2800" dirty="0" smtClean="0">
                <a:latin typeface="メイリオ" panose="020B0604030504040204" pitchFamily="50" charset="-128"/>
                <a:ea typeface="メイリオ" panose="020B0604030504040204" pitchFamily="50" charset="-128"/>
              </a:rPr>
              <a:t>（</a:t>
            </a:r>
            <a:r>
              <a:rPr lang="en-US" altLang="ja-JP" sz="2800" dirty="0">
                <a:latin typeface="メイリオ" panose="020B0604030504040204" pitchFamily="50" charset="-128"/>
              </a:rPr>
              <a:t>Multi Campus One Digital University</a:t>
            </a:r>
            <a:r>
              <a:rPr lang="ja-JP" altLang="en-US" sz="2800" dirty="0" smtClean="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の</a:t>
            </a:r>
            <a:r>
              <a:rPr lang="ja-JP" altLang="en-US" sz="2800" dirty="0" smtClean="0">
                <a:latin typeface="メイリオ" panose="020B0604030504040204" pitchFamily="50" charset="-128"/>
                <a:ea typeface="メイリオ" panose="020B0604030504040204" pitchFamily="50" charset="-128"/>
              </a:rPr>
              <a:t>実現</a:t>
            </a:r>
            <a:endParaRPr lang="en-US" altLang="ja-JP" sz="2800" dirty="0" smtClean="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　</a:t>
            </a:r>
            <a:r>
              <a:rPr lang="ja-JP" altLang="en-US" sz="1000" dirty="0" smtClean="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文化情報研究センターや沖縄サテライト校・自宅でも学ぶことができる）</a:t>
            </a:r>
            <a:endParaRPr lang="en-US" altLang="ja-JP" sz="10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学生は</a:t>
            </a:r>
            <a:r>
              <a:rPr lang="en-US" altLang="ja-JP" sz="2800" dirty="0">
                <a:latin typeface="メイリオ" panose="020B0604030504040204" pitchFamily="50" charset="-128"/>
                <a:ea typeface="メイリオ" panose="020B0604030504040204" pitchFamily="50" charset="-128"/>
              </a:rPr>
              <a:t>1000</a:t>
            </a:r>
            <a:r>
              <a:rPr lang="ja-JP" altLang="en-US" sz="2800" dirty="0">
                <a:latin typeface="メイリオ" panose="020B0604030504040204" pitchFamily="50" charset="-128"/>
                <a:ea typeface="メイリオ" panose="020B0604030504040204" pitchFamily="50" charset="-128"/>
              </a:rPr>
              <a:t>以上の教育用コンテンツにアクセス可能</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理解・定着を徹底追求した岐阜女子大学メソッドで、学びを活用できる力を育成</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自律的なオンライン講座のデザインと教えないで学べる学修環境の整備</a:t>
            </a:r>
            <a:endParaRPr lang="en-US" altLang="ja-JP" sz="2800" dirty="0">
              <a:latin typeface="メイリオ" panose="020B0604030504040204" pitchFamily="50" charset="-128"/>
              <a:ea typeface="メイリオ" panose="020B0604030504040204" pitchFamily="50" charset="-128"/>
            </a:endParaRPr>
          </a:p>
          <a:p>
            <a:endParaRPr lang="ja-JP" altLang="en-US"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893703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ボードルーム">
  <a:themeElements>
    <a:clrScheme name="イオン ボードルーム">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イオン ボードルーム">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ボードルーム">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23</TotalTime>
  <Words>1751</Words>
  <Application>Microsoft Office PowerPoint</Application>
  <PresentationFormat>画面に合わせる (4:3)</PresentationFormat>
  <Paragraphs>326</Paragraphs>
  <Slides>14</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14</vt:i4>
      </vt:variant>
    </vt:vector>
  </HeadingPairs>
  <TitlesOfParts>
    <vt:vector size="24" baseType="lpstr">
      <vt:lpstr>メイリオ</vt:lpstr>
      <vt:lpstr>游ゴシック</vt:lpstr>
      <vt:lpstr>游ゴシック Light</vt:lpstr>
      <vt:lpstr>Arial</vt:lpstr>
      <vt:lpstr>Century Gothic</vt:lpstr>
      <vt:lpstr>Times New Roman</vt:lpstr>
      <vt:lpstr>Wingdings</vt:lpstr>
      <vt:lpstr>Wingdings 3</vt:lpstr>
      <vt:lpstr>イオン ボードルーム</vt:lpstr>
      <vt:lpstr>Office テーマ</vt:lpstr>
      <vt:lpstr>教育DX時代における教育リソース並びにe-Learningの構成（２）</vt:lpstr>
      <vt:lpstr>教育DX（Digital Transformation）時代における “新たな学び”をデザインする</vt:lpstr>
      <vt:lpstr>デジタル・フュージョン・ラーニング（DFL）</vt:lpstr>
      <vt:lpstr>Multi Campus One Digital University構想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教育DX（Digital Transformation）時代における “新たな学び”をデザインする</dc:title>
  <dc:creator>Hewlett-Packard Company</dc:creator>
  <cp:lastModifiedBy>Hewlett-Packard Company</cp:lastModifiedBy>
  <cp:revision>6</cp:revision>
  <dcterms:created xsi:type="dcterms:W3CDTF">2024-06-11T09:20:31Z</dcterms:created>
  <dcterms:modified xsi:type="dcterms:W3CDTF">2024-08-22T07:20:26Z</dcterms:modified>
</cp:coreProperties>
</file>