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256" r:id="rId2"/>
    <p:sldId id="308" r:id="rId3"/>
    <p:sldId id="292" r:id="rId4"/>
    <p:sldId id="314" r:id="rId5"/>
    <p:sldId id="295" r:id="rId6"/>
    <p:sldId id="316" r:id="rId7"/>
    <p:sldId id="323" r:id="rId8"/>
    <p:sldId id="320" r:id="rId9"/>
    <p:sldId id="321" r:id="rId10"/>
    <p:sldId id="322" r:id="rId11"/>
    <p:sldId id="324" r:id="rId12"/>
    <p:sldId id="325" r:id="rId13"/>
    <p:sldId id="293" r:id="rId1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03" autoAdjust="0"/>
    <p:restoredTop sz="94660"/>
  </p:normalViewPr>
  <p:slideViewPr>
    <p:cSldViewPr>
      <p:cViewPr varScale="1">
        <p:scale>
          <a:sx n="107" d="100"/>
          <a:sy n="107" d="100"/>
        </p:scale>
        <p:origin x="942" y="108"/>
      </p:cViewPr>
      <p:guideLst>
        <p:guide orient="horz" pos="2160"/>
        <p:guide pos="2880"/>
      </p:guideLst>
    </p:cSldViewPr>
  </p:slideViewPr>
  <p:notesTextViewPr>
    <p:cViewPr>
      <p:scale>
        <a:sx n="3" d="2"/>
        <a:sy n="3" d="2"/>
      </p:scale>
      <p:origin x="0" y="0"/>
    </p:cViewPr>
  </p:notesTextViewPr>
  <p:notesViewPr>
    <p:cSldViewPr>
      <p:cViewPr varScale="1">
        <p:scale>
          <a:sx n="95" d="100"/>
          <a:sy n="95" d="100"/>
        </p:scale>
        <p:origin x="-352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9564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A5B9A7-D08A-42CB-873D-54800EBC38F0}" type="datetimeFigureOut">
              <a:rPr kumimoji="1" lang="ja-JP" altLang="en-US" smtClean="0"/>
              <a:t>2024/11/9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742CD-6705-4FCD-9895-4A46894ED964}" type="slidenum">
              <a:rPr kumimoji="1" lang="ja-JP" altLang="en-US" smtClean="0"/>
              <a:t>‹#›</a:t>
            </a:fld>
            <a:endParaRPr kumimoji="1" lang="ja-JP" altLang="en-US"/>
          </a:p>
        </p:txBody>
      </p:sp>
    </p:spTree>
    <p:extLst>
      <p:ext uri="{BB962C8B-B14F-4D97-AF65-F5344CB8AC3E}">
        <p14:creationId xmlns:p14="http://schemas.microsoft.com/office/powerpoint/2010/main" val="2570759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899592" y="1441184"/>
            <a:ext cx="8244408" cy="707886"/>
          </a:xfrm>
        </p:spPr>
        <p:txBody>
          <a:bodyPr>
            <a:spAutoFit/>
          </a:bodyPr>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表題</a:t>
            </a:r>
          </a:p>
        </p:txBody>
      </p:sp>
      <p:sp>
        <p:nvSpPr>
          <p:cNvPr id="3" name="サブタイトル 2"/>
          <p:cNvSpPr>
            <a:spLocks noGrp="1"/>
          </p:cNvSpPr>
          <p:nvPr>
            <p:ph type="subTitle" idx="1" hasCustomPrompt="1"/>
          </p:nvPr>
        </p:nvSpPr>
        <p:spPr>
          <a:xfrm>
            <a:off x="1371600" y="4869160"/>
            <a:ext cx="6400800" cy="1368152"/>
          </a:xfrm>
        </p:spPr>
        <p:txBody>
          <a:bodyPr/>
          <a:lstStyle>
            <a:lvl1pPr marL="0" indent="0" algn="ctr">
              <a:buNone/>
              <a:defRPr>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a:t>学校名 発表者名</a:t>
            </a:r>
            <a:endParaRPr kumimoji="1" lang="en-US" altLang="ja-JP" dirty="0"/>
          </a:p>
        </p:txBody>
      </p:sp>
      <p:sp>
        <p:nvSpPr>
          <p:cNvPr id="5" name="フッター プレースホルダー 4"/>
          <p:cNvSpPr>
            <a:spLocks noGrp="1"/>
          </p:cNvSpPr>
          <p:nvPr>
            <p:ph type="ftr" sz="quarter" idx="11"/>
          </p:nvPr>
        </p:nvSpPr>
        <p:spPr>
          <a:xfrm>
            <a:off x="0" y="6356350"/>
            <a:ext cx="9144000" cy="501650"/>
          </a:xfrm>
        </p:spPr>
        <p:txBody>
          <a:bodyPr/>
          <a:lstStyle>
            <a:lvl1pPr>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岐阜女子大学</a:t>
            </a:r>
          </a:p>
        </p:txBody>
      </p:sp>
      <p:sp>
        <p:nvSpPr>
          <p:cNvPr id="6" name="スライド番号プレースホルダー 5"/>
          <p:cNvSpPr>
            <a:spLocks noGrp="1"/>
          </p:cNvSpPr>
          <p:nvPr>
            <p:ph type="sldNum" sz="quarter" idx="12"/>
          </p:nvPr>
        </p:nvSpPr>
        <p:spPr>
          <a:xfrm>
            <a:off x="8604448" y="6492875"/>
            <a:ext cx="539552" cy="365125"/>
          </a:xfrm>
        </p:spPr>
        <p:txBody>
          <a:bodyPr/>
          <a:lstStyle>
            <a:lvl1pPr>
              <a:defRPr>
                <a:solidFill>
                  <a:schemeClr val="tx1"/>
                </a:solidFill>
              </a:defRPr>
            </a:lvl1pPr>
          </a:lstStyle>
          <a:p>
            <a:fld id="{23580432-E2CF-4D2D-9FCA-5FAF3A674D83}" type="slidenum">
              <a:rPr lang="ja-JP" altLang="en-US" smtClean="0"/>
              <a:pPr/>
              <a:t>‹#›</a:t>
            </a:fld>
            <a:endParaRPr lang="ja-JP" altLang="en-US" dirty="0"/>
          </a:p>
        </p:txBody>
      </p:sp>
    </p:spTree>
    <p:extLst>
      <p:ext uri="{BB962C8B-B14F-4D97-AF65-F5344CB8AC3E}">
        <p14:creationId xmlns:p14="http://schemas.microsoft.com/office/powerpoint/2010/main" val="230401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2"/>
          </a:solidFill>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107504" y="836712"/>
            <a:ext cx="9144000" cy="6165303"/>
          </a:xfrm>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vl2pPr>
              <a:defRPr>
                <a:latin typeface="Meiryo UI" panose="020B0604030504040204" pitchFamily="50" charset="-128"/>
                <a:ea typeface="Meiryo UI" panose="020B0604030504040204" pitchFamily="50" charset="-128"/>
                <a:cs typeface="Meiryo UI" panose="020B0604030504040204" pitchFamily="50" charset="-128"/>
              </a:defRPr>
            </a:lvl2pPr>
            <a:lvl3pPr>
              <a:defRPr>
                <a:latin typeface="Meiryo UI" panose="020B0604030504040204" pitchFamily="50" charset="-128"/>
                <a:ea typeface="Meiryo UI" panose="020B0604030504040204" pitchFamily="50" charset="-128"/>
                <a:cs typeface="Meiryo UI" panose="020B0604030504040204" pitchFamily="50" charset="-128"/>
              </a:defRPr>
            </a:lvl3pPr>
            <a:lvl4pPr>
              <a:defRPr>
                <a:latin typeface="Meiryo UI" panose="020B0604030504040204" pitchFamily="50" charset="-128"/>
                <a:ea typeface="Meiryo UI" panose="020B0604030504040204" pitchFamily="50" charset="-128"/>
                <a:cs typeface="Meiryo UI" panose="020B0604030504040204" pitchFamily="50" charset="-128"/>
              </a:defRPr>
            </a:lvl4pPr>
            <a:lvl5pPr>
              <a:defRPr>
                <a:latin typeface="Meiryo UI" panose="020B0604030504040204" pitchFamily="50" charset="-128"/>
                <a:ea typeface="Meiryo UI" panose="020B0604030504040204" pitchFamily="50" charset="-128"/>
                <a:cs typeface="Meiryo UI" panose="020B0604030504040204"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ー 5"/>
          <p:cNvSpPr>
            <a:spLocks noGrp="1"/>
          </p:cNvSpPr>
          <p:nvPr>
            <p:ph type="sldNum" sz="quarter" idx="12"/>
          </p:nvPr>
        </p:nvSpPr>
        <p:spPr>
          <a:xfrm>
            <a:off x="8629600" y="6466013"/>
            <a:ext cx="514400" cy="365125"/>
          </a:xfrm>
        </p:spPr>
        <p:txBody>
          <a:bodyPr/>
          <a:lstStyle>
            <a:lvl1pPr>
              <a:defRPr>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fld id="{23580432-E2CF-4D2D-9FCA-5FAF3A674D83}" type="slidenum">
              <a:rPr lang="ja-JP" altLang="en-US" smtClean="0"/>
              <a:pPr/>
              <a:t>‹#›</a:t>
            </a:fld>
            <a:endParaRPr lang="ja-JP" altLang="en-US" dirty="0"/>
          </a:p>
        </p:txBody>
      </p:sp>
      <p:cxnSp>
        <p:nvCxnSpPr>
          <p:cNvPr id="7" name="直線コネクタ 6"/>
          <p:cNvCxnSpPr/>
          <p:nvPr userDrawn="1"/>
        </p:nvCxnSpPr>
        <p:spPr>
          <a:xfrm>
            <a:off x="0" y="6093296"/>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0014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0" y="0"/>
            <a:ext cx="9144000" cy="692696"/>
          </a:xfrm>
          <a:prstGeom prst="rect">
            <a:avLst/>
          </a:prstGeom>
          <a:solidFill>
            <a:schemeClr val="accent2"/>
          </a:solidFill>
        </p:spPr>
        <p:txBody>
          <a:bodyPr vert="horz" lIns="91440" tIns="45720" rIns="91440" bIns="4572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0" y="692696"/>
            <a:ext cx="9144000" cy="5688632"/>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フッター プレースホルダー 4"/>
          <p:cNvSpPr>
            <a:spLocks noGrp="1"/>
          </p:cNvSpPr>
          <p:nvPr>
            <p:ph type="ftr" sz="quarter" idx="3"/>
          </p:nvPr>
        </p:nvSpPr>
        <p:spPr>
          <a:xfrm>
            <a:off x="0" y="6381328"/>
            <a:ext cx="9144000" cy="476672"/>
          </a:xfrm>
          <a:prstGeom prst="rect">
            <a:avLst/>
          </a:prstGeom>
          <a:ln>
            <a:solidFill>
              <a:schemeClr val="accent4"/>
            </a:solidFill>
          </a:ln>
        </p:spPr>
        <p:txBody>
          <a:bodyPr vert="horz" lIns="91440" tIns="45720" rIns="91440" bIns="45720" rtlCol="0" anchor="ctr"/>
          <a:lstStyle>
            <a:lvl1pPr algn="ctr">
              <a:defRPr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a:t>H26</a:t>
            </a:r>
            <a:r>
              <a:rPr lang="ja-JP" altLang="en-US"/>
              <a:t>年度 文部科学省「</a:t>
            </a:r>
            <a:r>
              <a:rPr lang="en-US" altLang="ja-JP"/>
              <a:t>ICT</a:t>
            </a:r>
            <a:r>
              <a:rPr lang="ja-JP" altLang="en-US"/>
              <a:t>を活用した教育の推進に資する実証事業」</a:t>
            </a:r>
            <a:endParaRPr lang="en-US" altLang="ja-JP"/>
          </a:p>
          <a:p>
            <a:r>
              <a:rPr lang="en-US" altLang="ja-JP"/>
              <a:t>ICT</a:t>
            </a:r>
            <a:r>
              <a:rPr lang="ja-JP" altLang="en-US"/>
              <a:t>を活用した教育効果の検証方法の開発</a:t>
            </a:r>
            <a:endParaRPr lang="ja-JP" altLang="en-US" dirty="0"/>
          </a:p>
        </p:txBody>
      </p:sp>
      <p:sp>
        <p:nvSpPr>
          <p:cNvPr id="6" name="スライド番号プレースホルダー 5"/>
          <p:cNvSpPr>
            <a:spLocks noGrp="1"/>
          </p:cNvSpPr>
          <p:nvPr>
            <p:ph type="sldNum" sz="quarter" idx="4"/>
          </p:nvPr>
        </p:nvSpPr>
        <p:spPr>
          <a:xfrm>
            <a:off x="8604448" y="6480081"/>
            <a:ext cx="539552" cy="365125"/>
          </a:xfrm>
          <a:prstGeom prst="rect">
            <a:avLst/>
          </a:prstGeom>
        </p:spPr>
        <p:txBody>
          <a:bodyPr vert="horz" lIns="91440" tIns="45720" rIns="91440" bIns="45720" rtlCol="0" anchor="ctr"/>
          <a:lstStyle>
            <a:lvl1pPr algn="r">
              <a:defRPr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endParaRPr lang="ja-JP" altLang="en-US" dirty="0"/>
          </a:p>
        </p:txBody>
      </p:sp>
    </p:spTree>
    <p:extLst>
      <p:ext uri="{BB962C8B-B14F-4D97-AF65-F5344CB8AC3E}">
        <p14:creationId xmlns:p14="http://schemas.microsoft.com/office/powerpoint/2010/main" val="2383235643"/>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dt="0"/>
  <p:txStyles>
    <p:title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ric.or.jp/db/domestic/a1_index.html#046" TargetMode="External"/><Relationship Id="rId2" Type="http://schemas.openxmlformats.org/officeDocument/2006/relationships/hyperlink" Target="http://www.cric.or.jp/db/domestic/a1_index.html#045" TargetMode="External"/><Relationship Id="rId1" Type="http://schemas.openxmlformats.org/officeDocument/2006/relationships/slideLayout" Target="../slideLayouts/slideLayout2.xml"/><Relationship Id="rId4" Type="http://schemas.openxmlformats.org/officeDocument/2006/relationships/hyperlink" Target="http://www.cric.or.jp/db/domestic/a1_index.html#047"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cric.or.jp/db/domestic/a1_index.html#046" TargetMode="External"/><Relationship Id="rId2" Type="http://schemas.openxmlformats.org/officeDocument/2006/relationships/hyperlink" Target="http://www.cric.or.jp/db/domestic/a1_index.html#045" TargetMode="External"/><Relationship Id="rId1" Type="http://schemas.openxmlformats.org/officeDocument/2006/relationships/slideLayout" Target="../slideLayouts/slideLayout2.xml"/><Relationship Id="rId4" Type="http://schemas.openxmlformats.org/officeDocument/2006/relationships/hyperlink" Target="http://www.cric.or.jp/db/domestic/a1_index.html#047"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ric.or.jp/db/domestic/a1_index.html#37_2" TargetMode="External"/><Relationship Id="rId2" Type="http://schemas.openxmlformats.org/officeDocument/2006/relationships/hyperlink" Target="http://www.cric.or.jp/db/domestic/a1_index.html#037"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99592" y="788252"/>
            <a:ext cx="8244408" cy="807126"/>
          </a:xfrm>
          <a:solidFill>
            <a:schemeClr val="accent2"/>
          </a:solidFill>
        </p:spPr>
        <p:txBody>
          <a:bodyPr tIns="144000"/>
          <a:lstStyle/>
          <a:p>
            <a:r>
              <a:rPr kumimoji="1" lang="ja-JP" altLang="en-US" sz="4000" dirty="0"/>
              <a:t>メディア論</a:t>
            </a:r>
            <a:r>
              <a:rPr kumimoji="1" lang="en-US" altLang="ja-JP" sz="4000" dirty="0"/>
              <a:t>Ⅲ</a:t>
            </a:r>
            <a:endParaRPr kumimoji="1" lang="ja-JP" altLang="en-US" dirty="0">
              <a:latin typeface="+mj-ea"/>
              <a:ea typeface="+mj-ea"/>
            </a:endParaRPr>
          </a:p>
        </p:txBody>
      </p:sp>
      <p:sp>
        <p:nvSpPr>
          <p:cNvPr id="3" name="サブタイトル 2"/>
          <p:cNvSpPr>
            <a:spLocks noGrp="1"/>
          </p:cNvSpPr>
          <p:nvPr>
            <p:ph type="subTitle" idx="1"/>
          </p:nvPr>
        </p:nvSpPr>
        <p:spPr>
          <a:xfrm>
            <a:off x="1403648" y="5373216"/>
            <a:ext cx="6400800" cy="648072"/>
          </a:xfrm>
        </p:spPr>
        <p:txBody>
          <a:bodyPr>
            <a:normAutofit/>
          </a:bodyPr>
          <a:lstStyle/>
          <a:p>
            <a:r>
              <a:rPr kumimoji="1" lang="ja-JP" altLang="en-US" sz="2400" dirty="0">
                <a:solidFill>
                  <a:schemeClr val="tx1"/>
                </a:solidFill>
                <a:latin typeface="+mj-ea"/>
                <a:ea typeface="+mj-ea"/>
              </a:rPr>
              <a:t>井上透　江添誠</a:t>
            </a:r>
            <a:r>
              <a:rPr kumimoji="1" lang="en-US" altLang="ja-JP" sz="2400" dirty="0">
                <a:solidFill>
                  <a:schemeClr val="tx1"/>
                </a:solidFill>
                <a:latin typeface="+mj-ea"/>
                <a:ea typeface="+mj-ea"/>
              </a:rPr>
              <a:t>(</a:t>
            </a:r>
            <a:r>
              <a:rPr kumimoji="1" lang="ja-JP" altLang="en-US" sz="2400" dirty="0">
                <a:solidFill>
                  <a:schemeClr val="tx1"/>
                </a:solidFill>
                <a:latin typeface="+mj-ea"/>
                <a:ea typeface="+mj-ea"/>
              </a:rPr>
              <a:t>岐阜女子大学）</a:t>
            </a:r>
          </a:p>
        </p:txBody>
      </p:sp>
      <p:sp>
        <p:nvSpPr>
          <p:cNvPr id="4" name="テキスト ボックス 3"/>
          <p:cNvSpPr txBox="1"/>
          <p:nvPr/>
        </p:nvSpPr>
        <p:spPr>
          <a:xfrm>
            <a:off x="899592" y="2276872"/>
            <a:ext cx="8244408" cy="514738"/>
          </a:xfrm>
          <a:prstGeom prst="rect">
            <a:avLst/>
          </a:prstGeom>
          <a:noFill/>
          <a:ln>
            <a:solidFill>
              <a:schemeClr val="accent2"/>
            </a:solidFill>
          </a:ln>
        </p:spPr>
        <p:txBody>
          <a:bodyPr wrap="square" tIns="144000" rtlCol="0">
            <a:spAutoFit/>
          </a:bodyPr>
          <a:lstStyle/>
          <a:p>
            <a:r>
              <a:rPr lang="ja-JP" altLang="en-US" sz="2100" b="1" dirty="0">
                <a:latin typeface="+mj-ea"/>
                <a:ea typeface="+mj-ea"/>
                <a:cs typeface="Meiryo UI" panose="020B0604030504040204" pitchFamily="50" charset="-128"/>
              </a:rPr>
              <a:t>第９講　図書館・博物館の利用</a:t>
            </a:r>
          </a:p>
        </p:txBody>
      </p:sp>
    </p:spTree>
    <p:extLst>
      <p:ext uri="{BB962C8B-B14F-4D97-AF65-F5344CB8AC3E}">
        <p14:creationId xmlns:p14="http://schemas.microsoft.com/office/powerpoint/2010/main" val="3084210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4D247-64CF-3BC1-5FCC-DEAA1B05AD9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C92271C-453F-CCA0-E9F8-E67AF109985C}"/>
              </a:ext>
            </a:extLst>
          </p:cNvPr>
          <p:cNvSpPr>
            <a:spLocks noGrp="1"/>
          </p:cNvSpPr>
          <p:nvPr>
            <p:ph type="title"/>
          </p:nvPr>
        </p:nvSpPr>
        <p:spPr/>
        <p:txBody>
          <a:bodyPr/>
          <a:lstStyle/>
          <a:p>
            <a:endParaRPr kumimoji="1" lang="ja-JP" altLang="en-US"/>
          </a:p>
        </p:txBody>
      </p:sp>
      <p:sp>
        <p:nvSpPr>
          <p:cNvPr id="8" name="Rectangle 2">
            <a:extLst>
              <a:ext uri="{FF2B5EF4-FFF2-40B4-BE49-F238E27FC236}">
                <a16:creationId xmlns:a16="http://schemas.microsoft.com/office/drawing/2014/main" id="{920DEEAD-4AB2-F1D8-6383-3CED7F5AF07A}"/>
              </a:ext>
            </a:extLst>
          </p:cNvPr>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200" b="1" dirty="0">
                <a:latin typeface="+mj-ea"/>
                <a:ea typeface="+mj-ea"/>
                <a:cs typeface="Meiryo UI" panose="020B0604030504040204" pitchFamily="50" charset="-128"/>
              </a:rPr>
              <a:t>第９講　図書館・博物館の利用</a:t>
            </a:r>
          </a:p>
        </p:txBody>
      </p:sp>
      <p:sp>
        <p:nvSpPr>
          <p:cNvPr id="9" name="コンテンツ プレースホルダー 2">
            <a:extLst>
              <a:ext uri="{FF2B5EF4-FFF2-40B4-BE49-F238E27FC236}">
                <a16:creationId xmlns:a16="http://schemas.microsoft.com/office/drawing/2014/main" id="{5146637F-0D6A-1CE9-95B5-2464C694ED6B}"/>
              </a:ext>
            </a:extLst>
          </p:cNvPr>
          <p:cNvSpPr txBox="1">
            <a:spLocks/>
          </p:cNvSpPr>
          <p:nvPr/>
        </p:nvSpPr>
        <p:spPr>
          <a:xfrm>
            <a:off x="0" y="981076"/>
            <a:ext cx="9144000" cy="604832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sz="2400" b="1" dirty="0">
                <a:latin typeface="+mn-ea"/>
                <a:ea typeface="+mn-ea"/>
              </a:rPr>
              <a:t>美術の著作物などの所有者による展示</a:t>
            </a:r>
            <a:r>
              <a:rPr lang="ja-JP" altLang="en-US" sz="2400" dirty="0">
                <a:latin typeface="+mn-ea"/>
                <a:ea typeface="+mn-ea"/>
              </a:rPr>
              <a:t>（</a:t>
            </a:r>
            <a:r>
              <a:rPr lang="ja-JP" altLang="en-US" sz="2400" dirty="0">
                <a:latin typeface="+mn-ea"/>
                <a:ea typeface="+mn-ea"/>
                <a:hlinkClick r:id="rId2"/>
              </a:rPr>
              <a:t>著作権法第</a:t>
            </a:r>
            <a:r>
              <a:rPr lang="en-US" altLang="ja-JP" sz="2400" dirty="0">
                <a:latin typeface="+mn-ea"/>
                <a:ea typeface="+mn-ea"/>
                <a:hlinkClick r:id="rId2"/>
              </a:rPr>
              <a:t>45</a:t>
            </a:r>
            <a:r>
              <a:rPr lang="ja-JP" altLang="en-US" sz="2400" dirty="0">
                <a:latin typeface="+mn-ea"/>
                <a:ea typeface="+mn-ea"/>
                <a:hlinkClick r:id="rId2"/>
              </a:rPr>
              <a:t>条</a:t>
            </a:r>
            <a:r>
              <a:rPr lang="ja-JP" altLang="en-US" sz="2400" dirty="0">
                <a:latin typeface="+mn-ea"/>
                <a:ea typeface="+mn-ea"/>
              </a:rPr>
              <a:t>）</a:t>
            </a:r>
            <a:br>
              <a:rPr lang="ja-JP" altLang="en-US" sz="2400" dirty="0">
                <a:latin typeface="+mn-ea"/>
                <a:ea typeface="+mn-ea"/>
              </a:rPr>
            </a:br>
            <a:r>
              <a:rPr lang="ja-JP" altLang="en-US" sz="2400" dirty="0">
                <a:latin typeface="+mn-ea"/>
                <a:ea typeface="+mn-ea"/>
              </a:rPr>
              <a:t>美術の著作物又は写真の著作物などの原作品の所有者は、その原作品を展示できる。</a:t>
            </a:r>
          </a:p>
          <a:p>
            <a:r>
              <a:rPr lang="ja-JP" altLang="en-US" sz="2400" b="1" dirty="0">
                <a:latin typeface="+mn-ea"/>
                <a:ea typeface="+mn-ea"/>
              </a:rPr>
              <a:t>屋外設置の美術の著作物、建築物の著作物利用</a:t>
            </a:r>
            <a:r>
              <a:rPr lang="ja-JP" altLang="en-US" sz="2400" dirty="0">
                <a:latin typeface="+mn-ea"/>
                <a:ea typeface="+mn-ea"/>
              </a:rPr>
              <a:t>（</a:t>
            </a:r>
            <a:r>
              <a:rPr lang="ja-JP" altLang="en-US" sz="2400" dirty="0">
                <a:latin typeface="+mn-ea"/>
                <a:ea typeface="+mn-ea"/>
                <a:hlinkClick r:id="rId3"/>
              </a:rPr>
              <a:t>著作権法第</a:t>
            </a:r>
            <a:r>
              <a:rPr lang="en-US" altLang="ja-JP" sz="2400" dirty="0">
                <a:latin typeface="+mn-ea"/>
                <a:ea typeface="+mn-ea"/>
                <a:hlinkClick r:id="rId3"/>
              </a:rPr>
              <a:t>46</a:t>
            </a:r>
            <a:r>
              <a:rPr lang="ja-JP" altLang="en-US" sz="2400" dirty="0">
                <a:latin typeface="+mn-ea"/>
                <a:ea typeface="+mn-ea"/>
                <a:hlinkClick r:id="rId3"/>
              </a:rPr>
              <a:t>条</a:t>
            </a:r>
            <a:r>
              <a:rPr lang="ja-JP" altLang="en-US" sz="2400" dirty="0">
                <a:latin typeface="+mn-ea"/>
                <a:ea typeface="+mn-ea"/>
              </a:rPr>
              <a:t>）</a:t>
            </a:r>
            <a:br>
              <a:rPr lang="ja-JP" altLang="en-US" sz="2400" dirty="0">
                <a:latin typeface="+mn-ea"/>
                <a:ea typeface="+mn-ea"/>
              </a:rPr>
            </a:br>
            <a:r>
              <a:rPr lang="ja-JP" altLang="en-US" sz="2400" dirty="0">
                <a:latin typeface="+mn-ea"/>
                <a:ea typeface="+mn-ea"/>
              </a:rPr>
              <a:t>屋外の場所に恒常的に設置されている美術の著作物や建築の著作物は、写真撮影等の方法により複製したり、公衆送信したりすることができる。ただし、美術の著作物を販売を目的として複製したり、彫刻を増製して他人に譲渡したり、同じ建築の著作物を建築して他人に譲渡することはできない。</a:t>
            </a:r>
            <a:endParaRPr lang="en-US" altLang="ja-JP" sz="2400" dirty="0">
              <a:latin typeface="+mn-ea"/>
              <a:ea typeface="+mn-ea"/>
            </a:endParaRPr>
          </a:p>
          <a:p>
            <a:r>
              <a:rPr lang="ja-JP" altLang="en-US" sz="2400" b="1" dirty="0">
                <a:latin typeface="+mn-ea"/>
                <a:ea typeface="+mn-ea"/>
              </a:rPr>
              <a:t>美術または写真の著作物等の展示に伴う解説・紹介のための利用</a:t>
            </a:r>
            <a:r>
              <a:rPr lang="en-US" altLang="ja-JP" sz="2400" dirty="0">
                <a:latin typeface="+mn-ea"/>
                <a:ea typeface="+mn-ea"/>
              </a:rPr>
              <a:t>(</a:t>
            </a:r>
            <a:r>
              <a:rPr lang="ja-JP" altLang="en-US" sz="2400" dirty="0">
                <a:latin typeface="+mn-ea"/>
                <a:ea typeface="+mn-ea"/>
                <a:hlinkClick r:id="rId4"/>
              </a:rPr>
              <a:t>著作権法第</a:t>
            </a:r>
            <a:r>
              <a:rPr lang="en-US" altLang="ja-JP" sz="2400" dirty="0">
                <a:latin typeface="+mn-ea"/>
                <a:ea typeface="+mn-ea"/>
                <a:hlinkClick r:id="rId4"/>
              </a:rPr>
              <a:t>47</a:t>
            </a:r>
            <a:r>
              <a:rPr lang="ja-JP" altLang="en-US" sz="2400" dirty="0">
                <a:latin typeface="+mn-ea"/>
                <a:ea typeface="+mn-ea"/>
                <a:hlinkClick r:id="rId4"/>
              </a:rPr>
              <a:t>条</a:t>
            </a:r>
            <a:r>
              <a:rPr lang="en-US" altLang="ja-JP" sz="2400" dirty="0">
                <a:latin typeface="+mn-ea"/>
                <a:ea typeface="+mn-ea"/>
              </a:rPr>
              <a:t>)</a:t>
            </a:r>
            <a:br>
              <a:rPr lang="ja-JP" altLang="en-US" sz="2400" dirty="0">
                <a:latin typeface="+mn-ea"/>
                <a:ea typeface="+mn-ea"/>
              </a:rPr>
            </a:br>
            <a:r>
              <a:rPr lang="ja-JP" altLang="en-US" sz="2400" dirty="0">
                <a:latin typeface="+mn-ea"/>
                <a:ea typeface="+mn-ea"/>
              </a:rPr>
              <a:t>美術または写真の著作物の原作品による展覧会の開催者は、観覧者に対して解説、紹介するために、小冊子などに展示する著作物を掲載したり、電子機器を用いた上映や自動公衆送信することができる。美術または写真の著作物の原作品の展示者等は、展示著作物の情報をインターネット等で公衆に提供するため、展示著作物を複製し、公衆送信することができる。</a:t>
            </a:r>
            <a:endParaRPr lang="en-US" altLang="ja-JP" sz="2400" dirty="0">
              <a:latin typeface="+mn-ea"/>
              <a:ea typeface="+mn-ea"/>
            </a:endParaRPr>
          </a:p>
        </p:txBody>
      </p:sp>
    </p:spTree>
    <p:extLst>
      <p:ext uri="{BB962C8B-B14F-4D97-AF65-F5344CB8AC3E}">
        <p14:creationId xmlns:p14="http://schemas.microsoft.com/office/powerpoint/2010/main" val="41846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6B24E-D469-D80C-E161-F677FABB4DA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4A966C6-19A8-22B0-9D63-ADB407A05DE5}"/>
              </a:ext>
            </a:extLst>
          </p:cNvPr>
          <p:cNvSpPr>
            <a:spLocks noGrp="1"/>
          </p:cNvSpPr>
          <p:nvPr>
            <p:ph type="title"/>
          </p:nvPr>
        </p:nvSpPr>
        <p:spPr/>
        <p:txBody>
          <a:bodyPr/>
          <a:lstStyle/>
          <a:p>
            <a:endParaRPr kumimoji="1" lang="ja-JP" altLang="en-US"/>
          </a:p>
        </p:txBody>
      </p:sp>
      <p:sp>
        <p:nvSpPr>
          <p:cNvPr id="8" name="Rectangle 2">
            <a:extLst>
              <a:ext uri="{FF2B5EF4-FFF2-40B4-BE49-F238E27FC236}">
                <a16:creationId xmlns:a16="http://schemas.microsoft.com/office/drawing/2014/main" id="{D30EA831-936E-80B3-C25B-163969F5CB8D}"/>
              </a:ext>
            </a:extLst>
          </p:cNvPr>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200" b="1" dirty="0">
                <a:latin typeface="+mj-ea"/>
                <a:ea typeface="+mj-ea"/>
                <a:cs typeface="Meiryo UI" panose="020B0604030504040204" pitchFamily="50" charset="-128"/>
              </a:rPr>
              <a:t>第９講　図書館・博物館の利用</a:t>
            </a:r>
          </a:p>
        </p:txBody>
      </p:sp>
      <p:sp>
        <p:nvSpPr>
          <p:cNvPr id="9" name="コンテンツ プレースホルダー 2">
            <a:extLst>
              <a:ext uri="{FF2B5EF4-FFF2-40B4-BE49-F238E27FC236}">
                <a16:creationId xmlns:a16="http://schemas.microsoft.com/office/drawing/2014/main" id="{1B08F72E-13A3-2118-DB5D-6E2703701133}"/>
              </a:ext>
            </a:extLst>
          </p:cNvPr>
          <p:cNvSpPr txBox="1">
            <a:spLocks/>
          </p:cNvSpPr>
          <p:nvPr/>
        </p:nvSpPr>
        <p:spPr>
          <a:xfrm>
            <a:off x="0" y="981076"/>
            <a:ext cx="9144000" cy="604832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sz="2400" b="1" dirty="0">
                <a:latin typeface="+mn-ea"/>
                <a:ea typeface="+mn-ea"/>
              </a:rPr>
              <a:t>美術の著作物などの所有者による展示</a:t>
            </a:r>
            <a:r>
              <a:rPr lang="ja-JP" altLang="en-US" sz="2400" dirty="0">
                <a:latin typeface="+mn-ea"/>
                <a:ea typeface="+mn-ea"/>
              </a:rPr>
              <a:t>（</a:t>
            </a:r>
            <a:r>
              <a:rPr lang="ja-JP" altLang="en-US" sz="2400" dirty="0">
                <a:latin typeface="+mn-ea"/>
                <a:ea typeface="+mn-ea"/>
                <a:hlinkClick r:id="rId2"/>
              </a:rPr>
              <a:t>著作権法第</a:t>
            </a:r>
            <a:r>
              <a:rPr lang="en-US" altLang="ja-JP" sz="2400" dirty="0">
                <a:latin typeface="+mn-ea"/>
                <a:ea typeface="+mn-ea"/>
                <a:hlinkClick r:id="rId2"/>
              </a:rPr>
              <a:t>45</a:t>
            </a:r>
            <a:r>
              <a:rPr lang="ja-JP" altLang="en-US" sz="2400" dirty="0">
                <a:latin typeface="+mn-ea"/>
                <a:ea typeface="+mn-ea"/>
                <a:hlinkClick r:id="rId2"/>
              </a:rPr>
              <a:t>条</a:t>
            </a:r>
            <a:r>
              <a:rPr lang="ja-JP" altLang="en-US" sz="2400" dirty="0">
                <a:latin typeface="+mn-ea"/>
                <a:ea typeface="+mn-ea"/>
              </a:rPr>
              <a:t>）</a:t>
            </a:r>
            <a:br>
              <a:rPr lang="ja-JP" altLang="en-US" sz="2400" dirty="0">
                <a:latin typeface="+mn-ea"/>
                <a:ea typeface="+mn-ea"/>
              </a:rPr>
            </a:br>
            <a:r>
              <a:rPr lang="ja-JP" altLang="en-US" sz="2400" dirty="0">
                <a:latin typeface="+mn-ea"/>
                <a:ea typeface="+mn-ea"/>
              </a:rPr>
              <a:t>美術の著作物又は写真の著作物などの原作品の所有者は、その原作品を展示できる。</a:t>
            </a:r>
          </a:p>
          <a:p>
            <a:r>
              <a:rPr lang="ja-JP" altLang="en-US" sz="2400" b="1" dirty="0">
                <a:latin typeface="+mn-ea"/>
                <a:ea typeface="+mn-ea"/>
              </a:rPr>
              <a:t>屋外設置の美術の著作物、建築物の著作物利用</a:t>
            </a:r>
            <a:r>
              <a:rPr lang="ja-JP" altLang="en-US" sz="2400" dirty="0">
                <a:latin typeface="+mn-ea"/>
                <a:ea typeface="+mn-ea"/>
              </a:rPr>
              <a:t>（</a:t>
            </a:r>
            <a:r>
              <a:rPr lang="ja-JP" altLang="en-US" sz="2400" dirty="0">
                <a:latin typeface="+mn-ea"/>
                <a:ea typeface="+mn-ea"/>
                <a:hlinkClick r:id="rId3"/>
              </a:rPr>
              <a:t>著作権法第</a:t>
            </a:r>
            <a:r>
              <a:rPr lang="en-US" altLang="ja-JP" sz="2400" dirty="0">
                <a:latin typeface="+mn-ea"/>
                <a:ea typeface="+mn-ea"/>
                <a:hlinkClick r:id="rId3"/>
              </a:rPr>
              <a:t>46</a:t>
            </a:r>
            <a:r>
              <a:rPr lang="ja-JP" altLang="en-US" sz="2400" dirty="0">
                <a:latin typeface="+mn-ea"/>
                <a:ea typeface="+mn-ea"/>
                <a:hlinkClick r:id="rId3"/>
              </a:rPr>
              <a:t>条</a:t>
            </a:r>
            <a:r>
              <a:rPr lang="ja-JP" altLang="en-US" sz="2400" dirty="0">
                <a:latin typeface="+mn-ea"/>
                <a:ea typeface="+mn-ea"/>
              </a:rPr>
              <a:t>）</a:t>
            </a:r>
            <a:br>
              <a:rPr lang="ja-JP" altLang="en-US" sz="2400" dirty="0">
                <a:latin typeface="+mn-ea"/>
                <a:ea typeface="+mn-ea"/>
              </a:rPr>
            </a:br>
            <a:r>
              <a:rPr lang="ja-JP" altLang="en-US" sz="2400" dirty="0">
                <a:latin typeface="+mn-ea"/>
                <a:ea typeface="+mn-ea"/>
              </a:rPr>
              <a:t>屋外の場所に恒常的に設置されている美術の著作物や建築の著作物は、写真撮影等の方法により複製したり、公衆送信したりすることができる。ただし、美術の著作物を販売を目的として複製したり、彫刻を増製して他人に譲渡したり、同じ建築の著作物を建築して他人に譲渡することはできない。</a:t>
            </a:r>
            <a:endParaRPr lang="en-US" altLang="ja-JP" sz="2400" dirty="0">
              <a:latin typeface="+mn-ea"/>
              <a:ea typeface="+mn-ea"/>
            </a:endParaRPr>
          </a:p>
          <a:p>
            <a:r>
              <a:rPr lang="ja-JP" altLang="en-US" sz="2400" b="1" dirty="0">
                <a:latin typeface="+mn-ea"/>
                <a:ea typeface="+mn-ea"/>
              </a:rPr>
              <a:t>美術または写真の著作物等の展示に伴う解説・紹介のための利用</a:t>
            </a:r>
            <a:r>
              <a:rPr lang="en-US" altLang="ja-JP" sz="2400" dirty="0">
                <a:latin typeface="+mn-ea"/>
                <a:ea typeface="+mn-ea"/>
              </a:rPr>
              <a:t>(</a:t>
            </a:r>
            <a:r>
              <a:rPr lang="ja-JP" altLang="en-US" sz="2400" dirty="0">
                <a:latin typeface="+mn-ea"/>
                <a:ea typeface="+mn-ea"/>
                <a:hlinkClick r:id="rId4"/>
              </a:rPr>
              <a:t>著作権法第</a:t>
            </a:r>
            <a:r>
              <a:rPr lang="en-US" altLang="ja-JP" sz="2400" dirty="0">
                <a:latin typeface="+mn-ea"/>
                <a:ea typeface="+mn-ea"/>
                <a:hlinkClick r:id="rId4"/>
              </a:rPr>
              <a:t>47</a:t>
            </a:r>
            <a:r>
              <a:rPr lang="ja-JP" altLang="en-US" sz="2400" dirty="0">
                <a:latin typeface="+mn-ea"/>
                <a:ea typeface="+mn-ea"/>
                <a:hlinkClick r:id="rId4"/>
              </a:rPr>
              <a:t>条</a:t>
            </a:r>
            <a:r>
              <a:rPr lang="en-US" altLang="ja-JP" sz="2400" dirty="0">
                <a:latin typeface="+mn-ea"/>
                <a:ea typeface="+mn-ea"/>
              </a:rPr>
              <a:t>)</a:t>
            </a:r>
            <a:br>
              <a:rPr lang="ja-JP" altLang="en-US" sz="2400" dirty="0">
                <a:latin typeface="+mn-ea"/>
                <a:ea typeface="+mn-ea"/>
              </a:rPr>
            </a:br>
            <a:r>
              <a:rPr lang="ja-JP" altLang="en-US" sz="2400" dirty="0">
                <a:latin typeface="+mn-ea"/>
                <a:ea typeface="+mn-ea"/>
              </a:rPr>
              <a:t>美術または写真の著作物の原作品による展覧会の開催者は、観覧者に対して解説、紹介するために、小冊子などに展示する著作物を掲載したり、電子機器を用いた上映や自動公衆送信することができる。美術または写真の著作物の原作品の展示者等は、展示著作物の情報をインターネット等で公衆に提供するため、展示著作物を複製し、公衆送信することができる。</a:t>
            </a:r>
            <a:endParaRPr lang="en-US" altLang="ja-JP" sz="2400" dirty="0">
              <a:latin typeface="+mn-ea"/>
              <a:ea typeface="+mn-ea"/>
            </a:endParaRPr>
          </a:p>
        </p:txBody>
      </p:sp>
    </p:spTree>
    <p:extLst>
      <p:ext uri="{BB962C8B-B14F-4D97-AF65-F5344CB8AC3E}">
        <p14:creationId xmlns:p14="http://schemas.microsoft.com/office/powerpoint/2010/main" val="394552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356EA-19F6-49B2-9B4A-47237D46736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884630B-D117-4198-33DA-AEA7AB2EC0D6}"/>
              </a:ext>
            </a:extLst>
          </p:cNvPr>
          <p:cNvSpPr>
            <a:spLocks noGrp="1"/>
          </p:cNvSpPr>
          <p:nvPr>
            <p:ph type="title"/>
          </p:nvPr>
        </p:nvSpPr>
        <p:spPr/>
        <p:txBody>
          <a:bodyPr/>
          <a:lstStyle/>
          <a:p>
            <a:endParaRPr kumimoji="1" lang="ja-JP" altLang="en-US"/>
          </a:p>
        </p:txBody>
      </p:sp>
      <p:sp>
        <p:nvSpPr>
          <p:cNvPr id="8" name="Rectangle 2">
            <a:extLst>
              <a:ext uri="{FF2B5EF4-FFF2-40B4-BE49-F238E27FC236}">
                <a16:creationId xmlns:a16="http://schemas.microsoft.com/office/drawing/2014/main" id="{C15B3450-2644-461B-0EAD-8CC36552757C}"/>
              </a:ext>
            </a:extLst>
          </p:cNvPr>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200" b="1" dirty="0">
                <a:latin typeface="+mj-ea"/>
                <a:ea typeface="+mj-ea"/>
                <a:cs typeface="Meiryo UI" panose="020B0604030504040204" pitchFamily="50" charset="-128"/>
              </a:rPr>
              <a:t>第９講　図書館・博物館の利用</a:t>
            </a:r>
          </a:p>
        </p:txBody>
      </p:sp>
      <p:sp>
        <p:nvSpPr>
          <p:cNvPr id="9" name="コンテンツ プレースホルダー 2">
            <a:extLst>
              <a:ext uri="{FF2B5EF4-FFF2-40B4-BE49-F238E27FC236}">
                <a16:creationId xmlns:a16="http://schemas.microsoft.com/office/drawing/2014/main" id="{570C4A51-2F0D-ED37-BA96-F6A2874F88B6}"/>
              </a:ext>
            </a:extLst>
          </p:cNvPr>
          <p:cNvSpPr txBox="1">
            <a:spLocks/>
          </p:cNvSpPr>
          <p:nvPr/>
        </p:nvSpPr>
        <p:spPr>
          <a:xfrm>
            <a:off x="0" y="981076"/>
            <a:ext cx="9144000" cy="60483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sz="2400" b="1" dirty="0">
                <a:latin typeface="+mn-ea"/>
                <a:ea typeface="+mn-ea"/>
              </a:rPr>
              <a:t>公開</a:t>
            </a:r>
          </a:p>
          <a:p>
            <a:pPr marL="0" indent="0">
              <a:buNone/>
            </a:pPr>
            <a:r>
              <a:rPr lang="ja-JP" altLang="en-US" sz="2400" b="1" dirty="0">
                <a:latin typeface="+mn-ea"/>
                <a:ea typeface="+mn-ea"/>
              </a:rPr>
              <a:t>　</a:t>
            </a:r>
            <a:r>
              <a:rPr lang="ja-JP" altLang="en-US" sz="2400" dirty="0">
                <a:latin typeface="+mn-ea"/>
                <a:ea typeface="+mn-ea"/>
              </a:rPr>
              <a:t>施設内での閲覧</a:t>
            </a:r>
          </a:p>
          <a:p>
            <a:pPr marL="0" indent="0">
              <a:buNone/>
            </a:pPr>
            <a:r>
              <a:rPr lang="ja-JP" altLang="en-US" sz="2400" dirty="0">
                <a:latin typeface="+mn-ea"/>
                <a:ea typeface="+mn-ea"/>
              </a:rPr>
              <a:t>　・著作権：非営利上映（著作権法</a:t>
            </a:r>
            <a:r>
              <a:rPr lang="en-US" altLang="ja-JP" sz="2400" dirty="0">
                <a:latin typeface="+mn-ea"/>
                <a:ea typeface="+mn-ea"/>
              </a:rPr>
              <a:t>38</a:t>
            </a:r>
            <a:r>
              <a:rPr lang="ja-JP" altLang="en-US" sz="2400" dirty="0">
                <a:latin typeface="+mn-ea"/>
                <a:ea typeface="+mn-ea"/>
              </a:rPr>
              <a:t>条）の場合を除いて、上</a:t>
            </a:r>
          </a:p>
          <a:p>
            <a:pPr marL="0" indent="0">
              <a:buNone/>
            </a:pPr>
            <a:r>
              <a:rPr lang="ja-JP" altLang="en-US" sz="2400" dirty="0">
                <a:latin typeface="+mn-ea"/>
                <a:ea typeface="+mn-ea"/>
              </a:rPr>
              <a:t>　　映権に関する許諾が必要。公表権に関しては展示と同様。</a:t>
            </a:r>
          </a:p>
          <a:p>
            <a:pPr marL="0" indent="0">
              <a:buNone/>
            </a:pPr>
            <a:r>
              <a:rPr lang="ja-JP" altLang="en-US" sz="2400" dirty="0">
                <a:latin typeface="+mn-ea"/>
                <a:ea typeface="+mn-ea"/>
              </a:rPr>
              <a:t>　オンライ情報公開</a:t>
            </a:r>
          </a:p>
          <a:p>
            <a:pPr marL="0" indent="0">
              <a:buNone/>
            </a:pPr>
            <a:r>
              <a:rPr lang="ja-JP" altLang="en-US" sz="2400" dirty="0">
                <a:latin typeface="+mn-ea"/>
                <a:ea typeface="+mn-ea"/>
              </a:rPr>
              <a:t>　・著作権：公衆送信権に関する著作権者の許諾が必要</a:t>
            </a:r>
          </a:p>
          <a:p>
            <a:r>
              <a:rPr lang="ja-JP" altLang="en-US" sz="2400" b="1" dirty="0">
                <a:latin typeface="+mn-ea"/>
                <a:ea typeface="+mn-ea"/>
              </a:rPr>
              <a:t>二次利用</a:t>
            </a:r>
          </a:p>
          <a:p>
            <a:pPr marL="0" indent="0">
              <a:buNone/>
            </a:pPr>
            <a:r>
              <a:rPr lang="ja-JP" altLang="en-US" sz="2400" b="1" dirty="0">
                <a:latin typeface="+mn-ea"/>
                <a:ea typeface="+mn-ea"/>
              </a:rPr>
              <a:t>　</a:t>
            </a:r>
            <a:r>
              <a:rPr lang="ja-JP" altLang="en-US" sz="2400" dirty="0">
                <a:latin typeface="+mn-ea"/>
                <a:ea typeface="+mn-ea"/>
              </a:rPr>
              <a:t>著作権：著作権者から</a:t>
            </a:r>
            <a:r>
              <a:rPr lang="en-US" altLang="ja-JP" sz="2400" dirty="0">
                <a:latin typeface="+mn-ea"/>
                <a:ea typeface="+mn-ea"/>
              </a:rPr>
              <a:t>2</a:t>
            </a:r>
            <a:r>
              <a:rPr lang="ja-JP" altLang="en-US" sz="2400" dirty="0">
                <a:latin typeface="+mn-ea"/>
                <a:ea typeface="+mn-ea"/>
              </a:rPr>
              <a:t>次利用に関する許諾が必要。その際、</a:t>
            </a:r>
            <a:r>
              <a:rPr lang="en-US" altLang="ja-JP" sz="2400" dirty="0">
                <a:latin typeface="+mn-ea"/>
                <a:ea typeface="+mn-ea"/>
              </a:rPr>
              <a:t>2</a:t>
            </a:r>
            <a:r>
              <a:rPr lang="ja-JP" altLang="en-US" sz="2400" dirty="0">
                <a:latin typeface="+mn-ea"/>
                <a:ea typeface="+mn-ea"/>
              </a:rPr>
              <a:t>次利用の内容を明確化しておくこと。</a:t>
            </a:r>
          </a:p>
        </p:txBody>
      </p:sp>
    </p:spTree>
    <p:extLst>
      <p:ext uri="{BB962C8B-B14F-4D97-AF65-F5344CB8AC3E}">
        <p14:creationId xmlns:p14="http://schemas.microsoft.com/office/powerpoint/2010/main" val="334178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番号プレースホルダー 5"/>
          <p:cNvSpPr>
            <a:spLocks noGrp="1"/>
          </p:cNvSpPr>
          <p:nvPr>
            <p:ph type="sldNum" sz="quarter" idx="4294967295"/>
          </p:nvPr>
        </p:nvSpPr>
        <p:spPr>
          <a:xfrm>
            <a:off x="7924800" y="6356350"/>
            <a:ext cx="7620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charset="0"/>
                <a:ea typeface="ＭＳ Ｐゴシック" charset="0"/>
                <a:cs typeface="ＭＳ Ｐゴシック" charset="0"/>
              </a:defRPr>
            </a:lvl1pPr>
            <a:lvl2pPr marL="742950" indent="-285750" eaLnBrk="0" hangingPunct="0">
              <a:defRPr kumimoji="1">
                <a:solidFill>
                  <a:schemeClr val="tx1"/>
                </a:solidFill>
                <a:latin typeface="Verdana" charset="0"/>
                <a:ea typeface="ＭＳ Ｐゴシック" charset="0"/>
              </a:defRPr>
            </a:lvl2pPr>
            <a:lvl3pPr marL="1143000" indent="-228600" eaLnBrk="0" hangingPunct="0">
              <a:defRPr kumimoji="1">
                <a:solidFill>
                  <a:schemeClr val="tx1"/>
                </a:solidFill>
                <a:latin typeface="Verdana" charset="0"/>
                <a:ea typeface="ＭＳ Ｐゴシック" charset="0"/>
              </a:defRPr>
            </a:lvl3pPr>
            <a:lvl4pPr marL="1600200" indent="-228600" eaLnBrk="0" hangingPunct="0">
              <a:defRPr kumimoji="1">
                <a:solidFill>
                  <a:schemeClr val="tx1"/>
                </a:solidFill>
                <a:latin typeface="Verdana" charset="0"/>
                <a:ea typeface="ＭＳ Ｐゴシック" charset="0"/>
              </a:defRPr>
            </a:lvl4pPr>
            <a:lvl5pPr marL="2057400" indent="-228600" eaLnBrk="0" hangingPunct="0">
              <a:defRPr kumimoji="1">
                <a:solidFill>
                  <a:schemeClr val="tx1"/>
                </a:solidFill>
                <a:latin typeface="Verdana" charset="0"/>
                <a:ea typeface="ＭＳ Ｐゴシック" charset="0"/>
              </a:defRPr>
            </a:lvl5pPr>
            <a:lvl6pPr marL="2514600" indent="-228600" eaLnBrk="0" fontAlgn="base" hangingPunct="0">
              <a:spcBef>
                <a:spcPct val="0"/>
              </a:spcBef>
              <a:spcAft>
                <a:spcPct val="0"/>
              </a:spcAft>
              <a:defRPr kumimoji="1">
                <a:solidFill>
                  <a:schemeClr val="tx1"/>
                </a:solidFill>
                <a:latin typeface="Verdana" charset="0"/>
                <a:ea typeface="ＭＳ Ｐゴシック" charset="0"/>
              </a:defRPr>
            </a:lvl6pPr>
            <a:lvl7pPr marL="2971800" indent="-228600" eaLnBrk="0" fontAlgn="base" hangingPunct="0">
              <a:spcBef>
                <a:spcPct val="0"/>
              </a:spcBef>
              <a:spcAft>
                <a:spcPct val="0"/>
              </a:spcAft>
              <a:defRPr kumimoji="1">
                <a:solidFill>
                  <a:schemeClr val="tx1"/>
                </a:solidFill>
                <a:latin typeface="Verdana" charset="0"/>
                <a:ea typeface="ＭＳ Ｐゴシック" charset="0"/>
              </a:defRPr>
            </a:lvl7pPr>
            <a:lvl8pPr marL="3429000" indent="-228600" eaLnBrk="0" fontAlgn="base" hangingPunct="0">
              <a:spcBef>
                <a:spcPct val="0"/>
              </a:spcBef>
              <a:spcAft>
                <a:spcPct val="0"/>
              </a:spcAft>
              <a:defRPr kumimoji="1">
                <a:solidFill>
                  <a:schemeClr val="tx1"/>
                </a:solidFill>
                <a:latin typeface="Verdana" charset="0"/>
                <a:ea typeface="ＭＳ Ｐゴシック" charset="0"/>
              </a:defRPr>
            </a:lvl8pPr>
            <a:lvl9pPr marL="3886200" indent="-228600" eaLnBrk="0" fontAlgn="base" hangingPunct="0">
              <a:spcBef>
                <a:spcPct val="0"/>
              </a:spcBef>
              <a:spcAft>
                <a:spcPct val="0"/>
              </a:spcAft>
              <a:defRPr kumimoji="1">
                <a:solidFill>
                  <a:schemeClr val="tx1"/>
                </a:solidFill>
                <a:latin typeface="Verdana" charset="0"/>
                <a:ea typeface="ＭＳ Ｐゴシック" charset="0"/>
              </a:defRPr>
            </a:lvl9pPr>
          </a:lstStyle>
          <a:p>
            <a:pPr eaLnBrk="1" hangingPunct="1"/>
            <a:fld id="{66A1CFC6-5C2F-4249-8CB1-86A4F5C744DE}" type="slidenum">
              <a:rPr kumimoji="0" lang="en-US" altLang="ja-JP"/>
              <a:pPr eaLnBrk="1" hangingPunct="1"/>
              <a:t>13</a:t>
            </a:fld>
            <a:endParaRPr kumimoji="0" lang="en-US" altLang="ja-JP"/>
          </a:p>
        </p:txBody>
      </p:sp>
      <p:sp>
        <p:nvSpPr>
          <p:cNvPr id="4099" name="Rectangle 2"/>
          <p:cNvSpPr>
            <a:spLocks noGrp="1" noChangeArrowheads="1"/>
          </p:cNvSpPr>
          <p:nvPr>
            <p:ph type="title"/>
          </p:nvPr>
        </p:nvSpPr>
        <p:spPr>
          <a:xfrm>
            <a:off x="0" y="0"/>
            <a:ext cx="9144000" cy="981075"/>
          </a:xfrm>
        </p:spPr>
        <p:txBody>
          <a:bodyPr/>
          <a:lstStyle/>
          <a:p>
            <a:pPr algn="ctr"/>
            <a:r>
              <a:rPr lang="ja-JP" altLang="en-US" sz="3600" dirty="0">
                <a:latin typeface="メイリオ" charset="0"/>
                <a:ea typeface="メイリオ" charset="0"/>
                <a:cs typeface="メイリオ" charset="0"/>
              </a:rPr>
              <a:t>課　題</a:t>
            </a:r>
          </a:p>
        </p:txBody>
      </p:sp>
      <p:sp>
        <p:nvSpPr>
          <p:cNvPr id="57347" name="Rectangle 3"/>
          <p:cNvSpPr>
            <a:spLocks noGrp="1" noChangeArrowheads="1"/>
          </p:cNvSpPr>
          <p:nvPr>
            <p:ph type="body" idx="1"/>
          </p:nvPr>
        </p:nvSpPr>
        <p:spPr>
          <a:xfrm>
            <a:off x="516062" y="1412776"/>
            <a:ext cx="8111876" cy="4320480"/>
          </a:xfrm>
        </p:spPr>
        <p:txBody>
          <a:bodyPr>
            <a:normAutofit/>
          </a:bodyPr>
          <a:lstStyle/>
          <a:p>
            <a:pPr marL="0" indent="0">
              <a:lnSpc>
                <a:spcPct val="90000"/>
              </a:lnSpc>
              <a:buNone/>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（１）公立図書館等での資料の複製について説明できますか？</a:t>
            </a:r>
          </a:p>
          <a:p>
            <a:pPr marL="0" indent="0">
              <a:lnSpc>
                <a:spcPct val="90000"/>
              </a:lnSpc>
              <a:buNone/>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（２）国立国会図書館の資料デジタル化と提供について説明できますか？</a:t>
            </a:r>
          </a:p>
          <a:p>
            <a:pPr marL="0" indent="0">
              <a:lnSpc>
                <a:spcPct val="90000"/>
              </a:lnSpc>
              <a:buNone/>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（３）図書館等公衆送信保証金制度について説明できますか？</a:t>
            </a:r>
          </a:p>
          <a:p>
            <a:pPr marL="0" indent="0">
              <a:lnSpc>
                <a:spcPct val="90000"/>
              </a:lnSpc>
              <a:buNone/>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（４）博物館の権利処理について説明できますか？</a:t>
            </a:r>
          </a:p>
        </p:txBody>
      </p:sp>
      <p:sp>
        <p:nvSpPr>
          <p:cNvPr id="5" name="Rectangle 3"/>
          <p:cNvSpPr txBox="1">
            <a:spLocks noChangeArrowheads="1"/>
          </p:cNvSpPr>
          <p:nvPr/>
        </p:nvSpPr>
        <p:spPr>
          <a:xfrm>
            <a:off x="395536" y="1196752"/>
            <a:ext cx="8507412" cy="1441450"/>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nSpc>
                <a:spcPct val="90000"/>
              </a:lnSpc>
              <a:buNone/>
              <a:defRPr/>
            </a:pPr>
            <a:endParaRPr lang="en-US" altLang="ja-JP"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6954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7DF68-41C0-3FAC-086A-EA5C3E40A882}"/>
            </a:ext>
          </a:extLst>
        </p:cNvPr>
        <p:cNvGrpSpPr/>
        <p:nvPr/>
      </p:nvGrpSpPr>
      <p:grpSpPr>
        <a:xfrm>
          <a:off x="0" y="0"/>
          <a:ext cx="0" cy="0"/>
          <a:chOff x="0" y="0"/>
          <a:chExt cx="0" cy="0"/>
        </a:xfrm>
      </p:grpSpPr>
      <p:sp>
        <p:nvSpPr>
          <p:cNvPr id="5" name="Rectangle 3">
            <a:extLst>
              <a:ext uri="{FF2B5EF4-FFF2-40B4-BE49-F238E27FC236}">
                <a16:creationId xmlns:a16="http://schemas.microsoft.com/office/drawing/2014/main" id="{5B0D3BC0-A9EF-818D-F3FE-6D3A4AAC5B50}"/>
              </a:ext>
            </a:extLst>
          </p:cNvPr>
          <p:cNvSpPr txBox="1">
            <a:spLocks noChangeArrowheads="1"/>
          </p:cNvSpPr>
          <p:nvPr/>
        </p:nvSpPr>
        <p:spPr>
          <a:xfrm>
            <a:off x="395536" y="1196752"/>
            <a:ext cx="8507412" cy="5112568"/>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nSpc>
                <a:spcPct val="90000"/>
              </a:lnSpc>
              <a:buNone/>
              <a:defRPr/>
            </a:pPr>
            <a:r>
              <a:rPr lang="ja-JP" altLang="en-US" sz="3500" b="1" dirty="0">
                <a:latin typeface="メイリオ" panose="020B0604030504040204" pitchFamily="50" charset="-128"/>
                <a:ea typeface="メイリオ" panose="020B0604030504040204" pitchFamily="50" charset="-128"/>
                <a:cs typeface="メイリオ" panose="020B0604030504040204" pitchFamily="50" charset="-128"/>
              </a:rPr>
              <a:t>　ねらい</a:t>
            </a:r>
            <a:endParaRPr lang="en-US" altLang="ja-JP" sz="35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90000"/>
              </a:lnSpc>
              <a:buClr>
                <a:schemeClr val="accent4"/>
              </a:buClr>
              <a:buFont typeface="Wingdings" panose="05000000000000000000" pitchFamily="2" charset="2"/>
              <a:buChar char="n"/>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図書館・博物館の権利処理について説明できる。</a:t>
            </a:r>
          </a:p>
        </p:txBody>
      </p:sp>
      <p:sp>
        <p:nvSpPr>
          <p:cNvPr id="2" name="タイトル 1">
            <a:extLst>
              <a:ext uri="{FF2B5EF4-FFF2-40B4-BE49-F238E27FC236}">
                <a16:creationId xmlns:a16="http://schemas.microsoft.com/office/drawing/2014/main" id="{FAE9F0C3-D0C4-7FEA-98AA-3868BAA5AC1D}"/>
              </a:ext>
            </a:extLst>
          </p:cNvPr>
          <p:cNvSpPr>
            <a:spLocks noGrp="1"/>
          </p:cNvSpPr>
          <p:nvPr>
            <p:ph type="title"/>
          </p:nvPr>
        </p:nvSpPr>
        <p:spPr/>
        <p:txBody>
          <a:bodyPr/>
          <a:lstStyle/>
          <a:p>
            <a:endParaRPr kumimoji="1" lang="ja-JP" altLang="en-US"/>
          </a:p>
        </p:txBody>
      </p:sp>
      <p:sp>
        <p:nvSpPr>
          <p:cNvPr id="8" name="Rectangle 2">
            <a:extLst>
              <a:ext uri="{FF2B5EF4-FFF2-40B4-BE49-F238E27FC236}">
                <a16:creationId xmlns:a16="http://schemas.microsoft.com/office/drawing/2014/main" id="{1DFBA37B-7606-1FB4-2221-B1A6C6510D8B}"/>
              </a:ext>
            </a:extLst>
          </p:cNvPr>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200" b="1" dirty="0">
                <a:latin typeface="+mj-ea"/>
                <a:ea typeface="+mj-ea"/>
                <a:cs typeface="Meiryo UI" panose="020B0604030504040204" pitchFamily="50" charset="-128"/>
              </a:rPr>
              <a:t>第９講　図書館・博物館の利用</a:t>
            </a:r>
          </a:p>
        </p:txBody>
      </p:sp>
    </p:spTree>
    <p:extLst>
      <p:ext uri="{BB962C8B-B14F-4D97-AF65-F5344CB8AC3E}">
        <p14:creationId xmlns:p14="http://schemas.microsoft.com/office/powerpoint/2010/main" val="2882724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0" y="1080121"/>
            <a:ext cx="8892480" cy="476671"/>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nSpc>
                <a:spcPct val="90000"/>
              </a:lnSpc>
              <a:buNone/>
              <a:defRPr/>
            </a:pP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１　図書館での対応</a:t>
            </a:r>
            <a:endParaRPr lang="en-US" altLang="ja-JP" sz="2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タイトル 1"/>
          <p:cNvSpPr>
            <a:spLocks noGrp="1"/>
          </p:cNvSpPr>
          <p:nvPr>
            <p:ph type="title"/>
          </p:nvPr>
        </p:nvSpPr>
        <p:spPr/>
        <p:txBody>
          <a:bodyPr/>
          <a:lstStyle/>
          <a:p>
            <a:endParaRPr kumimoji="1" lang="ja-JP" altLang="en-US"/>
          </a:p>
        </p:txBody>
      </p:sp>
      <p:sp>
        <p:nvSpPr>
          <p:cNvPr id="8" name="Rectangle 2"/>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200" b="1" dirty="0">
                <a:latin typeface="+mj-ea"/>
                <a:ea typeface="+mj-ea"/>
                <a:cs typeface="Meiryo UI" panose="020B0604030504040204" pitchFamily="50" charset="-128"/>
              </a:rPr>
              <a:t>第９講　図書館・博物館の利用</a:t>
            </a:r>
          </a:p>
        </p:txBody>
      </p:sp>
      <p:sp>
        <p:nvSpPr>
          <p:cNvPr id="6" name="コンテンツ プレースホルダー 2">
            <a:extLst>
              <a:ext uri="{FF2B5EF4-FFF2-40B4-BE49-F238E27FC236}">
                <a16:creationId xmlns:a16="http://schemas.microsoft.com/office/drawing/2014/main" id="{37DF11C9-F88E-6AC7-4B25-2FDDC0441EBB}"/>
              </a:ext>
            </a:extLst>
          </p:cNvPr>
          <p:cNvSpPr txBox="1">
            <a:spLocks/>
          </p:cNvSpPr>
          <p:nvPr/>
        </p:nvSpPr>
        <p:spPr>
          <a:xfrm>
            <a:off x="0" y="1556792"/>
            <a:ext cx="9144000" cy="5301208"/>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r>
              <a:rPr lang="ja-JP" altLang="en-US" b="1" dirty="0">
                <a:latin typeface="+mn-ea"/>
              </a:rPr>
              <a:t>図書館での複製・自動公衆送信</a:t>
            </a:r>
            <a:r>
              <a:rPr lang="ja-JP" altLang="en-US" dirty="0">
                <a:latin typeface="+mn-ea"/>
              </a:rPr>
              <a:t>（著作権法第</a:t>
            </a:r>
            <a:r>
              <a:rPr lang="en-US" altLang="ja-JP" dirty="0">
                <a:latin typeface="+mn-ea"/>
              </a:rPr>
              <a:t>31</a:t>
            </a:r>
            <a:r>
              <a:rPr lang="ja-JP" altLang="en-US" dirty="0">
                <a:latin typeface="+mn-ea"/>
              </a:rPr>
              <a:t>条）</a:t>
            </a:r>
            <a:br>
              <a:rPr lang="ja-JP" altLang="en-US" dirty="0">
                <a:latin typeface="+mn-ea"/>
              </a:rPr>
            </a:br>
            <a:r>
              <a:rPr lang="ja-JP" altLang="en-US" dirty="0">
                <a:latin typeface="+mn-ea"/>
              </a:rPr>
              <a:t>　法令で定められた図書館等は、①利用者が調査研究の用のために公表された図書館資料の一部分の複製を求める場合、②図書館資料の保存のために必要がある場合、③他の図書館等の求めに応じ、絶版等の理由により一般に入手することが困難な図書館資料の複製物を提供する場合、著作物を許可なく複製することができる。</a:t>
            </a:r>
          </a:p>
          <a:p>
            <a:r>
              <a:rPr lang="ja-JP" altLang="en-US" b="1" dirty="0">
                <a:latin typeface="+mn-ea"/>
              </a:rPr>
              <a:t>令和 </a:t>
            </a:r>
            <a:r>
              <a:rPr lang="en-US" altLang="ja-JP" b="1" dirty="0">
                <a:latin typeface="+mn-ea"/>
              </a:rPr>
              <a:t>3 </a:t>
            </a:r>
            <a:r>
              <a:rPr lang="ja-JP" altLang="en-US" b="1" dirty="0">
                <a:latin typeface="+mn-ea"/>
              </a:rPr>
              <a:t>年著作権法改正</a:t>
            </a:r>
            <a:endParaRPr lang="en-US" altLang="ja-JP" b="1" dirty="0">
              <a:latin typeface="+mn-ea"/>
            </a:endParaRPr>
          </a:p>
          <a:p>
            <a:pPr marL="0" indent="0">
              <a:buNone/>
            </a:pPr>
            <a:r>
              <a:rPr lang="ja-JP" altLang="en-US" dirty="0">
                <a:latin typeface="+mn-ea"/>
              </a:rPr>
              <a:t>　法令で定められた図書館等のうち一定の図書館等は、上</a:t>
            </a:r>
            <a:endParaRPr lang="en-US" altLang="ja-JP" dirty="0">
              <a:latin typeface="+mn-ea"/>
            </a:endParaRPr>
          </a:p>
          <a:p>
            <a:pPr marL="0" indent="0">
              <a:buNone/>
            </a:pPr>
            <a:r>
              <a:rPr lang="ja-JP" altLang="en-US" dirty="0">
                <a:latin typeface="+mn-ea"/>
              </a:rPr>
              <a:t>　記①の複製に加え、補償金の支払い等一定の条件のもと</a:t>
            </a:r>
            <a:endParaRPr lang="en-US" altLang="ja-JP" dirty="0">
              <a:latin typeface="+mn-ea"/>
            </a:endParaRPr>
          </a:p>
          <a:p>
            <a:pPr marL="0" indent="0">
              <a:buNone/>
            </a:pPr>
            <a:r>
              <a:rPr lang="ja-JP" altLang="en-US" dirty="0">
                <a:latin typeface="+mn-ea"/>
              </a:rPr>
              <a:t>　に、図書館資料の公衆送信を行うことができるようにな</a:t>
            </a:r>
            <a:endParaRPr lang="en-US" altLang="ja-JP" dirty="0">
              <a:latin typeface="+mn-ea"/>
            </a:endParaRPr>
          </a:p>
          <a:p>
            <a:pPr marL="0" indent="0">
              <a:buNone/>
            </a:pPr>
            <a:r>
              <a:rPr lang="ja-JP" altLang="en-US" dirty="0">
                <a:latin typeface="+mn-ea"/>
              </a:rPr>
              <a:t>　ります。</a:t>
            </a:r>
          </a:p>
        </p:txBody>
      </p:sp>
    </p:spTree>
    <p:extLst>
      <p:ext uri="{BB962C8B-B14F-4D97-AF65-F5344CB8AC3E}">
        <p14:creationId xmlns:p14="http://schemas.microsoft.com/office/powerpoint/2010/main" val="217409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D6916-C3C6-5466-9A6D-442CBEB38DD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359A185-9936-07E0-5BD1-9DB93471C88A}"/>
              </a:ext>
            </a:extLst>
          </p:cNvPr>
          <p:cNvSpPr>
            <a:spLocks noGrp="1"/>
          </p:cNvSpPr>
          <p:nvPr>
            <p:ph type="title"/>
          </p:nvPr>
        </p:nvSpPr>
        <p:spPr/>
        <p:txBody>
          <a:bodyPr/>
          <a:lstStyle/>
          <a:p>
            <a:endParaRPr kumimoji="1" lang="ja-JP" altLang="en-US"/>
          </a:p>
        </p:txBody>
      </p:sp>
      <p:sp>
        <p:nvSpPr>
          <p:cNvPr id="8" name="Rectangle 2">
            <a:extLst>
              <a:ext uri="{FF2B5EF4-FFF2-40B4-BE49-F238E27FC236}">
                <a16:creationId xmlns:a16="http://schemas.microsoft.com/office/drawing/2014/main" id="{556E9A4B-A792-D91A-9084-1E36E5A7A2EF}"/>
              </a:ext>
            </a:extLst>
          </p:cNvPr>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200" b="1" dirty="0">
                <a:latin typeface="+mj-ea"/>
                <a:ea typeface="+mj-ea"/>
                <a:cs typeface="Meiryo UI" panose="020B0604030504040204" pitchFamily="50" charset="-128"/>
              </a:rPr>
              <a:t>第９講　図書館・博物館の利用</a:t>
            </a:r>
          </a:p>
        </p:txBody>
      </p:sp>
      <p:sp>
        <p:nvSpPr>
          <p:cNvPr id="9" name="コンテンツ プレースホルダー 2">
            <a:extLst>
              <a:ext uri="{FF2B5EF4-FFF2-40B4-BE49-F238E27FC236}">
                <a16:creationId xmlns:a16="http://schemas.microsoft.com/office/drawing/2014/main" id="{1F6DCD58-F54B-880F-DF33-44BBAA33F23E}"/>
              </a:ext>
            </a:extLst>
          </p:cNvPr>
          <p:cNvSpPr txBox="1">
            <a:spLocks/>
          </p:cNvSpPr>
          <p:nvPr/>
        </p:nvSpPr>
        <p:spPr>
          <a:xfrm>
            <a:off x="0" y="981075"/>
            <a:ext cx="9324527" cy="5876925"/>
          </a:xfrm>
          <a:prstGeom prst="rect">
            <a:avLst/>
          </a:prstGeom>
        </p:spPr>
        <p:txBody>
          <a:bodyPr vert="horz">
            <a:normAutofit fontScale="85000" lnSpcReduction="10000"/>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a:buClr>
                <a:srgbClr val="D34817"/>
              </a:buClr>
            </a:pPr>
            <a:r>
              <a:rPr lang="ja-JP" altLang="en-US" sz="2800" b="1" dirty="0">
                <a:solidFill>
                  <a:prstClr val="black"/>
                </a:solidFill>
                <a:latin typeface="+mn-ea"/>
              </a:rPr>
              <a:t>国会図書館における蔵書等の電子化、インターネット送信等</a:t>
            </a:r>
            <a:r>
              <a:rPr lang="ja-JP" altLang="en-US" sz="2800" dirty="0">
                <a:solidFill>
                  <a:prstClr val="black"/>
                </a:solidFill>
                <a:latin typeface="+mn-ea"/>
              </a:rPr>
              <a:t>（著作権法第</a:t>
            </a:r>
            <a:r>
              <a:rPr lang="en-US" altLang="ja-JP" sz="2800" dirty="0">
                <a:solidFill>
                  <a:prstClr val="black"/>
                </a:solidFill>
                <a:latin typeface="+mn-ea"/>
              </a:rPr>
              <a:t>32</a:t>
            </a:r>
            <a:r>
              <a:rPr lang="ja-JP" altLang="en-US" sz="2800" dirty="0">
                <a:solidFill>
                  <a:prstClr val="black"/>
                </a:solidFill>
                <a:latin typeface="+mn-ea"/>
              </a:rPr>
              <a:t>条８項）</a:t>
            </a:r>
            <a:br>
              <a:rPr lang="ja-JP" altLang="en-US" sz="2800" dirty="0">
                <a:solidFill>
                  <a:prstClr val="black"/>
                </a:solidFill>
                <a:latin typeface="+mn-ea"/>
              </a:rPr>
            </a:br>
            <a:r>
              <a:rPr lang="ja-JP" altLang="en-US" sz="2800" dirty="0">
                <a:solidFill>
                  <a:prstClr val="black"/>
                </a:solidFill>
                <a:latin typeface="+mn-ea"/>
              </a:rPr>
              <a:t>国立国会図書館は、①所蔵図書館資料原本の減失、損傷、汚損を避ける目的で原本に代わって使用するため、②絶版等図書館資料を自動公衆送信するため、著作物を許可なくデジタル化することができる。国立国会図書館は、調査研究の用のために自ら利用するために必要な限度で、上記②によりデジタル化した絶版等図書館資料を利用者が求める場合、著作物を許可なく自動公衆送信できる。この自動公衆送信された絶版等図書館資料を受信した利用者は、自ら利用するために必要な限度で、複製及び公に伝達することができる。</a:t>
            </a:r>
          </a:p>
          <a:p>
            <a:pPr>
              <a:buClr>
                <a:srgbClr val="D34817"/>
              </a:buClr>
            </a:pPr>
            <a:r>
              <a:rPr lang="ja-JP" altLang="en-US" sz="2800" b="1" dirty="0">
                <a:solidFill>
                  <a:prstClr val="black"/>
                </a:solidFill>
                <a:latin typeface="+mn-ea"/>
              </a:rPr>
              <a:t>国立国会図書館法によるインターネット資料及びオンライン資料の収集のための複製</a:t>
            </a:r>
            <a:r>
              <a:rPr lang="ja-JP" altLang="en-US" sz="2800" dirty="0">
                <a:solidFill>
                  <a:prstClr val="black"/>
                </a:solidFill>
                <a:latin typeface="+mn-ea"/>
              </a:rPr>
              <a:t>（著作権法第</a:t>
            </a:r>
            <a:r>
              <a:rPr lang="en-US" altLang="ja-JP" sz="2800" dirty="0">
                <a:solidFill>
                  <a:prstClr val="black"/>
                </a:solidFill>
                <a:latin typeface="+mn-ea"/>
              </a:rPr>
              <a:t>43</a:t>
            </a:r>
            <a:r>
              <a:rPr lang="ja-JP" altLang="en-US" sz="2800" dirty="0">
                <a:solidFill>
                  <a:prstClr val="black"/>
                </a:solidFill>
                <a:latin typeface="+mn-ea"/>
              </a:rPr>
              <a:t>条）</a:t>
            </a:r>
            <a:br>
              <a:rPr lang="ja-JP" altLang="en-US" sz="2800" dirty="0">
                <a:solidFill>
                  <a:prstClr val="black"/>
                </a:solidFill>
                <a:latin typeface="+mn-ea"/>
              </a:rPr>
            </a:br>
            <a:r>
              <a:rPr lang="ja-JP" altLang="en-US" sz="2800" dirty="0">
                <a:solidFill>
                  <a:prstClr val="black"/>
                </a:solidFill>
                <a:latin typeface="+mn-ea"/>
              </a:rPr>
              <a:t>国立国会図書館館長は、インターネット資料を収集するために必要と認められる限度において、インターネット資料に係る著作物を国立国会図書館で使用するための記録媒体に記録することができる。</a:t>
            </a:r>
          </a:p>
        </p:txBody>
      </p:sp>
    </p:spTree>
    <p:extLst>
      <p:ext uri="{BB962C8B-B14F-4D97-AF65-F5344CB8AC3E}">
        <p14:creationId xmlns:p14="http://schemas.microsoft.com/office/powerpoint/2010/main" val="674695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8" name="Rectangle 2"/>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200" b="1" dirty="0">
                <a:latin typeface="+mj-ea"/>
                <a:ea typeface="+mj-ea"/>
                <a:cs typeface="Meiryo UI" panose="020B0604030504040204" pitchFamily="50" charset="-128"/>
              </a:rPr>
              <a:t>第９講　図書館・博物館の利用</a:t>
            </a:r>
          </a:p>
        </p:txBody>
      </p:sp>
      <p:sp>
        <p:nvSpPr>
          <p:cNvPr id="9" name="コンテンツ プレースホルダー 2">
            <a:extLst>
              <a:ext uri="{FF2B5EF4-FFF2-40B4-BE49-F238E27FC236}">
                <a16:creationId xmlns:a16="http://schemas.microsoft.com/office/drawing/2014/main" id="{4DC54EAD-938D-D864-BA93-B311D5D5FD37}"/>
              </a:ext>
            </a:extLst>
          </p:cNvPr>
          <p:cNvSpPr txBox="1">
            <a:spLocks/>
          </p:cNvSpPr>
          <p:nvPr/>
        </p:nvSpPr>
        <p:spPr>
          <a:xfrm>
            <a:off x="0" y="981074"/>
            <a:ext cx="9144000" cy="561627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sz="2400" b="1" dirty="0">
                <a:latin typeface="+mn-ea"/>
                <a:ea typeface="+mn-ea"/>
              </a:rPr>
              <a:t>視覚障害者等のための複製</a:t>
            </a:r>
            <a:r>
              <a:rPr lang="ja-JP" altLang="en-US" sz="2400" dirty="0">
                <a:latin typeface="+mn-ea"/>
                <a:ea typeface="+mn-ea"/>
              </a:rPr>
              <a:t>（</a:t>
            </a:r>
            <a:r>
              <a:rPr lang="ja-JP" altLang="en-US" sz="2400" dirty="0">
                <a:latin typeface="+mn-ea"/>
                <a:ea typeface="+mn-ea"/>
                <a:hlinkClick r:id="rId2"/>
              </a:rPr>
              <a:t>著作権法第</a:t>
            </a:r>
            <a:r>
              <a:rPr lang="en-US" altLang="ja-JP" sz="2400" dirty="0">
                <a:latin typeface="+mn-ea"/>
                <a:ea typeface="+mn-ea"/>
                <a:hlinkClick r:id="rId2"/>
              </a:rPr>
              <a:t>37</a:t>
            </a:r>
            <a:r>
              <a:rPr lang="ja-JP" altLang="en-US" sz="2400" dirty="0">
                <a:latin typeface="+mn-ea"/>
                <a:ea typeface="+mn-ea"/>
                <a:hlinkClick r:id="rId2"/>
              </a:rPr>
              <a:t>条</a:t>
            </a:r>
            <a:r>
              <a:rPr lang="ja-JP" altLang="en-US" sz="2400" dirty="0">
                <a:latin typeface="+mn-ea"/>
                <a:ea typeface="+mn-ea"/>
              </a:rPr>
              <a:t>）</a:t>
            </a:r>
            <a:br>
              <a:rPr lang="ja-JP" altLang="en-US" sz="2400" dirty="0">
                <a:latin typeface="+mn-ea"/>
                <a:ea typeface="+mn-ea"/>
              </a:rPr>
            </a:br>
            <a:r>
              <a:rPr lang="ja-JP" altLang="en-US" sz="2400" dirty="0">
                <a:latin typeface="+mn-ea"/>
                <a:ea typeface="+mn-ea"/>
              </a:rPr>
              <a:t>公表された著作物は、点字によって複製することができる。また、パソコンによる点字データの保守やネットワーク通信による送信ができる。</a:t>
            </a:r>
            <a:br>
              <a:rPr lang="ja-JP" altLang="en-US" sz="2400" dirty="0">
                <a:latin typeface="+mn-ea"/>
                <a:ea typeface="+mn-ea"/>
              </a:rPr>
            </a:br>
            <a:r>
              <a:rPr lang="ja-JP" altLang="en-US" sz="2400" dirty="0">
                <a:latin typeface="+mn-ea"/>
                <a:ea typeface="+mn-ea"/>
              </a:rPr>
              <a:t>視覚障害者その他視覚による表現の認識に障害がある者の福祉に関する事業を行う者で政令で定めるものは、公表された著作物で、かつ、視覚により表現が認識される方式で公衆に提供されている著作物を、視覚障害者等が必要と認められる限度や方式により複製・自動公衆送信することができる。</a:t>
            </a:r>
          </a:p>
          <a:p>
            <a:r>
              <a:rPr lang="ja-JP" altLang="en-US" sz="2400" b="1" dirty="0">
                <a:latin typeface="+mn-ea"/>
                <a:ea typeface="+mn-ea"/>
              </a:rPr>
              <a:t>聴覚障害者等のための複製</a:t>
            </a:r>
            <a:r>
              <a:rPr lang="ja-JP" altLang="en-US" sz="2400" dirty="0">
                <a:latin typeface="+mn-ea"/>
                <a:ea typeface="+mn-ea"/>
              </a:rPr>
              <a:t>（</a:t>
            </a:r>
            <a:r>
              <a:rPr lang="ja-JP" altLang="en-US" sz="2400" dirty="0">
                <a:latin typeface="+mn-ea"/>
                <a:ea typeface="+mn-ea"/>
                <a:hlinkClick r:id="rId3"/>
              </a:rPr>
              <a:t>著作権法第</a:t>
            </a:r>
            <a:r>
              <a:rPr lang="en-US" altLang="ja-JP" sz="2400" dirty="0">
                <a:latin typeface="+mn-ea"/>
                <a:ea typeface="+mn-ea"/>
                <a:hlinkClick r:id="rId3"/>
              </a:rPr>
              <a:t>37</a:t>
            </a:r>
            <a:r>
              <a:rPr lang="ja-JP" altLang="en-US" sz="2400" dirty="0">
                <a:latin typeface="+mn-ea"/>
                <a:ea typeface="+mn-ea"/>
                <a:hlinkClick r:id="rId3"/>
              </a:rPr>
              <a:t>条の</a:t>
            </a:r>
            <a:r>
              <a:rPr lang="en-US" altLang="ja-JP" sz="2400" dirty="0">
                <a:latin typeface="+mn-ea"/>
                <a:ea typeface="+mn-ea"/>
                <a:hlinkClick r:id="rId3"/>
              </a:rPr>
              <a:t>2</a:t>
            </a:r>
            <a:r>
              <a:rPr lang="ja-JP" altLang="en-US" sz="2400" dirty="0">
                <a:latin typeface="+mn-ea"/>
                <a:ea typeface="+mn-ea"/>
              </a:rPr>
              <a:t>）</a:t>
            </a:r>
            <a:br>
              <a:rPr lang="ja-JP" altLang="en-US" sz="2400" dirty="0">
                <a:latin typeface="+mn-ea"/>
                <a:ea typeface="+mn-ea"/>
              </a:rPr>
            </a:br>
            <a:r>
              <a:rPr lang="ja-JP" altLang="en-US" sz="2400" dirty="0">
                <a:latin typeface="+mn-ea"/>
                <a:ea typeface="+mn-ea"/>
              </a:rPr>
              <a:t>聴覚障害者その他聴覚による表現の認識に障害がある者の福祉に関する事業を行う者で政令で定めるものは、公表された著作物で、かつ、聴覚により表現が認識される方式で公衆に提供されている著作物を、聴覚障害者等が必要と認められる限度や方式により複製・自動公衆送信することができる。</a:t>
            </a:r>
          </a:p>
        </p:txBody>
      </p:sp>
    </p:spTree>
    <p:extLst>
      <p:ext uri="{BB962C8B-B14F-4D97-AF65-F5344CB8AC3E}">
        <p14:creationId xmlns:p14="http://schemas.microsoft.com/office/powerpoint/2010/main" val="284525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8785A-C21F-EA7E-2DE0-C054D97A691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551B387-2D1F-6ECB-CDC0-F3317C7710EC}"/>
              </a:ext>
            </a:extLst>
          </p:cNvPr>
          <p:cNvSpPr>
            <a:spLocks noGrp="1"/>
          </p:cNvSpPr>
          <p:nvPr>
            <p:ph type="title"/>
          </p:nvPr>
        </p:nvSpPr>
        <p:spPr/>
        <p:txBody>
          <a:bodyPr/>
          <a:lstStyle/>
          <a:p>
            <a:endParaRPr kumimoji="1" lang="ja-JP" altLang="en-US"/>
          </a:p>
        </p:txBody>
      </p:sp>
      <p:sp>
        <p:nvSpPr>
          <p:cNvPr id="8" name="Rectangle 2">
            <a:extLst>
              <a:ext uri="{FF2B5EF4-FFF2-40B4-BE49-F238E27FC236}">
                <a16:creationId xmlns:a16="http://schemas.microsoft.com/office/drawing/2014/main" id="{FABDFED8-A44F-918F-7860-47294ABDCD01}"/>
              </a:ext>
            </a:extLst>
          </p:cNvPr>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200" b="1" dirty="0">
                <a:latin typeface="+mj-ea"/>
                <a:ea typeface="+mj-ea"/>
                <a:cs typeface="Meiryo UI" panose="020B0604030504040204" pitchFamily="50" charset="-128"/>
              </a:rPr>
              <a:t>第９講　図書館・博物館の利用</a:t>
            </a:r>
          </a:p>
        </p:txBody>
      </p:sp>
      <p:sp>
        <p:nvSpPr>
          <p:cNvPr id="4" name="タイトル 1">
            <a:extLst>
              <a:ext uri="{FF2B5EF4-FFF2-40B4-BE49-F238E27FC236}">
                <a16:creationId xmlns:a16="http://schemas.microsoft.com/office/drawing/2014/main" id="{41364FE3-830D-E2E5-282D-51D88FC0BC62}"/>
              </a:ext>
            </a:extLst>
          </p:cNvPr>
          <p:cNvSpPr txBox="1">
            <a:spLocks/>
          </p:cNvSpPr>
          <p:nvPr/>
        </p:nvSpPr>
        <p:spPr>
          <a:xfrm>
            <a:off x="13372" y="1026070"/>
            <a:ext cx="1779063" cy="3771081"/>
          </a:xfrm>
          <a:prstGeom prst="rect">
            <a:avLst/>
          </a:prstGeom>
        </p:spPr>
        <p:txBody>
          <a:bodyPr bIns="91440" anchor="b" anchorCtr="0">
            <a:noAutofit/>
          </a:bodyPr>
          <a:lstStyle>
            <a:lvl1pPr algn="l" rtl="0" eaLnBrk="1" latinLnBrk="0" hangingPunct="1">
              <a:spcBef>
                <a:spcPct val="0"/>
              </a:spcBef>
              <a:buNone/>
              <a:defRPr kumimoji="1" sz="40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800" b="1" i="0" u="none" strike="noStrike" kern="1200" cap="none" spc="0" normalizeH="0" baseline="0" noProof="0" dirty="0">
                <a:ln>
                  <a:noFill/>
                </a:ln>
                <a:solidFill>
                  <a:srgbClr val="696464"/>
                </a:solidFill>
                <a:effectLst/>
                <a:uLnTx/>
                <a:uFillTx/>
                <a:latin typeface="+mn-ea"/>
                <a:ea typeface="+mn-ea"/>
                <a:cs typeface="+mj-cs"/>
              </a:rPr>
              <a:t>1.2 </a:t>
            </a:r>
            <a:r>
              <a:rPr kumimoji="1" lang="ja-JP" altLang="en-US" sz="2800" b="1" i="0" u="none" strike="noStrike" kern="1200" cap="none" spc="0" normalizeH="0" baseline="0" noProof="0" dirty="0">
                <a:ln>
                  <a:noFill/>
                </a:ln>
                <a:solidFill>
                  <a:srgbClr val="696464"/>
                </a:solidFill>
                <a:effectLst/>
                <a:uLnTx/>
                <a:uFillTx/>
                <a:latin typeface="+mn-ea"/>
                <a:ea typeface="+mn-ea"/>
                <a:cs typeface="+mj-cs"/>
              </a:rPr>
              <a:t>国立国会図書館</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srgbClr val="696464"/>
                </a:solidFill>
                <a:effectLst/>
                <a:uLnTx/>
                <a:uFillTx/>
                <a:latin typeface="+mn-ea"/>
                <a:ea typeface="+mn-ea"/>
                <a:cs typeface="+mj-cs"/>
              </a:rPr>
              <a:t>絶版等資料をインターネット経由で個人送信</a:t>
            </a:r>
          </a:p>
        </p:txBody>
      </p:sp>
      <p:pic>
        <p:nvPicPr>
          <p:cNvPr id="7" name="図 6">
            <a:extLst>
              <a:ext uri="{FF2B5EF4-FFF2-40B4-BE49-F238E27FC236}">
                <a16:creationId xmlns:a16="http://schemas.microsoft.com/office/drawing/2014/main" id="{A188ECE7-A998-3FA4-211D-084D657C800C}"/>
              </a:ext>
            </a:extLst>
          </p:cNvPr>
          <p:cNvPicPr>
            <a:picLocks noChangeAspect="1"/>
          </p:cNvPicPr>
          <p:nvPr/>
        </p:nvPicPr>
        <p:blipFill>
          <a:blip r:embed="rId2"/>
          <a:stretch>
            <a:fillRect/>
          </a:stretch>
        </p:blipFill>
        <p:spPr>
          <a:xfrm>
            <a:off x="1792435" y="1026070"/>
            <a:ext cx="7324079" cy="5831929"/>
          </a:xfrm>
          <a:prstGeom prst="rect">
            <a:avLst/>
          </a:prstGeom>
        </p:spPr>
      </p:pic>
    </p:spTree>
    <p:extLst>
      <p:ext uri="{BB962C8B-B14F-4D97-AF65-F5344CB8AC3E}">
        <p14:creationId xmlns:p14="http://schemas.microsoft.com/office/powerpoint/2010/main" val="407124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779F2-0279-321E-E653-33879E5D86A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0DD0C83-1198-ECA1-4BDD-DE93401BA373}"/>
              </a:ext>
            </a:extLst>
          </p:cNvPr>
          <p:cNvSpPr>
            <a:spLocks noGrp="1"/>
          </p:cNvSpPr>
          <p:nvPr>
            <p:ph type="title"/>
          </p:nvPr>
        </p:nvSpPr>
        <p:spPr/>
        <p:txBody>
          <a:bodyPr/>
          <a:lstStyle/>
          <a:p>
            <a:endParaRPr kumimoji="1" lang="ja-JP" altLang="en-US"/>
          </a:p>
        </p:txBody>
      </p:sp>
      <p:sp>
        <p:nvSpPr>
          <p:cNvPr id="8" name="Rectangle 2">
            <a:extLst>
              <a:ext uri="{FF2B5EF4-FFF2-40B4-BE49-F238E27FC236}">
                <a16:creationId xmlns:a16="http://schemas.microsoft.com/office/drawing/2014/main" id="{9CFA213E-283F-69B4-FD65-9E8B7AAA640B}"/>
              </a:ext>
            </a:extLst>
          </p:cNvPr>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200" b="1" dirty="0">
                <a:latin typeface="+mj-ea"/>
                <a:ea typeface="+mj-ea"/>
                <a:cs typeface="Meiryo UI" panose="020B0604030504040204" pitchFamily="50" charset="-128"/>
              </a:rPr>
              <a:t>第９講　図書館・博物館の利用</a:t>
            </a:r>
          </a:p>
        </p:txBody>
      </p:sp>
      <p:sp>
        <p:nvSpPr>
          <p:cNvPr id="4" name="タイトル 1">
            <a:extLst>
              <a:ext uri="{FF2B5EF4-FFF2-40B4-BE49-F238E27FC236}">
                <a16:creationId xmlns:a16="http://schemas.microsoft.com/office/drawing/2014/main" id="{80ABCC86-7541-CDDA-5813-7B0090129D86}"/>
              </a:ext>
            </a:extLst>
          </p:cNvPr>
          <p:cNvSpPr txBox="1">
            <a:spLocks/>
          </p:cNvSpPr>
          <p:nvPr/>
        </p:nvSpPr>
        <p:spPr>
          <a:xfrm>
            <a:off x="38202" y="1772816"/>
            <a:ext cx="1653477" cy="3771081"/>
          </a:xfrm>
          <a:prstGeom prst="rect">
            <a:avLst/>
          </a:prstGeom>
        </p:spPr>
        <p:txBody>
          <a:bodyPr bIns="91440" anchor="b" anchorCtr="0">
            <a:noAutofit/>
          </a:bodyPr>
          <a:lstStyle>
            <a:lvl1pPr algn="l" rtl="0" eaLnBrk="1" latinLnBrk="0" hangingPunct="1">
              <a:spcBef>
                <a:spcPct val="0"/>
              </a:spcBef>
              <a:buNone/>
              <a:defRPr kumimoji="1" sz="40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800" b="1" i="0" u="none" strike="noStrike" kern="1200" cap="none" spc="0" normalizeH="0" baseline="0" noProof="0" dirty="0">
                <a:ln>
                  <a:noFill/>
                </a:ln>
                <a:solidFill>
                  <a:srgbClr val="696464"/>
                </a:solidFill>
                <a:effectLst/>
                <a:uLnTx/>
                <a:uFillTx/>
                <a:latin typeface="+mn-ea"/>
                <a:ea typeface="+mn-ea"/>
                <a:cs typeface="+mj-cs"/>
              </a:rPr>
              <a:t>1.3</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srgbClr val="696464"/>
                </a:solidFill>
                <a:effectLst/>
                <a:uLnTx/>
                <a:uFillTx/>
                <a:latin typeface="+mn-ea"/>
                <a:ea typeface="+mn-ea"/>
                <a:cs typeface="+mj-cs"/>
              </a:rPr>
              <a:t>図書館等公衆送信補償金制度</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800" b="1" i="0" u="none" strike="noStrike" kern="1200" cap="none" spc="0" normalizeH="0" baseline="0" noProof="0" dirty="0">
                <a:ln>
                  <a:noFill/>
                </a:ln>
                <a:solidFill>
                  <a:srgbClr val="696464"/>
                </a:solidFill>
                <a:effectLst/>
                <a:uLnTx/>
                <a:uFillTx/>
                <a:latin typeface="+mn-ea"/>
                <a:ea typeface="+mn-ea"/>
                <a:cs typeface="+mj-cs"/>
              </a:rPr>
              <a:t>-</a:t>
            </a:r>
            <a:r>
              <a:rPr kumimoji="1" lang="ja-JP" altLang="en-US" sz="2800" b="1" i="0" u="none" strike="noStrike" kern="1200" cap="none" spc="0" normalizeH="0" baseline="0" noProof="0" dirty="0">
                <a:ln>
                  <a:noFill/>
                </a:ln>
                <a:solidFill>
                  <a:srgbClr val="696464"/>
                </a:solidFill>
                <a:effectLst/>
                <a:uLnTx/>
                <a:uFillTx/>
                <a:latin typeface="+mn-ea"/>
                <a:ea typeface="+mn-ea"/>
                <a:cs typeface="+mj-cs"/>
              </a:rPr>
              <a:t>図書館による図書資料のメール送信</a:t>
            </a:r>
            <a:r>
              <a:rPr kumimoji="1" lang="en-US" altLang="ja-JP" sz="2800" b="1" i="0" u="none" strike="noStrike" kern="1200" cap="none" spc="0" normalizeH="0" baseline="0" noProof="0" dirty="0">
                <a:ln>
                  <a:noFill/>
                </a:ln>
                <a:solidFill>
                  <a:srgbClr val="696464"/>
                </a:solidFill>
                <a:effectLst/>
                <a:uLnTx/>
                <a:uFillTx/>
                <a:latin typeface="+mn-ea"/>
                <a:ea typeface="+mn-ea"/>
                <a:cs typeface="+mj-cs"/>
              </a:rPr>
              <a:t>-</a:t>
            </a:r>
          </a:p>
        </p:txBody>
      </p:sp>
      <p:pic>
        <p:nvPicPr>
          <p:cNvPr id="3" name="図 2">
            <a:extLst>
              <a:ext uri="{FF2B5EF4-FFF2-40B4-BE49-F238E27FC236}">
                <a16:creationId xmlns:a16="http://schemas.microsoft.com/office/drawing/2014/main" id="{9D62B620-D76A-AF58-F286-E801638F7C44}"/>
              </a:ext>
            </a:extLst>
          </p:cNvPr>
          <p:cNvPicPr>
            <a:picLocks noChangeAspect="1"/>
          </p:cNvPicPr>
          <p:nvPr/>
        </p:nvPicPr>
        <p:blipFill>
          <a:blip r:embed="rId2"/>
          <a:stretch>
            <a:fillRect/>
          </a:stretch>
        </p:blipFill>
        <p:spPr>
          <a:xfrm>
            <a:off x="1691680" y="981074"/>
            <a:ext cx="7452319" cy="5876926"/>
          </a:xfrm>
          <a:prstGeom prst="rect">
            <a:avLst/>
          </a:prstGeom>
        </p:spPr>
      </p:pic>
    </p:spTree>
    <p:extLst>
      <p:ext uri="{BB962C8B-B14F-4D97-AF65-F5344CB8AC3E}">
        <p14:creationId xmlns:p14="http://schemas.microsoft.com/office/powerpoint/2010/main" val="1337760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0FB84-CA31-1551-8C84-774AA6462D6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87D7E54-1C82-50F8-5317-16E7C2B6671A}"/>
              </a:ext>
            </a:extLst>
          </p:cNvPr>
          <p:cNvSpPr>
            <a:spLocks noGrp="1"/>
          </p:cNvSpPr>
          <p:nvPr>
            <p:ph type="title"/>
          </p:nvPr>
        </p:nvSpPr>
        <p:spPr/>
        <p:txBody>
          <a:bodyPr/>
          <a:lstStyle/>
          <a:p>
            <a:endParaRPr kumimoji="1" lang="ja-JP" altLang="en-US"/>
          </a:p>
        </p:txBody>
      </p:sp>
      <p:sp>
        <p:nvSpPr>
          <p:cNvPr id="8" name="Rectangle 2">
            <a:extLst>
              <a:ext uri="{FF2B5EF4-FFF2-40B4-BE49-F238E27FC236}">
                <a16:creationId xmlns:a16="http://schemas.microsoft.com/office/drawing/2014/main" id="{D5C996EF-FCAE-0EA0-7921-C52C6A2DAAEF}"/>
              </a:ext>
            </a:extLst>
          </p:cNvPr>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200" b="1" dirty="0">
                <a:latin typeface="+mj-ea"/>
                <a:ea typeface="+mj-ea"/>
                <a:cs typeface="Meiryo UI" panose="020B0604030504040204" pitchFamily="50" charset="-128"/>
              </a:rPr>
              <a:t>第９講　図書館・博物館の利用</a:t>
            </a:r>
          </a:p>
        </p:txBody>
      </p:sp>
      <p:sp>
        <p:nvSpPr>
          <p:cNvPr id="7" name="Rectangle 3">
            <a:extLst>
              <a:ext uri="{FF2B5EF4-FFF2-40B4-BE49-F238E27FC236}">
                <a16:creationId xmlns:a16="http://schemas.microsoft.com/office/drawing/2014/main" id="{4E8D9D8D-FDF6-4FD2-36A1-D0C65DAD81ED}"/>
              </a:ext>
            </a:extLst>
          </p:cNvPr>
          <p:cNvSpPr txBox="1">
            <a:spLocks noGrp="1" noChangeArrowheads="1"/>
          </p:cNvSpPr>
          <p:nvPr>
            <p:ph idx="1"/>
          </p:nvPr>
        </p:nvSpPr>
        <p:spPr>
          <a:xfrm>
            <a:off x="0" y="1124743"/>
            <a:ext cx="9144000" cy="575719"/>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nSpc>
                <a:spcPct val="90000"/>
              </a:lnSpc>
              <a:buNone/>
              <a:defRPr/>
            </a:pPr>
            <a:r>
              <a:rPr lang="en-US" altLang="ja-JP" sz="2800" b="1" dirty="0">
                <a:latin typeface="メイリオ" panose="020B0604030504040204" pitchFamily="50" charset="-128"/>
                <a:ea typeface="メイリオ" panose="020B0604030504040204" pitchFamily="50" charset="-128"/>
                <a:cs typeface="メイリオ" panose="020B0604030504040204" pitchFamily="50" charset="-128"/>
              </a:rPr>
              <a:t>1.3.1 </a:t>
            </a: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図書館等公衆送信補償金に関する指定管理団体</a:t>
            </a:r>
            <a:endParaRPr lang="en-US" altLang="ja-JP" sz="2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コンテンツ プレースホルダー 2">
            <a:extLst>
              <a:ext uri="{FF2B5EF4-FFF2-40B4-BE49-F238E27FC236}">
                <a16:creationId xmlns:a16="http://schemas.microsoft.com/office/drawing/2014/main" id="{3D2C87E5-D317-8BA1-668E-1667FE62EC56}"/>
              </a:ext>
            </a:extLst>
          </p:cNvPr>
          <p:cNvSpPr txBox="1">
            <a:spLocks/>
          </p:cNvSpPr>
          <p:nvPr/>
        </p:nvSpPr>
        <p:spPr>
          <a:xfrm>
            <a:off x="159668" y="1700463"/>
            <a:ext cx="8804820" cy="515753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en-US" altLang="ja-JP" sz="2800" dirty="0">
                <a:solidFill>
                  <a:srgbClr val="1F1F1F"/>
                </a:solidFill>
                <a:latin typeface="+mn-ea"/>
                <a:ea typeface="+mn-ea"/>
              </a:rPr>
              <a:t>2022</a:t>
            </a:r>
            <a:r>
              <a:rPr lang="ja-JP" altLang="en-US" sz="2800" dirty="0">
                <a:solidFill>
                  <a:srgbClr val="1F1F1F"/>
                </a:solidFill>
                <a:latin typeface="+mn-ea"/>
                <a:ea typeface="+mn-ea"/>
              </a:rPr>
              <a:t>年</a:t>
            </a:r>
            <a:r>
              <a:rPr lang="en-US" altLang="ja-JP" sz="2800" dirty="0">
                <a:solidFill>
                  <a:srgbClr val="1F1F1F"/>
                </a:solidFill>
                <a:latin typeface="+mn-ea"/>
                <a:ea typeface="+mn-ea"/>
              </a:rPr>
              <a:t>11</a:t>
            </a:r>
            <a:r>
              <a:rPr lang="ja-JP" altLang="en-US" sz="2800" dirty="0">
                <a:solidFill>
                  <a:srgbClr val="1F1F1F"/>
                </a:solidFill>
                <a:latin typeface="+mn-ea"/>
                <a:ea typeface="+mn-ea"/>
              </a:rPr>
              <a:t>月</a:t>
            </a:r>
            <a:r>
              <a:rPr lang="en-US" altLang="ja-JP" sz="2800" dirty="0">
                <a:solidFill>
                  <a:srgbClr val="1F1F1F"/>
                </a:solidFill>
                <a:latin typeface="+mn-ea"/>
                <a:ea typeface="+mn-ea"/>
              </a:rPr>
              <a:t>7</a:t>
            </a:r>
            <a:r>
              <a:rPr lang="ja-JP" altLang="en-US" sz="2800" dirty="0">
                <a:solidFill>
                  <a:srgbClr val="1F1F1F"/>
                </a:solidFill>
                <a:latin typeface="+mn-ea"/>
                <a:ea typeface="+mn-ea"/>
              </a:rPr>
              <a:t>日、図書館等公衆送信補償金を受ける権利を行使する団体として一般社団法人図書館等公衆送信補償金管理協会（</a:t>
            </a:r>
            <a:r>
              <a:rPr lang="en-US" altLang="ja-JP" sz="2800" dirty="0">
                <a:solidFill>
                  <a:srgbClr val="1F1F1F"/>
                </a:solidFill>
                <a:latin typeface="+mn-ea"/>
                <a:ea typeface="+mn-ea"/>
              </a:rPr>
              <a:t>SARLIB</a:t>
            </a:r>
            <a:r>
              <a:rPr lang="ja-JP" altLang="en-US" sz="2800" dirty="0">
                <a:solidFill>
                  <a:srgbClr val="1F1F1F"/>
                </a:solidFill>
                <a:latin typeface="+mn-ea"/>
                <a:ea typeface="+mn-ea"/>
              </a:rPr>
              <a:t>）が文化庁長官により指定されました。</a:t>
            </a:r>
            <a:endParaRPr lang="en-US" altLang="ja-JP" sz="2800" dirty="0">
              <a:solidFill>
                <a:srgbClr val="1F1F1F"/>
              </a:solidFill>
              <a:latin typeface="+mn-ea"/>
              <a:ea typeface="+mn-ea"/>
            </a:endParaRPr>
          </a:p>
          <a:p>
            <a:r>
              <a:rPr lang="en-US" altLang="ja-JP" sz="2800" dirty="0">
                <a:solidFill>
                  <a:srgbClr val="1F1F1F"/>
                </a:solidFill>
                <a:latin typeface="+mn-ea"/>
                <a:ea typeface="+mn-ea"/>
              </a:rPr>
              <a:t>2023</a:t>
            </a:r>
            <a:r>
              <a:rPr lang="ja-JP" altLang="en-US" sz="2800" dirty="0">
                <a:solidFill>
                  <a:srgbClr val="1F1F1F"/>
                </a:solidFill>
                <a:latin typeface="+mn-ea"/>
                <a:ea typeface="+mn-ea"/>
              </a:rPr>
              <a:t>年</a:t>
            </a:r>
            <a:r>
              <a:rPr lang="en-US" altLang="ja-JP" sz="2800" dirty="0">
                <a:solidFill>
                  <a:srgbClr val="1F1F1F"/>
                </a:solidFill>
                <a:latin typeface="+mn-ea"/>
                <a:ea typeface="+mn-ea"/>
              </a:rPr>
              <a:t>6</a:t>
            </a:r>
            <a:r>
              <a:rPr lang="ja-JP" altLang="en-US" sz="2800" dirty="0">
                <a:solidFill>
                  <a:srgbClr val="1F1F1F"/>
                </a:solidFill>
                <a:latin typeface="+mn-ea"/>
                <a:ea typeface="+mn-ea"/>
              </a:rPr>
              <a:t>月に施行された改正著作権法では、図書館が利用者に対し、資料のコピーを</a:t>
            </a:r>
            <a:r>
              <a:rPr lang="en-US" altLang="ja-JP" sz="2800" dirty="0">
                <a:solidFill>
                  <a:srgbClr val="1F1F1F"/>
                </a:solidFill>
                <a:latin typeface="+mn-ea"/>
                <a:ea typeface="+mn-ea"/>
              </a:rPr>
              <a:t>FAX</a:t>
            </a:r>
            <a:r>
              <a:rPr lang="ja-JP" altLang="en-US" sz="2800" dirty="0">
                <a:solidFill>
                  <a:srgbClr val="1F1F1F"/>
                </a:solidFill>
                <a:latin typeface="+mn-ea"/>
                <a:ea typeface="+mn-ea"/>
              </a:rPr>
              <a:t>やメール等の方法により送信できるようになります。その際に権利者保護の観点から、図書館設置者は権利者に対して一定の補償金を支払うことになりますが、指定管理団体では、この補償金額の決定、徴収、分配等を行います。</a:t>
            </a:r>
            <a:endParaRPr lang="en-US" altLang="ja-JP" sz="2800" dirty="0">
              <a:solidFill>
                <a:srgbClr val="1F1F1F"/>
              </a:solidFill>
              <a:latin typeface="+mn-ea"/>
              <a:ea typeface="+mn-ea"/>
            </a:endParaRPr>
          </a:p>
          <a:p>
            <a:r>
              <a:rPr lang="en-US" altLang="ja-JP" sz="2800" dirty="0">
                <a:solidFill>
                  <a:srgbClr val="1F1F1F"/>
                </a:solidFill>
                <a:latin typeface="+mn-ea"/>
                <a:ea typeface="+mn-ea"/>
              </a:rPr>
              <a:t>SARLIB</a:t>
            </a:r>
            <a:r>
              <a:rPr lang="ja-JP" altLang="en-US" sz="2800" dirty="0">
                <a:solidFill>
                  <a:srgbClr val="1F1F1F"/>
                </a:solidFill>
                <a:latin typeface="+mn-ea"/>
                <a:ea typeface="+mn-ea"/>
              </a:rPr>
              <a:t>は、日本書籍出版協会、日本音楽著作権協会など</a:t>
            </a:r>
            <a:r>
              <a:rPr lang="en-US" altLang="ja-JP" sz="2800" dirty="0">
                <a:solidFill>
                  <a:srgbClr val="1F1F1F"/>
                </a:solidFill>
                <a:latin typeface="+mn-ea"/>
                <a:ea typeface="+mn-ea"/>
              </a:rPr>
              <a:t>14</a:t>
            </a:r>
            <a:r>
              <a:rPr lang="ja-JP" altLang="en-US" sz="2800" dirty="0">
                <a:solidFill>
                  <a:srgbClr val="1F1F1F"/>
                </a:solidFill>
                <a:latin typeface="+mn-ea"/>
                <a:ea typeface="+mn-ea"/>
              </a:rPr>
              <a:t>団体により構成されて</a:t>
            </a:r>
            <a:br>
              <a:rPr lang="ja-JP" altLang="en-US" sz="2800" dirty="0">
                <a:solidFill>
                  <a:srgbClr val="1F1F1F"/>
                </a:solidFill>
                <a:latin typeface="+mn-ea"/>
                <a:ea typeface="+mn-ea"/>
              </a:rPr>
            </a:br>
            <a:r>
              <a:rPr lang="ja-JP" altLang="en-US" sz="2800" dirty="0">
                <a:solidFill>
                  <a:srgbClr val="1F1F1F"/>
                </a:solidFill>
                <a:latin typeface="+mn-ea"/>
                <a:ea typeface="+mn-ea"/>
              </a:rPr>
              <a:t>います。 </a:t>
            </a:r>
          </a:p>
        </p:txBody>
      </p:sp>
    </p:spTree>
    <p:extLst>
      <p:ext uri="{BB962C8B-B14F-4D97-AF65-F5344CB8AC3E}">
        <p14:creationId xmlns:p14="http://schemas.microsoft.com/office/powerpoint/2010/main" val="266694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15094-4196-55A6-7666-A91C2FA1466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1C5C56E-3B97-53EE-1BA3-DEF8DD0F267E}"/>
              </a:ext>
            </a:extLst>
          </p:cNvPr>
          <p:cNvSpPr>
            <a:spLocks noGrp="1"/>
          </p:cNvSpPr>
          <p:nvPr>
            <p:ph type="title"/>
          </p:nvPr>
        </p:nvSpPr>
        <p:spPr/>
        <p:txBody>
          <a:bodyPr/>
          <a:lstStyle/>
          <a:p>
            <a:endParaRPr kumimoji="1" lang="ja-JP" altLang="en-US"/>
          </a:p>
        </p:txBody>
      </p:sp>
      <p:sp>
        <p:nvSpPr>
          <p:cNvPr id="8" name="Rectangle 2">
            <a:extLst>
              <a:ext uri="{FF2B5EF4-FFF2-40B4-BE49-F238E27FC236}">
                <a16:creationId xmlns:a16="http://schemas.microsoft.com/office/drawing/2014/main" id="{C37FB04C-E51A-F1EE-9F76-753FC90061E7}"/>
              </a:ext>
            </a:extLst>
          </p:cNvPr>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200" b="1" dirty="0">
                <a:latin typeface="+mj-ea"/>
                <a:ea typeface="+mj-ea"/>
                <a:cs typeface="Meiryo UI" panose="020B0604030504040204" pitchFamily="50" charset="-128"/>
              </a:rPr>
              <a:t>第９講　図書館・博物館の利用</a:t>
            </a:r>
          </a:p>
        </p:txBody>
      </p:sp>
      <p:sp>
        <p:nvSpPr>
          <p:cNvPr id="7" name="Rectangle 3">
            <a:extLst>
              <a:ext uri="{FF2B5EF4-FFF2-40B4-BE49-F238E27FC236}">
                <a16:creationId xmlns:a16="http://schemas.microsoft.com/office/drawing/2014/main" id="{1740C5E3-2C61-7E67-8ECD-1E450E091A41}"/>
              </a:ext>
            </a:extLst>
          </p:cNvPr>
          <p:cNvSpPr txBox="1">
            <a:spLocks noGrp="1" noChangeArrowheads="1"/>
          </p:cNvSpPr>
          <p:nvPr>
            <p:ph idx="1"/>
          </p:nvPr>
        </p:nvSpPr>
        <p:spPr>
          <a:xfrm>
            <a:off x="179512" y="1124743"/>
            <a:ext cx="8424936" cy="575719"/>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nSpc>
                <a:spcPct val="90000"/>
              </a:lnSpc>
              <a:buNone/>
              <a:defRPr/>
            </a:pP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２　博物館での対応</a:t>
            </a:r>
            <a:endParaRPr lang="en-US" altLang="ja-JP" sz="2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コンテンツ プレースホルダー 2">
            <a:extLst>
              <a:ext uri="{FF2B5EF4-FFF2-40B4-BE49-F238E27FC236}">
                <a16:creationId xmlns:a16="http://schemas.microsoft.com/office/drawing/2014/main" id="{3F11A049-EE89-A284-EB20-1B31FA4A56F4}"/>
              </a:ext>
            </a:extLst>
          </p:cNvPr>
          <p:cNvSpPr txBox="1">
            <a:spLocks/>
          </p:cNvSpPr>
          <p:nvPr/>
        </p:nvSpPr>
        <p:spPr>
          <a:xfrm>
            <a:off x="159668" y="1700462"/>
            <a:ext cx="8804820" cy="496889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sz="2800" b="1" dirty="0">
                <a:solidFill>
                  <a:srgbClr val="1F1F1F"/>
                </a:solidFill>
                <a:latin typeface="+mn-ea"/>
                <a:ea typeface="+mn-ea"/>
              </a:rPr>
              <a:t>デジタル化による収集</a:t>
            </a:r>
          </a:p>
          <a:p>
            <a:r>
              <a:rPr lang="ja-JP" altLang="en-US" sz="2800" dirty="0">
                <a:solidFill>
                  <a:srgbClr val="1F1F1F"/>
                </a:solidFill>
                <a:latin typeface="+mn-ea"/>
                <a:ea typeface="+mn-ea"/>
              </a:rPr>
              <a:t>対象を直接デジタル化する場合もデジタル化されたものを複製する場合も、著作権の複製権に関する権利処理が原則として必要。ただし、図書館・博物館等の文化施設において保存のために必要な場合（著作権法</a:t>
            </a:r>
            <a:r>
              <a:rPr lang="en-US" altLang="ja-JP" sz="2800" dirty="0">
                <a:solidFill>
                  <a:srgbClr val="1F1F1F"/>
                </a:solidFill>
                <a:latin typeface="+mn-ea"/>
                <a:ea typeface="+mn-ea"/>
              </a:rPr>
              <a:t>31</a:t>
            </a:r>
            <a:r>
              <a:rPr lang="ja-JP" altLang="en-US" sz="2800" dirty="0">
                <a:solidFill>
                  <a:srgbClr val="1F1F1F"/>
                </a:solidFill>
                <a:latin typeface="+mn-ea"/>
                <a:ea typeface="+mn-ea"/>
              </a:rPr>
              <a:t>条第</a:t>
            </a:r>
            <a:r>
              <a:rPr lang="en-US" altLang="ja-JP" sz="2800" dirty="0">
                <a:solidFill>
                  <a:srgbClr val="1F1F1F"/>
                </a:solidFill>
                <a:latin typeface="+mn-ea"/>
                <a:ea typeface="+mn-ea"/>
              </a:rPr>
              <a:t>1</a:t>
            </a:r>
            <a:r>
              <a:rPr lang="ja-JP" altLang="en-US" sz="2800" dirty="0">
                <a:solidFill>
                  <a:srgbClr val="1F1F1F"/>
                </a:solidFill>
                <a:latin typeface="+mn-ea"/>
                <a:ea typeface="+mn-ea"/>
              </a:rPr>
              <a:t>項）は不要。</a:t>
            </a:r>
          </a:p>
          <a:p>
            <a:r>
              <a:rPr lang="ja-JP" altLang="en-US" sz="2800" dirty="0">
                <a:solidFill>
                  <a:srgbClr val="1F1F1F"/>
                </a:solidFill>
                <a:latin typeface="+mn-ea"/>
                <a:ea typeface="+mn-ea"/>
              </a:rPr>
              <a:t>所有権：第</a:t>
            </a:r>
            <a:r>
              <a:rPr lang="en-US" altLang="ja-JP" sz="2800" dirty="0">
                <a:solidFill>
                  <a:srgbClr val="1F1F1F"/>
                </a:solidFill>
                <a:latin typeface="+mn-ea"/>
                <a:ea typeface="+mn-ea"/>
              </a:rPr>
              <a:t>3</a:t>
            </a:r>
            <a:r>
              <a:rPr lang="ja-JP" altLang="en-US" sz="2800" dirty="0">
                <a:solidFill>
                  <a:srgbClr val="1F1F1F"/>
                </a:solidFill>
                <a:latin typeface="+mn-ea"/>
                <a:ea typeface="+mn-ea"/>
              </a:rPr>
              <a:t>者がデジタルアーカイブの対象物を保有している場合、スキャンや撮影で近づく（熟覧）するためには所有者・施設管理者の許諾が必要になる場合もある。</a:t>
            </a:r>
          </a:p>
        </p:txBody>
      </p:sp>
    </p:spTree>
    <p:extLst>
      <p:ext uri="{BB962C8B-B14F-4D97-AF65-F5344CB8AC3E}">
        <p14:creationId xmlns:p14="http://schemas.microsoft.com/office/powerpoint/2010/main" val="29385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テーマ">
  <a:themeElements>
    <a:clrScheme name="アングル">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メイリオ＋SegoeUI">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604</TotalTime>
  <Words>1621</Words>
  <Application>Microsoft Office PowerPoint</Application>
  <PresentationFormat>画面に合わせる (4:3)</PresentationFormat>
  <Paragraphs>60</Paragraphs>
  <Slides>13</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13</vt:i4>
      </vt:variant>
    </vt:vector>
  </HeadingPairs>
  <TitlesOfParts>
    <vt:vector size="19" baseType="lpstr">
      <vt:lpstr>Meiryo UI</vt:lpstr>
      <vt:lpstr>メイリオ</vt:lpstr>
      <vt:lpstr>Arial</vt:lpstr>
      <vt:lpstr>Calibri</vt:lpstr>
      <vt:lpstr>Wingdings</vt:lpstr>
      <vt:lpstr>Office ​​テーマ</vt:lpstr>
      <vt:lpstr>メディア論Ⅲ</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課　題</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表題</dc:title>
  <dc:creator>1035097</dc:creator>
  <cp:lastModifiedBy>透 井上</cp:lastModifiedBy>
  <cp:revision>54</cp:revision>
  <dcterms:created xsi:type="dcterms:W3CDTF">2014-12-25T09:23:23Z</dcterms:created>
  <dcterms:modified xsi:type="dcterms:W3CDTF">2024-11-09T04:14:25Z</dcterms:modified>
</cp:coreProperties>
</file>