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0" r:id="rId1"/>
  </p:sldMasterIdLst>
  <p:notesMasterIdLst>
    <p:notesMasterId r:id="rId25"/>
  </p:notesMasterIdLst>
  <p:handoutMasterIdLst>
    <p:handoutMasterId r:id="rId26"/>
  </p:handoutMasterIdLst>
  <p:sldIdLst>
    <p:sldId id="256" r:id="rId2"/>
    <p:sldId id="260" r:id="rId3"/>
    <p:sldId id="261" r:id="rId4"/>
    <p:sldId id="263" r:id="rId5"/>
    <p:sldId id="264" r:id="rId6"/>
    <p:sldId id="266" r:id="rId7"/>
    <p:sldId id="265" r:id="rId8"/>
    <p:sldId id="268" r:id="rId9"/>
    <p:sldId id="270" r:id="rId10"/>
    <p:sldId id="271" r:id="rId11"/>
    <p:sldId id="278" r:id="rId12"/>
    <p:sldId id="267" r:id="rId13"/>
    <p:sldId id="272" r:id="rId14"/>
    <p:sldId id="273" r:id="rId15"/>
    <p:sldId id="274" r:id="rId16"/>
    <p:sldId id="277" r:id="rId17"/>
    <p:sldId id="275" r:id="rId18"/>
    <p:sldId id="257" r:id="rId19"/>
    <p:sldId id="280" r:id="rId20"/>
    <p:sldId id="281" r:id="rId21"/>
    <p:sldId id="285" r:id="rId22"/>
    <p:sldId id="283" r:id="rId23"/>
    <p:sldId id="284"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669"/>
  </p:normalViewPr>
  <p:slideViewPr>
    <p:cSldViewPr snapToGrid="0">
      <p:cViewPr varScale="1">
        <p:scale>
          <a:sx n="81" d="100"/>
          <a:sy n="81" d="100"/>
        </p:scale>
        <p:origin x="216" y="88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EABD74-7366-4440-9EC7-238558860A73}" type="datetimeFigureOut">
              <a:rPr kumimoji="1" lang="ja-JP" altLang="en-US" smtClean="0"/>
              <a:t>2025/2/21</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B737CC-9121-40F6-A7D5-3C765991849A}" type="slidenum">
              <a:rPr kumimoji="1" lang="ja-JP" altLang="en-US" smtClean="0"/>
              <a:t>‹#›</a:t>
            </a:fld>
            <a:endParaRPr kumimoji="1" lang="ja-JP" altLang="en-US"/>
          </a:p>
        </p:txBody>
      </p:sp>
    </p:spTree>
    <p:extLst>
      <p:ext uri="{BB962C8B-B14F-4D97-AF65-F5344CB8AC3E}">
        <p14:creationId xmlns:p14="http://schemas.microsoft.com/office/powerpoint/2010/main" val="234366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7124A9-ABD7-4BF5-BCA7-8B6BFB55486A}"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D3F353-6EEA-4FE4-9DFF-B3816559C69A}" type="slidenum">
              <a:rPr kumimoji="1" lang="ja-JP" altLang="en-US" smtClean="0"/>
              <a:t>‹#›</a:t>
            </a:fld>
            <a:endParaRPr kumimoji="1" lang="ja-JP" altLang="en-US"/>
          </a:p>
        </p:txBody>
      </p:sp>
    </p:spTree>
    <p:extLst>
      <p:ext uri="{BB962C8B-B14F-4D97-AF65-F5344CB8AC3E}">
        <p14:creationId xmlns:p14="http://schemas.microsoft.com/office/powerpoint/2010/main" val="3579244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○また、柴田らは、教育目標の違いを学習の流れに位置付けて、図のように説明をしました。</a:t>
            </a:r>
            <a:endParaRPr lang="en-US" altLang="ja-JP"/>
          </a:p>
          <a:p>
            <a:r>
              <a:rPr lang="ja-JP" altLang="en-US"/>
              <a:t>○「学んだ力」は学習の結果として身に着けた知識や技能を指します。</a:t>
            </a:r>
            <a:endParaRPr lang="en-US" altLang="ja-JP"/>
          </a:p>
          <a:p>
            <a:r>
              <a:rPr lang="ja-JP" altLang="en-US"/>
              <a:t>○それらを学ぶための必要な学び方、問題解決の方法を学ぶ力と表現しています。</a:t>
            </a:r>
            <a:endParaRPr lang="en-US" altLang="ja-JP"/>
          </a:p>
          <a:p>
            <a:r>
              <a:rPr lang="ja-JP" altLang="en-US"/>
              <a:t>○さらに、それらを支える学習意欲を「学ぼうとする力」としています。</a:t>
            </a:r>
            <a:endParaRPr lang="en-US" altLang="ja-JP"/>
          </a:p>
          <a:p>
            <a:r>
              <a:rPr lang="ja-JP" altLang="en-US"/>
              <a:t>○このほかにも、学力の定義については様々な定義があります。</a:t>
            </a:r>
          </a:p>
        </p:txBody>
      </p:sp>
      <p:sp>
        <p:nvSpPr>
          <p:cNvPr id="553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37096" indent="-282765">
              <a:defRPr kumimoji="1">
                <a:solidFill>
                  <a:schemeClr val="tx1"/>
                </a:solidFill>
                <a:latin typeface="Arial" pitchFamily="34" charset="0"/>
                <a:ea typeface="ＭＳ Ｐゴシック" pitchFamily="50" charset="-128"/>
              </a:defRPr>
            </a:lvl2pPr>
            <a:lvl3pPr marL="1134239" indent="-225577">
              <a:defRPr kumimoji="1">
                <a:solidFill>
                  <a:schemeClr val="tx1"/>
                </a:solidFill>
                <a:latin typeface="Arial" pitchFamily="34" charset="0"/>
                <a:ea typeface="ＭＳ Ｐゴシック" pitchFamily="50" charset="-128"/>
              </a:defRPr>
            </a:lvl3pPr>
            <a:lvl4pPr marL="1588570" indent="-225577">
              <a:defRPr kumimoji="1">
                <a:solidFill>
                  <a:schemeClr val="tx1"/>
                </a:solidFill>
                <a:latin typeface="Arial" pitchFamily="34" charset="0"/>
                <a:ea typeface="ＭＳ Ｐゴシック" pitchFamily="50" charset="-128"/>
              </a:defRPr>
            </a:lvl4pPr>
            <a:lvl5pPr marL="2041313" indent="-225577">
              <a:defRPr kumimoji="1">
                <a:solidFill>
                  <a:schemeClr val="tx1"/>
                </a:solidFill>
                <a:latin typeface="Arial" pitchFamily="34" charset="0"/>
                <a:ea typeface="ＭＳ Ｐゴシック" pitchFamily="50" charset="-128"/>
              </a:defRPr>
            </a:lvl5pPr>
            <a:lvl6pPr marL="2498821" indent="-225577"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6329" indent="-225577"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838" indent="-225577"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71345" indent="-225577"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551602EF-5344-436B-BB8B-C34C43434999}" type="slidenum">
              <a:rPr lang="ja-JP" altLang="en-US" smtClean="0">
                <a:latin typeface="Calibri" pitchFamily="34" charset="0"/>
              </a:rPr>
              <a:pPr/>
              <a:t>8</a:t>
            </a:fld>
            <a:endParaRPr lang="ja-JP" altLang="en-US">
              <a:latin typeface="Calibri" pitchFamily="34" charset="0"/>
            </a:endParaRPr>
          </a:p>
        </p:txBody>
      </p:sp>
    </p:spTree>
    <p:extLst>
      <p:ext uri="{BB962C8B-B14F-4D97-AF65-F5344CB8AC3E}">
        <p14:creationId xmlns:p14="http://schemas.microsoft.com/office/powerpoint/2010/main" val="137268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0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34898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411296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13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38520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77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59058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141514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168491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406308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B087DE-73D8-844B-921B-A2C3161BB077}"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187440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B087DE-73D8-844B-921B-A2C3161BB077}"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0D4A35-DBC0-C54E-8DB7-9420483A4B68}" type="slidenum">
              <a:rPr kumimoji="1" lang="ja-JP" altLang="en-US" smtClean="0"/>
              <a:t>‹#›</a:t>
            </a:fld>
            <a:endParaRPr kumimoji="1" lang="ja-JP" altLang="en-US"/>
          </a:p>
        </p:txBody>
      </p:sp>
    </p:spTree>
    <p:extLst>
      <p:ext uri="{BB962C8B-B14F-4D97-AF65-F5344CB8AC3E}">
        <p14:creationId xmlns:p14="http://schemas.microsoft.com/office/powerpoint/2010/main" val="125598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B087DE-73D8-844B-921B-A2C3161BB077}" type="datetimeFigureOut">
              <a:rPr kumimoji="1" lang="ja-JP" altLang="en-US" smtClean="0"/>
              <a:t>2025/2/21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0D4A35-DBC0-C54E-8DB7-9420483A4B68}"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2830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svgsilh.com/ja/4caf50/image/312228.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igitalarchiveproject.jp/press/%e3%80%90%e5%85%ac%e9%96%8b%e8%ac%9b%e5%ba%a7%e3%80%91%e3%83%87%e3%82%b8%e3%82%bf%e3%83%ab%e3%82%a2%e3%83%bc%e3%82%ab%e3%82%a4%e3%83%96in%e5%b2%90%e9%98%9c2024%e3%80%80%ef%bd%9e%e3%80%80%e7%a4%be/"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gitalarchiveproject.jp/press/%e3%80%90%e5%85%ac%e9%96%8b%e8%ac%9b%e5%ba%a7%e3%80%91%e3%83%87%e3%82%b8%e3%82%bf%e3%83%ab%e3%82%a2%e3%83%bc%e3%82%ab%e3%82%a4%e3%83%96in%e5%b2%90%e9%98%9c2024%e3%80%80%ef%bd%9e%e3%80%80%e7%a4%b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igitalarchiveproject.jp/database/%e5%b2%90%e9%98%9c%e7%9c%8c%e7%a7%81%e7%ab%8b%e5%a4%a7%e5%ad%a6%e5%9c%b0%e6%96%b9%e5%89%b5%e7%94%9f%e6%8e%a8%e9%80%b2%e4%ba%8b%e6%a5%ad/%e3%80%90%e5%85%ac%e9%96%8b%e8%ac%9b%e5%ba%a7%e3%80%91%e5%ad%a6%e6%a0%a1%ef%bd%84%ef%bd%98%e6%88%a6%e7%95%a5%e3%82%b3%e3%83%bc%e3%83%87%e3%82%a3%e3%83%8d%e3%83%bc%e3%82%bf%e8%ac%9b%e5%ba%a7%e3%80%80/" TargetMode="Externa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digitalarchiveproject.jp/database/%e5%b2%90%e9%98%9c%e7%9c%8c%e7%a7%81%e7%ab%8b%e5%a4%a7%e5%ad%a6%e5%9c%b0%e6%96%b9%e5%89%b5%e7%94%9f%e6%8e%a8%e9%80%b2%e4%ba%8b%e6%a5%ad/%e3%80%90%e5%85%ac%e9%96%8b%e8%ac%9b%e5%ba%a7%e3%80%91%e5%ad%a6%e6%a0%a1dx%e6%88%a6%e7%95%a5%e3%82%b3%e3%83%bc%e3%83%87%e3%82%a3%e3%83%8d%e3%83%bc%e3%82%bf%e6%a6%82%e8%ab%9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igitalarchiveproject.jp/&#22823;&#35215;&#27169;&#20844;&#38283;&#12458;&#12531;&#12521;&#12452;&#12531;&#35611;&#24231;&#65288;mooc/&#12304;&#35611;&#24231;&#12305;&#23567;&#20013;&#36899;&#25658;&#25945;&#32946;&#12467;&#12540;&#12487;&#12451;&#12493;&#12540;&#12479;&#27010;&#35542;/" TargetMode="External"/><Relationship Id="rId2" Type="http://schemas.openxmlformats.org/officeDocument/2006/relationships/hyperlink" Target="https://digitalarchiveproject.jp/&#22823;&#35215;&#27169;&#20844;&#38283;&#12458;&#12531;&#12521;&#12452;&#12531;&#35611;&#24231;&#65288;mooc/&#12304;&#35611;&#32681;&#12305;&#24188;&#20816;&#25945;&#32946;&#12467;&#12540;&#12487;&#12451;&#12493;&#12540;&#12479;&#27010;&#35542;/" TargetMode="External"/><Relationship Id="rId1" Type="http://schemas.openxmlformats.org/officeDocument/2006/relationships/slideLayout" Target="../slideLayouts/slideLayout12.xml"/><Relationship Id="rId4" Type="http://schemas.openxmlformats.org/officeDocument/2006/relationships/hyperlink" Target="https://digitalarchiveproject.jp/database/&#23696;&#38428;&#30476;&#31169;&#31435;&#22823;&#23398;&#22320;&#26041;&#21109;&#29983;&#25512;&#36914;&#20107;&#26989;/&#12304;&#20844;&#38283;&#35611;&#24231;&#12305;&#23398;&#26657;dx&#25126;&#30053;&#12467;&#12540;&#12487;&#12451;&#12493;&#12540;&#12479;&#27010;&#3554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54B54-2D05-DB91-F872-EE0839D3C7C1}"/>
              </a:ext>
            </a:extLst>
          </p:cNvPr>
          <p:cNvSpPr>
            <a:spLocks noGrp="1"/>
          </p:cNvSpPr>
          <p:nvPr>
            <p:ph type="ctrTitle"/>
          </p:nvPr>
        </p:nvSpPr>
        <p:spPr>
          <a:xfrm>
            <a:off x="848030" y="1519720"/>
            <a:ext cx="10495939" cy="1428963"/>
          </a:xfrm>
        </p:spPr>
        <p:txBody>
          <a:bodyPr anchor="ctr" anchorCtr="0">
            <a:normAutofit/>
          </a:bodyPr>
          <a:lstStyle/>
          <a:p>
            <a:pPr algn="ctr"/>
            <a:r>
              <a:rPr kumimoji="1" lang="ja-JP" altLang="en-US" sz="6600" dirty="0">
                <a:solidFill>
                  <a:schemeClr val="tx1"/>
                </a:solidFill>
                <a:latin typeface="メイリオ" panose="020B0604030504040204" pitchFamily="50" charset="-128"/>
                <a:ea typeface="メイリオ" panose="020B0604030504040204" pitchFamily="50" charset="-128"/>
              </a:rPr>
              <a:t>教育</a:t>
            </a:r>
            <a:r>
              <a:rPr kumimoji="1" lang="ja-JP" altLang="en" sz="6600" dirty="0">
                <a:solidFill>
                  <a:schemeClr val="tx1"/>
                </a:solidFill>
                <a:latin typeface="メイリオ" panose="020B0604030504040204" pitchFamily="50" charset="-128"/>
                <a:ea typeface="メイリオ" panose="020B0604030504040204" pitchFamily="50" charset="-128"/>
              </a:rPr>
              <a:t>ＤＸ</a:t>
            </a:r>
            <a:r>
              <a:rPr kumimoji="1" lang="ja-JP" altLang="en-US" sz="6600" dirty="0">
                <a:solidFill>
                  <a:schemeClr val="tx1"/>
                </a:solidFill>
                <a:latin typeface="メイリオ" panose="020B0604030504040204" pitchFamily="50" charset="-128"/>
                <a:ea typeface="メイリオ" panose="020B0604030504040204" pitchFamily="50" charset="-128"/>
              </a:rPr>
              <a:t>で拓く未来の学び</a:t>
            </a:r>
          </a:p>
        </p:txBody>
      </p:sp>
      <p:sp>
        <p:nvSpPr>
          <p:cNvPr id="3" name="字幕 2">
            <a:extLst>
              <a:ext uri="{FF2B5EF4-FFF2-40B4-BE49-F238E27FC236}">
                <a16:creationId xmlns:a16="http://schemas.microsoft.com/office/drawing/2014/main" id="{D17A99FD-A169-2D04-6749-D6FB21866756}"/>
              </a:ext>
            </a:extLst>
          </p:cNvPr>
          <p:cNvSpPr>
            <a:spLocks noGrp="1"/>
          </p:cNvSpPr>
          <p:nvPr>
            <p:ph type="subTitle" idx="1"/>
          </p:nvPr>
        </p:nvSpPr>
        <p:spPr>
          <a:xfrm>
            <a:off x="1452081" y="4952144"/>
            <a:ext cx="9144000" cy="1096766"/>
          </a:xfrm>
        </p:spPr>
        <p:txBody>
          <a:bodyPr/>
          <a:lstStyle/>
          <a:p>
            <a:pPr algn="ctr"/>
            <a:r>
              <a:rPr lang="ja-JP" altLang="en-US">
                <a:solidFill>
                  <a:schemeClr val="tx1"/>
                </a:solidFill>
              </a:rPr>
              <a:t>久　世 　均　</a:t>
            </a:r>
            <a:endParaRPr lang="en-US" altLang="ja-JP" dirty="0">
              <a:solidFill>
                <a:schemeClr val="tx1"/>
              </a:solidFill>
            </a:endParaRPr>
          </a:p>
          <a:p>
            <a:pPr algn="ctr"/>
            <a:r>
              <a:rPr lang="ja-JP" altLang="en-US">
                <a:solidFill>
                  <a:schemeClr val="tx1"/>
                </a:solidFill>
              </a:rPr>
              <a:t>（文部科学省　学校</a:t>
            </a:r>
            <a:r>
              <a:rPr lang="ja-JP" altLang="en">
                <a:solidFill>
                  <a:schemeClr val="tx1"/>
                </a:solidFill>
              </a:rPr>
              <a:t>ＤＸ</a:t>
            </a:r>
            <a:r>
              <a:rPr lang="ja-JP" altLang="en-US">
                <a:solidFill>
                  <a:schemeClr val="tx1"/>
                </a:solidFill>
              </a:rPr>
              <a:t>戦略アドバイザー・岐阜女子大学教授）</a:t>
            </a:r>
            <a:endParaRPr kumimoji="1" lang="ja-JP" altLang="en-US">
              <a:solidFill>
                <a:schemeClr val="tx1"/>
              </a:solidFill>
            </a:endParaRPr>
          </a:p>
        </p:txBody>
      </p:sp>
      <p:pic>
        <p:nvPicPr>
          <p:cNvPr id="5" name="グラフィックス 4">
            <a:extLst>
              <a:ext uri="{FF2B5EF4-FFF2-40B4-BE49-F238E27FC236}">
                <a16:creationId xmlns:a16="http://schemas.microsoft.com/office/drawing/2014/main" id="{10C80717-8620-B65F-D443-5A2B0F8F22C1}"/>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0837888" y="0"/>
            <a:ext cx="1354112" cy="1079058"/>
          </a:xfrm>
          <a:prstGeom prst="rect">
            <a:avLst/>
          </a:prstGeom>
        </p:spPr>
      </p:pic>
    </p:spTree>
    <p:extLst>
      <p:ext uri="{BB962C8B-B14F-4D97-AF65-F5344CB8AC3E}">
        <p14:creationId xmlns:p14="http://schemas.microsoft.com/office/powerpoint/2010/main" val="30338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524000" y="1"/>
            <a:ext cx="9144000" cy="981075"/>
          </a:xfrm>
          <a:solidFill>
            <a:schemeClr val="accent2"/>
          </a:solidFill>
        </p:spPr>
        <p:txBody>
          <a:bodyPr vert="horz" lIns="91440" tIns="180000" rIns="91440" bIns="45720" rtlCol="0" anchor="ctr" anchorCtr="0">
            <a:normAutofit/>
          </a:bodyPr>
          <a:lstStyle/>
          <a:p>
            <a:pPr algn="ctr"/>
            <a:r>
              <a:rPr lang="ja-JP" altLang="en-US" sz="4000" dirty="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57347" name="Rectangle 3"/>
          <p:cNvSpPr>
            <a:spLocks noGrp="1" noChangeArrowheads="1"/>
          </p:cNvSpPr>
          <p:nvPr>
            <p:ph idx="1"/>
          </p:nvPr>
        </p:nvSpPr>
        <p:spPr>
          <a:xfrm>
            <a:off x="1150070" y="1916832"/>
            <a:ext cx="10014641" cy="4248472"/>
          </a:xfrm>
          <a:noFill/>
        </p:spPr>
        <p:txBody>
          <a:bodyPr>
            <a:noAutofit/>
          </a:bodyPr>
          <a:lstStyle/>
          <a:p>
            <a:pPr>
              <a:lnSpc>
                <a:spcPct val="120000"/>
              </a:lnSpc>
              <a:buClr>
                <a:schemeClr val="accent2"/>
              </a:buClr>
              <a:buFont typeface="Wingdings" panose="05000000000000000000" pitchFamily="2" charset="2"/>
              <a:buChar char="n"/>
              <a:defRPr/>
            </a:pPr>
            <a:r>
              <a:rPr lang="ja-JP" altLang="en-US" sz="2800">
                <a:latin typeface="メイリオ" panose="020B0604030504040204" pitchFamily="50" charset="-128"/>
                <a:ea typeface="メイリオ" panose="020B0604030504040204" pitchFamily="50" charset="-128"/>
                <a:cs typeface="メイリオ" panose="020B0604030504040204" pitchFamily="50" charset="-128"/>
              </a:rPr>
              <a:t>　学習</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目標を明確に定義するための手段として</a:t>
            </a:r>
            <a:r>
              <a:rPr lang="ja-JP" altLang="en-US" sz="280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Clr>
                <a:schemeClr val="accent2"/>
              </a:buClr>
              <a:buNone/>
              <a:defRPr/>
            </a:pPr>
            <a:r>
              <a:rPr lang="ja-JP" altLang="en-US" sz="2800">
                <a:latin typeface="メイリオ" panose="020B0604030504040204" pitchFamily="50" charset="-128"/>
                <a:ea typeface="メイリオ" panose="020B0604030504040204" pitchFamily="50" charset="-128"/>
                <a:cs typeface="メイリオ" panose="020B0604030504040204" pitchFamily="50" charset="-128"/>
              </a:rPr>
              <a:t>　　具体的な　目標</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やゴールを示していくこと</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2800">
                <a:latin typeface="メイリオ" panose="020B0604030504040204" pitchFamily="50" charset="-128"/>
                <a:ea typeface="メイリオ" panose="020B0604030504040204" pitchFamily="50" charset="-128"/>
                <a:cs typeface="メイリオ" panose="020B0604030504040204" pitchFamily="50" charset="-128"/>
              </a:rPr>
              <a:t>　目標</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行動が評価される条件を明らかにすること</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2800">
                <a:latin typeface="メイリオ" panose="020B0604030504040204" pitchFamily="50" charset="-128"/>
                <a:ea typeface="メイリオ" panose="020B0604030504040204" pitchFamily="50" charset="-128"/>
                <a:cs typeface="メイリオ" panose="020B0604030504040204" pitchFamily="50" charset="-128"/>
              </a:rPr>
              <a:t>　目的地</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までの道筋（すなわち学習方略）を明確にすること</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1524000" y="1232930"/>
            <a:ext cx="8706797" cy="432048"/>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gn="ctr">
              <a:lnSpc>
                <a:spcPct val="90000"/>
              </a:lnSpc>
              <a:buNone/>
              <a:defRPr/>
            </a:pPr>
            <a:r>
              <a:rPr lang="ja-JP" altLang="en-US" sz="3200">
                <a:latin typeface="メイリオ" panose="020B0604030504040204" pitchFamily="50" charset="-128"/>
                <a:ea typeface="メイリオ" panose="020B0604030504040204" pitchFamily="50" charset="-128"/>
                <a:cs typeface="メイリオ" panose="020B0604030504040204" pitchFamily="50" charset="-128"/>
              </a:rPr>
              <a:t>授業の</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目標の明確化</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983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75520" y="1124745"/>
            <a:ext cx="8507412" cy="581507"/>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授業の効果分析</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r>
              <a:rPr lang="ja-JP" altLang="en-US" sz="2800" u="sng">
                <a:latin typeface="メイリオ" panose="020B0604030504040204" pitchFamily="50" charset="-128"/>
                <a:ea typeface="メイリオ" panose="020B0604030504040204" pitchFamily="50" charset="-128"/>
                <a:cs typeface="メイリオ" panose="020B0604030504040204" pitchFamily="50" charset="-128"/>
              </a:rPr>
              <a:t>授業</a:t>
            </a:r>
            <a:r>
              <a:rPr lang="ja-JP" altLang="en-US" sz="2800" u="sng" dirty="0">
                <a:latin typeface="メイリオ" panose="020B0604030504040204" pitchFamily="50" charset="-128"/>
                <a:ea typeface="メイリオ" panose="020B0604030504040204" pitchFamily="50" charset="-128"/>
                <a:cs typeface="メイリオ" panose="020B0604030504040204" pitchFamily="50" charset="-128"/>
              </a:rPr>
              <a:t>の効果が上がらない要因</a:t>
            </a:r>
            <a:endParaRPr lang="en-US" altLang="ja-JP" sz="2800"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buClr>
                <a:schemeClr val="accent2"/>
              </a:buClr>
              <a:buFont typeface="Wingdings" panose="05000000000000000000" pitchFamily="2" charset="2"/>
              <a:buChar char="n"/>
              <a:defRPr/>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授業の目的やねらいを明確にしていない</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buClr>
                <a:schemeClr val="accent2"/>
              </a:buClr>
              <a:buFont typeface="Wingdings" panose="05000000000000000000" pitchFamily="2" charset="2"/>
              <a:buChar char="n"/>
              <a:defRPr/>
            </a:pPr>
            <a:endParaRPr lang="ja-JP" altLang="en-US" sz="26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buClr>
                <a:schemeClr val="accent2"/>
              </a:buClr>
              <a:buFont typeface="Wingdings" panose="05000000000000000000" pitchFamily="2" charset="2"/>
              <a:buChar char="n"/>
              <a:defRPr/>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効果測定として何を測るのか決めていない</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buClr>
                <a:schemeClr val="accent2"/>
              </a:buClr>
              <a:buFont typeface="Wingdings" panose="05000000000000000000" pitchFamily="2" charset="2"/>
              <a:buChar char="n"/>
              <a:defRPr/>
            </a:pPr>
            <a:endParaRPr lang="ja-JP" altLang="en-US" sz="26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buClr>
                <a:schemeClr val="accent2"/>
              </a:buClr>
              <a:buFont typeface="Wingdings" panose="05000000000000000000" pitchFamily="2" charset="2"/>
              <a:buChar char="n"/>
              <a:defRPr/>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誰がいつ測定するか決めていない</a:t>
            </a:r>
          </a:p>
          <a:p>
            <a:pPr marL="0" indent="0">
              <a:lnSpc>
                <a:spcPct val="90000"/>
              </a:lnSpc>
              <a:buNone/>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15155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40599814"/>
              </p:ext>
            </p:extLst>
          </p:nvPr>
        </p:nvGraphicFramePr>
        <p:xfrm>
          <a:off x="1847529" y="2085328"/>
          <a:ext cx="7548861" cy="4047785"/>
        </p:xfrm>
        <a:graphic>
          <a:graphicData uri="http://schemas.openxmlformats.org/drawingml/2006/table">
            <a:tbl>
              <a:tblPr firstRow="1" bandRow="1">
                <a:tableStyleId>{69CF1AB2-1976-4502-BF36-3FF5EA218861}</a:tableStyleId>
              </a:tblPr>
              <a:tblGrid>
                <a:gridCol w="2516287">
                  <a:extLst>
                    <a:ext uri="{9D8B030D-6E8A-4147-A177-3AD203B41FA5}">
                      <a16:colId xmlns:a16="http://schemas.microsoft.com/office/drawing/2014/main" val="20000"/>
                    </a:ext>
                  </a:extLst>
                </a:gridCol>
                <a:gridCol w="2516287">
                  <a:extLst>
                    <a:ext uri="{9D8B030D-6E8A-4147-A177-3AD203B41FA5}">
                      <a16:colId xmlns:a16="http://schemas.microsoft.com/office/drawing/2014/main" val="20001"/>
                    </a:ext>
                  </a:extLst>
                </a:gridCol>
                <a:gridCol w="2516287">
                  <a:extLst>
                    <a:ext uri="{9D8B030D-6E8A-4147-A177-3AD203B41FA5}">
                      <a16:colId xmlns:a16="http://schemas.microsoft.com/office/drawing/2014/main" val="20002"/>
                    </a:ext>
                  </a:extLst>
                </a:gridCol>
              </a:tblGrid>
              <a:tr h="578255">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評　価</a:t>
                      </a:r>
                      <a:br>
                        <a:rPr lang="en-US" sz="1800" b="0" kern="50" spc="100" dirty="0">
                          <a:effectLst/>
                          <a:latin typeface="メイリオ" panose="020B0604030504040204" pitchFamily="50" charset="-128"/>
                          <a:ea typeface="メイリオ" panose="020B0604030504040204" pitchFamily="50" charset="-128"/>
                        </a:rPr>
                      </a:br>
                      <a:r>
                        <a:rPr lang="en-US" sz="1800" b="0" kern="50" spc="100" dirty="0">
                          <a:effectLst/>
                          <a:latin typeface="メイリオ" panose="020B0604030504040204" pitchFamily="50" charset="-128"/>
                          <a:ea typeface="メイリオ" panose="020B0604030504040204" pitchFamily="50" charset="-128"/>
                        </a:rPr>
                        <a:t>Evaluation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gridSpan="2">
                  <a:txBody>
                    <a:bodyPr/>
                    <a:lstStyle/>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 </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578255">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統　合</a:t>
                      </a:r>
                      <a:br>
                        <a:rPr lang="en-US" sz="1800" b="0" kern="50" spc="100" dirty="0">
                          <a:effectLst/>
                          <a:latin typeface="メイリオ" panose="020B0604030504040204" pitchFamily="50" charset="-128"/>
                          <a:ea typeface="メイリオ" panose="020B0604030504040204" pitchFamily="50" charset="-128"/>
                        </a:rPr>
                      </a:br>
                      <a:r>
                        <a:rPr lang="en-US" sz="1800" b="0" kern="50" spc="100" dirty="0">
                          <a:effectLst/>
                          <a:latin typeface="メイリオ" panose="020B0604030504040204" pitchFamily="50" charset="-128"/>
                          <a:ea typeface="メイリオ" panose="020B0604030504040204" pitchFamily="50" charset="-128"/>
                        </a:rPr>
                        <a:t>Synthesis</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個性化</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Characterization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自然化</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Naturalization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extLst>
                  <a:ext uri="{0D108BD9-81ED-4DB2-BD59-A6C34878D82A}">
                    <a16:rowId xmlns:a16="http://schemas.microsoft.com/office/drawing/2014/main" val="10001"/>
                  </a:ext>
                </a:extLst>
              </a:tr>
              <a:tr h="578255">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分　析</a:t>
                      </a:r>
                      <a:br>
                        <a:rPr lang="en-US" sz="1800" b="0" kern="50" spc="100" dirty="0">
                          <a:effectLst/>
                          <a:latin typeface="メイリオ" panose="020B0604030504040204" pitchFamily="50" charset="-128"/>
                          <a:ea typeface="メイリオ" panose="020B0604030504040204" pitchFamily="50" charset="-128"/>
                        </a:rPr>
                      </a:br>
                      <a:r>
                        <a:rPr lang="en-US" sz="1800" b="0" kern="50" spc="100" dirty="0">
                          <a:effectLst/>
                          <a:latin typeface="メイリオ" panose="020B0604030504040204" pitchFamily="50" charset="-128"/>
                          <a:ea typeface="メイリオ" panose="020B0604030504040204" pitchFamily="50" charset="-128"/>
                        </a:rPr>
                        <a:t>Analysis</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組織化</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Organization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分節化</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Articulation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extLst>
                  <a:ext uri="{0D108BD9-81ED-4DB2-BD59-A6C34878D82A}">
                    <a16:rowId xmlns:a16="http://schemas.microsoft.com/office/drawing/2014/main" val="10002"/>
                  </a:ext>
                </a:extLst>
              </a:tr>
              <a:tr h="578255">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応　用</a:t>
                      </a:r>
                      <a:br>
                        <a:rPr lang="en-US" sz="1800" b="0" kern="50" spc="100" dirty="0">
                          <a:effectLst/>
                          <a:latin typeface="メイリオ" panose="020B0604030504040204" pitchFamily="50" charset="-128"/>
                          <a:ea typeface="メイリオ" panose="020B0604030504040204" pitchFamily="50" charset="-128"/>
                        </a:rPr>
                      </a:br>
                      <a:r>
                        <a:rPr lang="en-US" sz="1800" b="0" kern="50" spc="100" dirty="0">
                          <a:effectLst/>
                          <a:latin typeface="メイリオ" panose="020B0604030504040204" pitchFamily="50" charset="-128"/>
                          <a:ea typeface="メイリオ" panose="020B0604030504040204" pitchFamily="50" charset="-128"/>
                        </a:rPr>
                        <a:t>Application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価値づけ</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Valuing</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精密化</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Precision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extLst>
                  <a:ext uri="{0D108BD9-81ED-4DB2-BD59-A6C34878D82A}">
                    <a16:rowId xmlns:a16="http://schemas.microsoft.com/office/drawing/2014/main" val="10003"/>
                  </a:ext>
                </a:extLst>
              </a:tr>
              <a:tr h="578255">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理　解</a:t>
                      </a:r>
                      <a:br>
                        <a:rPr lang="en-US" sz="1800" b="0" kern="50" spc="100" dirty="0">
                          <a:effectLst/>
                          <a:latin typeface="メイリオ" panose="020B0604030504040204" pitchFamily="50" charset="-128"/>
                          <a:ea typeface="メイリオ" panose="020B0604030504040204" pitchFamily="50" charset="-128"/>
                        </a:rPr>
                      </a:br>
                      <a:r>
                        <a:rPr lang="en-US" sz="1800" b="0" kern="50" spc="100" dirty="0">
                          <a:effectLst/>
                          <a:latin typeface="メイリオ" panose="020B0604030504040204" pitchFamily="50" charset="-128"/>
                          <a:ea typeface="メイリオ" panose="020B0604030504040204" pitchFamily="50" charset="-128"/>
                        </a:rPr>
                        <a:t>Comprehension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反　応</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Responding</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巧妙化</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Manipulation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extLst>
                  <a:ext uri="{0D108BD9-81ED-4DB2-BD59-A6C34878D82A}">
                    <a16:rowId xmlns:a16="http://schemas.microsoft.com/office/drawing/2014/main" val="10004"/>
                  </a:ext>
                </a:extLst>
              </a:tr>
              <a:tr h="578255">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知　識</a:t>
                      </a:r>
                      <a:br>
                        <a:rPr lang="en-US" sz="1800" b="0" kern="50" spc="100" dirty="0">
                          <a:effectLst/>
                          <a:latin typeface="メイリオ" panose="020B0604030504040204" pitchFamily="50" charset="-128"/>
                          <a:ea typeface="メイリオ" panose="020B0604030504040204" pitchFamily="50" charset="-128"/>
                        </a:rPr>
                      </a:br>
                      <a:r>
                        <a:rPr lang="en-US" sz="1800" b="0" kern="50" spc="100" dirty="0">
                          <a:effectLst/>
                          <a:latin typeface="メイリオ" panose="020B0604030504040204" pitchFamily="50" charset="-128"/>
                          <a:ea typeface="メイリオ" panose="020B0604030504040204" pitchFamily="50" charset="-128"/>
                        </a:rPr>
                        <a:t>Knowledge</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受け入れ</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Receiving</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Aft>
                          <a:spcPts val="0"/>
                        </a:spcAft>
                      </a:pPr>
                      <a:r>
                        <a:rPr lang="ja-JP" sz="1800" b="0" kern="50" spc="100" dirty="0">
                          <a:effectLst/>
                          <a:latin typeface="メイリオ" panose="020B0604030504040204" pitchFamily="50" charset="-128"/>
                          <a:ea typeface="メイリオ" panose="020B0604030504040204" pitchFamily="50" charset="-128"/>
                        </a:rPr>
                        <a:t>模　倣</a:t>
                      </a:r>
                      <a:endParaRPr lang="ja-JP" sz="1800" b="0" dirty="0">
                        <a:effectLst/>
                        <a:latin typeface="メイリオ" panose="020B0604030504040204" pitchFamily="50" charset="-128"/>
                        <a:ea typeface="メイリオ" panose="020B0604030504040204" pitchFamily="50" charset="-128"/>
                      </a:endParaRPr>
                    </a:p>
                    <a:p>
                      <a:pPr algn="ctr">
                        <a:lnSpc>
                          <a:spcPct val="100000"/>
                        </a:lnSpc>
                        <a:spcAft>
                          <a:spcPts val="0"/>
                        </a:spcAft>
                      </a:pPr>
                      <a:r>
                        <a:rPr lang="en-US" sz="1800" b="0" kern="50" spc="100" dirty="0">
                          <a:effectLst/>
                          <a:latin typeface="メイリオ" panose="020B0604030504040204" pitchFamily="50" charset="-128"/>
                          <a:ea typeface="メイリオ" panose="020B0604030504040204" pitchFamily="50" charset="-128"/>
                        </a:rPr>
                        <a:t>Imitation</a:t>
                      </a:r>
                      <a:endParaRPr lang="ja-JP" sz="1800" b="0" dirty="0">
                        <a:solidFill>
                          <a:srgbClr val="000000"/>
                        </a:solidFill>
                        <a:effectLst/>
                        <a:latin typeface="メイリオ" panose="020B0604030504040204" pitchFamily="50" charset="-128"/>
                        <a:ea typeface="メイリオ" panose="020B0604030504040204" pitchFamily="50" charset="-128"/>
                        <a:cs typeface="Verdana"/>
                      </a:endParaRPr>
                    </a:p>
                  </a:txBody>
                  <a:tcPr marL="68580" marR="68580" marT="0" marB="0" anchor="ctr"/>
                </a:tc>
                <a:extLst>
                  <a:ext uri="{0D108BD9-81ED-4DB2-BD59-A6C34878D82A}">
                    <a16:rowId xmlns:a16="http://schemas.microsoft.com/office/drawing/2014/main" val="10005"/>
                  </a:ext>
                </a:extLst>
              </a:tr>
              <a:tr h="578255">
                <a:tc>
                  <a:txBody>
                    <a:bodyPr/>
                    <a:lstStyle/>
                    <a:p>
                      <a:pPr algn="ctr">
                        <a:lnSpc>
                          <a:spcPct val="100000"/>
                        </a:lnSpc>
                        <a:spcBef>
                          <a:spcPts val="1200"/>
                        </a:spcBef>
                        <a:spcAft>
                          <a:spcPts val="0"/>
                        </a:spcAft>
                      </a:pPr>
                      <a:r>
                        <a:rPr lang="ja-JP" sz="1800" b="0" kern="50" spc="100" dirty="0">
                          <a:effectLst/>
                          <a:latin typeface="メイリオ" panose="020B0604030504040204" pitchFamily="50" charset="-128"/>
                          <a:ea typeface="メイリオ" panose="020B0604030504040204" pitchFamily="50" charset="-128"/>
                        </a:rPr>
                        <a:t>認知的領域</a:t>
                      </a:r>
                      <a:endParaRPr lang="ja-JP" sz="2000" b="0" dirty="0">
                        <a:solidFill>
                          <a:schemeClr val="bg1"/>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Bef>
                          <a:spcPts val="1200"/>
                        </a:spcBef>
                        <a:spcAft>
                          <a:spcPts val="0"/>
                        </a:spcAft>
                      </a:pPr>
                      <a:r>
                        <a:rPr lang="ja-JP" sz="1800" b="0" kern="50" spc="100" dirty="0">
                          <a:effectLst/>
                          <a:latin typeface="メイリオ" panose="020B0604030504040204" pitchFamily="50" charset="-128"/>
                          <a:ea typeface="メイリオ" panose="020B0604030504040204" pitchFamily="50" charset="-128"/>
                        </a:rPr>
                        <a:t>情意的領域</a:t>
                      </a:r>
                      <a:endParaRPr lang="ja-JP" sz="2000" b="0" dirty="0">
                        <a:solidFill>
                          <a:schemeClr val="bg1"/>
                        </a:solidFill>
                        <a:effectLst/>
                        <a:latin typeface="メイリオ" panose="020B0604030504040204" pitchFamily="50" charset="-128"/>
                        <a:ea typeface="メイリオ" panose="020B0604030504040204" pitchFamily="50" charset="-128"/>
                        <a:cs typeface="Verdana"/>
                      </a:endParaRPr>
                    </a:p>
                  </a:txBody>
                  <a:tcPr marL="68580" marR="68580" marT="0" marB="0" anchor="ctr"/>
                </a:tc>
                <a:tc>
                  <a:txBody>
                    <a:bodyPr/>
                    <a:lstStyle/>
                    <a:p>
                      <a:pPr algn="ctr">
                        <a:lnSpc>
                          <a:spcPct val="100000"/>
                        </a:lnSpc>
                        <a:spcBef>
                          <a:spcPts val="1200"/>
                        </a:spcBef>
                        <a:spcAft>
                          <a:spcPts val="0"/>
                        </a:spcAft>
                      </a:pPr>
                      <a:r>
                        <a:rPr lang="ja-JP" sz="1800" b="0" kern="50" spc="-150" dirty="0">
                          <a:effectLst/>
                          <a:latin typeface="メイリオ" panose="020B0604030504040204" pitchFamily="50" charset="-128"/>
                          <a:ea typeface="メイリオ" panose="020B0604030504040204" pitchFamily="50" charset="-128"/>
                        </a:rPr>
                        <a:t>心的運動的領域</a:t>
                      </a:r>
                      <a:endParaRPr lang="ja-JP" sz="2000" b="0" spc="-150" dirty="0">
                        <a:solidFill>
                          <a:schemeClr val="bg1"/>
                        </a:solidFill>
                        <a:effectLst/>
                        <a:latin typeface="メイリオ" panose="020B0604030504040204" pitchFamily="50" charset="-128"/>
                        <a:ea typeface="メイリオ" panose="020B0604030504040204" pitchFamily="50" charset="-128"/>
                        <a:cs typeface="Verdana"/>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2" name="テキスト ボックス 1"/>
          <p:cNvSpPr txBox="1"/>
          <p:nvPr/>
        </p:nvSpPr>
        <p:spPr>
          <a:xfrm>
            <a:off x="1257127" y="1191616"/>
            <a:ext cx="9677745"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ブルームの教育目標分類学（教育目標のタキソノミーの全体的構成）</a:t>
            </a:r>
            <a:endParaRPr kumimoji="1" lang="ja-JP" altLang="en-US" sz="2400" dirty="0">
              <a:latin typeface="メイリオ" panose="020B0604030504040204" pitchFamily="50" charset="-128"/>
              <a:ea typeface="メイリオ" panose="020B0604030504040204" pitchFamily="50" charset="-128"/>
            </a:endParaRPr>
          </a:p>
        </p:txBody>
      </p:sp>
      <p:sp>
        <p:nvSpPr>
          <p:cNvPr id="4" name="四角形吹き出し 3">
            <a:extLst>
              <a:ext uri="{FF2B5EF4-FFF2-40B4-BE49-F238E27FC236}">
                <a16:creationId xmlns:a16="http://schemas.microsoft.com/office/drawing/2014/main" id="{CC0DEEB0-8FA6-5B19-73DA-0D7322BC6B8F}"/>
              </a:ext>
            </a:extLst>
          </p:cNvPr>
          <p:cNvSpPr/>
          <p:nvPr/>
        </p:nvSpPr>
        <p:spPr>
          <a:xfrm>
            <a:off x="492691" y="1561771"/>
            <a:ext cx="2019720" cy="461665"/>
          </a:xfrm>
          <a:prstGeom prst="wedgeRectCallout">
            <a:avLst>
              <a:gd name="adj1" fmla="val 34073"/>
              <a:gd name="adj2" fmla="val 117550"/>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highlight>
                <a:srgbClr val="FFFF00"/>
              </a:highlight>
            </a:endParaRPr>
          </a:p>
        </p:txBody>
      </p:sp>
      <p:sp>
        <p:nvSpPr>
          <p:cNvPr id="6" name="テキスト ボックス 5">
            <a:extLst>
              <a:ext uri="{FF2B5EF4-FFF2-40B4-BE49-F238E27FC236}">
                <a16:creationId xmlns:a16="http://schemas.microsoft.com/office/drawing/2014/main" id="{A4173BD4-B63D-B380-2B04-7443C169E887}"/>
              </a:ext>
            </a:extLst>
          </p:cNvPr>
          <p:cNvSpPr txBox="1"/>
          <p:nvPr/>
        </p:nvSpPr>
        <p:spPr>
          <a:xfrm>
            <a:off x="535588" y="1594947"/>
            <a:ext cx="1976823" cy="369332"/>
          </a:xfrm>
          <a:prstGeom prst="rect">
            <a:avLst/>
          </a:prstGeom>
          <a:noFill/>
        </p:spPr>
        <p:txBody>
          <a:bodyPr wrap="none" rtlCol="0">
            <a:spAutoFit/>
          </a:bodyPr>
          <a:lstStyle/>
          <a:p>
            <a:r>
              <a:rPr kumimoji="1" lang="ja-JP" altLang="en-US">
                <a:highlight>
                  <a:srgbClr val="FFFF00"/>
                </a:highlight>
              </a:rPr>
              <a:t>教育目標の見直し</a:t>
            </a:r>
          </a:p>
        </p:txBody>
      </p:sp>
      <p:sp>
        <p:nvSpPr>
          <p:cNvPr id="7" name="円形吹き出し 6">
            <a:extLst>
              <a:ext uri="{FF2B5EF4-FFF2-40B4-BE49-F238E27FC236}">
                <a16:creationId xmlns:a16="http://schemas.microsoft.com/office/drawing/2014/main" id="{5BE02FEC-4374-DC5A-2FD9-82B1BAE1454A}"/>
              </a:ext>
            </a:extLst>
          </p:cNvPr>
          <p:cNvSpPr/>
          <p:nvPr/>
        </p:nvSpPr>
        <p:spPr>
          <a:xfrm>
            <a:off x="9713626" y="2413416"/>
            <a:ext cx="1933731" cy="1528997"/>
          </a:xfrm>
          <a:prstGeom prst="wedgeEllipseCallout">
            <a:avLst>
              <a:gd name="adj1" fmla="val -58592"/>
              <a:gd name="adj2" fmla="val 89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どのように教育目標を変えればいいの？</a:t>
            </a:r>
          </a:p>
        </p:txBody>
      </p:sp>
      <p:sp>
        <p:nvSpPr>
          <p:cNvPr id="8" name="円形吹き出し 7">
            <a:extLst>
              <a:ext uri="{FF2B5EF4-FFF2-40B4-BE49-F238E27FC236}">
                <a16:creationId xmlns:a16="http://schemas.microsoft.com/office/drawing/2014/main" id="{F12CDFB0-1F06-182D-D0AE-31E32A0AB9C8}"/>
              </a:ext>
            </a:extLst>
          </p:cNvPr>
          <p:cNvSpPr/>
          <p:nvPr/>
        </p:nvSpPr>
        <p:spPr>
          <a:xfrm>
            <a:off x="9968006" y="4137387"/>
            <a:ext cx="1933731" cy="1528997"/>
          </a:xfrm>
          <a:prstGeom prst="wedgeEllipseCallout">
            <a:avLst>
              <a:gd name="adj1" fmla="val -74083"/>
              <a:gd name="adj2" fmla="val -84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深い学びとは何か？</a:t>
            </a:r>
          </a:p>
        </p:txBody>
      </p:sp>
    </p:spTree>
    <p:extLst>
      <p:ext uri="{BB962C8B-B14F-4D97-AF65-F5344CB8AC3E}">
        <p14:creationId xmlns:p14="http://schemas.microsoft.com/office/powerpoint/2010/main" val="396895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574143" y="2050329"/>
            <a:ext cx="7116612" cy="4215004"/>
            <a:chOff x="-444500" y="0"/>
            <a:chExt cx="3771900" cy="138430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25700" cy="1087755"/>
            </a:xfrm>
            <a:prstGeom prst="rect">
              <a:avLst/>
            </a:prstGeom>
            <a:noFill/>
            <a:ln>
              <a:noFill/>
            </a:ln>
          </p:spPr>
        </p:pic>
        <p:sp>
          <p:nvSpPr>
            <p:cNvPr id="8" name="テキスト 21"/>
            <p:cNvSpPr txBox="1"/>
            <p:nvPr/>
          </p:nvSpPr>
          <p:spPr>
            <a:xfrm>
              <a:off x="-444500" y="1041400"/>
              <a:ext cx="3771900" cy="342900"/>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ja-JP" altLang="en-US" sz="1050" dirty="0">
                  <a:latin typeface="Palatino Linotype" panose="02040502050505030304" pitchFamily="18" charset="0"/>
                  <a:ea typeface="メイリオ" panose="020B0604030504040204" pitchFamily="50" charset="-128"/>
                  <a:cs typeface="Times New Roman" panose="02020603050405020304" pitchFamily="18" charset="0"/>
                </a:rPr>
                <a:t>図</a:t>
              </a:r>
              <a:r>
                <a:rPr lang="en-US" sz="1050" dirty="0">
                  <a:latin typeface="Palatino Linotype" panose="02040502050505030304" pitchFamily="18" charset="0"/>
                  <a:ea typeface="メイリオ" panose="020B0604030504040204" pitchFamily="50" charset="-128"/>
                  <a:cs typeface="Times New Roman" panose="02020603050405020304" pitchFamily="18" charset="0"/>
                </a:rPr>
                <a:t>4-1</a:t>
              </a:r>
              <a:r>
                <a:rPr lang="ja-JP" altLang="en-US" sz="1050" dirty="0">
                  <a:latin typeface="Palatino Linotype" panose="02040502050505030304" pitchFamily="18" charset="0"/>
                  <a:ea typeface="メイリオ" panose="020B0604030504040204" pitchFamily="50" charset="-128"/>
                  <a:cs typeface="Times New Roman" panose="02020603050405020304" pitchFamily="18" charset="0"/>
                </a:rPr>
                <a:t>　Ｊ・Ｂ・キャロルの学校学習の時間モデル（１）</a:t>
              </a:r>
              <a:endParaRPr lang="ja-JP" altLang="en-US" sz="1100" dirty="0">
                <a:latin typeface="Palatino Linotype" panose="02040502050505030304" pitchFamily="18" charset="0"/>
                <a:ea typeface="HGS明朝E" panose="02020900000000000000" pitchFamily="18" charset="-128"/>
                <a:cs typeface="Times New Roman" panose="02020603050405020304" pitchFamily="18" charset="0"/>
              </a:endParaRPr>
            </a:p>
          </p:txBody>
        </p:sp>
      </p:grpSp>
      <p:sp>
        <p:nvSpPr>
          <p:cNvPr id="9"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3" name="テキスト ボックス 2"/>
          <p:cNvSpPr txBox="1"/>
          <p:nvPr/>
        </p:nvSpPr>
        <p:spPr>
          <a:xfrm>
            <a:off x="1524000" y="1152100"/>
            <a:ext cx="9144000" cy="584775"/>
          </a:xfrm>
          <a:prstGeom prst="rect">
            <a:avLst/>
          </a:prstGeom>
          <a:noFill/>
        </p:spPr>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Ｊ・Ｂ・キャロルの学校学習の時間モデル</a:t>
            </a:r>
          </a:p>
        </p:txBody>
      </p:sp>
    </p:spTree>
    <p:extLst>
      <p:ext uri="{BB962C8B-B14F-4D97-AF65-F5344CB8AC3E}">
        <p14:creationId xmlns:p14="http://schemas.microsoft.com/office/powerpoint/2010/main" val="2049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54243" y="1866280"/>
            <a:ext cx="9623684" cy="4489551"/>
            <a:chOff x="0" y="301197"/>
            <a:chExt cx="3905250" cy="1527603"/>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738" y="301197"/>
              <a:ext cx="2990850" cy="1404623"/>
            </a:xfrm>
            <a:prstGeom prst="rect">
              <a:avLst/>
            </a:prstGeom>
            <a:noFill/>
            <a:ln>
              <a:noFill/>
            </a:ln>
          </p:spPr>
        </p:pic>
        <p:sp>
          <p:nvSpPr>
            <p:cNvPr id="11" name="テキスト 22"/>
            <p:cNvSpPr txBox="1"/>
            <p:nvPr/>
          </p:nvSpPr>
          <p:spPr>
            <a:xfrm>
              <a:off x="0" y="1485900"/>
              <a:ext cx="3905250" cy="342900"/>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ja-JP" altLang="en-US" sz="1050">
                  <a:latin typeface="Palatino Linotype" panose="02040502050505030304" pitchFamily="18" charset="0"/>
                  <a:ea typeface="メイリオ" panose="020B0604030504040204" pitchFamily="50" charset="-128"/>
                  <a:cs typeface="Times New Roman" panose="02020603050405020304" pitchFamily="18" charset="0"/>
                </a:rPr>
                <a:t>図</a:t>
              </a:r>
              <a:r>
                <a:rPr lang="en-US" sz="1050">
                  <a:latin typeface="Palatino Linotype" panose="02040502050505030304" pitchFamily="18" charset="0"/>
                  <a:ea typeface="メイリオ" panose="020B0604030504040204" pitchFamily="50" charset="-128"/>
                  <a:cs typeface="Times New Roman" panose="02020603050405020304" pitchFamily="18" charset="0"/>
                </a:rPr>
                <a:t>4-2</a:t>
              </a:r>
              <a:r>
                <a:rPr lang="ja-JP" altLang="en-US" sz="1050">
                  <a:latin typeface="Palatino Linotype" panose="02040502050505030304" pitchFamily="18" charset="0"/>
                  <a:ea typeface="メイリオ" panose="020B0604030504040204" pitchFamily="50" charset="-128"/>
                  <a:cs typeface="Times New Roman" panose="02020603050405020304" pitchFamily="18" charset="0"/>
                </a:rPr>
                <a:t>　Ｊ・Ｂ・キャロルの学校学習の時間モデル（</a:t>
              </a:r>
              <a:r>
                <a:rPr lang="en-US" sz="1050">
                  <a:latin typeface="Palatino Linotype" panose="02040502050505030304" pitchFamily="18" charset="0"/>
                  <a:ea typeface="メイリオ" panose="020B0604030504040204" pitchFamily="50" charset="-128"/>
                  <a:cs typeface="Times New Roman" panose="02020603050405020304" pitchFamily="18" charset="0"/>
                </a:rPr>
                <a:t>2</a:t>
              </a:r>
              <a:r>
                <a:rPr lang="ja-JP" altLang="en-US" sz="1050">
                  <a:latin typeface="Palatino Linotype" panose="02040502050505030304" pitchFamily="18" charset="0"/>
                  <a:ea typeface="メイリオ" panose="020B0604030504040204" pitchFamily="50" charset="-128"/>
                  <a:cs typeface="Times New Roman" panose="02020603050405020304" pitchFamily="18" charset="0"/>
                </a:rPr>
                <a:t>）</a:t>
              </a:r>
              <a:endParaRPr lang="ja-JP" altLang="en-US" sz="1100">
                <a:latin typeface="Palatino Linotype" panose="02040502050505030304" pitchFamily="18" charset="0"/>
                <a:ea typeface="HGS明朝E" panose="02020900000000000000" pitchFamily="18" charset="-128"/>
                <a:cs typeface="Times New Roman" panose="02020603050405020304" pitchFamily="18" charset="0"/>
              </a:endParaRPr>
            </a:p>
          </p:txBody>
        </p:sp>
      </p:grpSp>
      <p:sp>
        <p:nvSpPr>
          <p:cNvPr id="7"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8" name="テキスト ボックス 7"/>
          <p:cNvSpPr txBox="1"/>
          <p:nvPr/>
        </p:nvSpPr>
        <p:spPr>
          <a:xfrm>
            <a:off x="1523999" y="1131291"/>
            <a:ext cx="9143999" cy="584775"/>
          </a:xfrm>
          <a:prstGeom prst="rect">
            <a:avLst/>
          </a:prstGeom>
          <a:noFill/>
        </p:spPr>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Ｊ・Ｂ・キャロルの学校学習の時間モデル</a:t>
            </a:r>
          </a:p>
        </p:txBody>
      </p:sp>
    </p:spTree>
    <p:extLst>
      <p:ext uri="{BB962C8B-B14F-4D97-AF65-F5344CB8AC3E}">
        <p14:creationId xmlns:p14="http://schemas.microsoft.com/office/powerpoint/2010/main" val="2944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8819" y="1213504"/>
            <a:ext cx="9347401" cy="4585871"/>
          </a:xfrm>
          <a:prstGeom prst="rect">
            <a:avLst/>
          </a:prstGeom>
          <a:noFill/>
        </p:spPr>
        <p:txBody>
          <a:bodyPr wrap="square" rtlCol="0">
            <a:spAutoFit/>
          </a:bodyPr>
          <a:lstStyle/>
          <a:p>
            <a:pPr algn="ctr"/>
            <a:r>
              <a:rPr lang="ja-JP" altLang="en-US" sz="3200">
                <a:latin typeface="Meiryo" panose="020B0604030504040204" pitchFamily="34" charset="-128"/>
                <a:ea typeface="Meiryo" panose="020B0604030504040204" pitchFamily="34" charset="-128"/>
              </a:rPr>
              <a:t>「</a:t>
            </a:r>
            <a:r>
              <a:rPr lang="ja-JP" altLang="en-US" sz="3200" dirty="0">
                <a:latin typeface="Meiryo" panose="020B0604030504040204" pitchFamily="34" charset="-128"/>
                <a:ea typeface="Meiryo" panose="020B0604030504040204" pitchFamily="34" charset="-128"/>
              </a:rPr>
              <a:t>教えないで学べる」学習環境</a:t>
            </a:r>
            <a:endParaRPr lang="en-US" altLang="ja-JP" sz="2000" dirty="0">
              <a:latin typeface="Meiryo" panose="020B0604030504040204" pitchFamily="34" charset="-128"/>
              <a:ea typeface="Meiryo" panose="020B0604030504040204" pitchFamily="34" charset="-128"/>
            </a:endParaRPr>
          </a:p>
          <a:p>
            <a:endParaRPr lang="en-US" altLang="ja-JP" sz="2000" b="1"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r>
              <a:rPr lang="ja-JP" altLang="en-US" sz="2000" dirty="0">
                <a:latin typeface="Meiryo" panose="020B0604030504040204" pitchFamily="34" charset="-128"/>
                <a:ea typeface="Meiryo" panose="020B0604030504040204" pitchFamily="34" charset="-128"/>
              </a:rPr>
              <a:t>クラウドコンピューティング（</a:t>
            </a:r>
            <a:r>
              <a:rPr lang="en-US" altLang="ja-JP" sz="2000" dirty="0">
                <a:latin typeface="Meiryo" panose="020B0604030504040204" pitchFamily="34" charset="-128"/>
                <a:ea typeface="Meiryo" panose="020B0604030504040204" pitchFamily="34" charset="-128"/>
              </a:rPr>
              <a:t>cloud computing</a:t>
            </a:r>
            <a:r>
              <a:rPr lang="ja-JP" altLang="en-US" sz="2000" dirty="0">
                <a:latin typeface="Meiryo" panose="020B0604030504040204" pitchFamily="34" charset="-128"/>
                <a:ea typeface="Meiryo" panose="020B0604030504040204" pitchFamily="34" charset="-128"/>
              </a:rPr>
              <a:t>）</a:t>
            </a:r>
            <a:endParaRPr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endParaRPr kumimoji="1"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r>
              <a:rPr lang="ja-JP" altLang="en-US" sz="2000" dirty="0">
                <a:latin typeface="Meiryo" panose="020B0604030504040204" pitchFamily="34" charset="-128"/>
                <a:ea typeface="Meiryo" panose="020B0604030504040204" pitchFamily="34" charset="-128"/>
              </a:rPr>
              <a:t>電子書籍（デジタル教科書）</a:t>
            </a:r>
            <a:endParaRPr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endParaRPr kumimoji="1"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r>
              <a:rPr lang="ja-JP" altLang="en-US" sz="2000" dirty="0">
                <a:latin typeface="Meiryo" panose="020B0604030504040204" pitchFamily="34" charset="-128"/>
                <a:ea typeface="Meiryo" panose="020B0604030504040204" pitchFamily="34" charset="-128"/>
              </a:rPr>
              <a:t>フィールドワーク</a:t>
            </a:r>
            <a:endParaRPr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endParaRPr kumimoji="1"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r>
              <a:rPr lang="en-US" altLang="ja-JP" sz="2000" u="sng" dirty="0">
                <a:solidFill>
                  <a:srgbClr val="0070C0"/>
                </a:solidFill>
                <a:latin typeface="Meiryo" panose="020B0604030504040204" pitchFamily="34" charset="-128"/>
                <a:ea typeface="Meiryo" panose="020B0604030504040204" pitchFamily="34" charset="-128"/>
              </a:rPr>
              <a:t>e-</a:t>
            </a:r>
            <a:r>
              <a:rPr lang="ja-JP" altLang="en-US" sz="2000" u="sng" dirty="0">
                <a:solidFill>
                  <a:srgbClr val="0070C0"/>
                </a:solidFill>
                <a:latin typeface="Meiryo" panose="020B0604030504040204" pitchFamily="34" charset="-128"/>
                <a:ea typeface="Meiryo" panose="020B0604030504040204" pitchFamily="34" charset="-128"/>
              </a:rPr>
              <a:t>ラーニング（</a:t>
            </a:r>
            <a:r>
              <a:rPr lang="en-US" altLang="ja-JP" sz="2000" u="sng" dirty="0">
                <a:solidFill>
                  <a:srgbClr val="0070C0"/>
                </a:solidFill>
                <a:latin typeface="Meiryo" panose="020B0604030504040204" pitchFamily="34" charset="-128"/>
                <a:ea typeface="Meiryo" panose="020B0604030504040204" pitchFamily="34" charset="-128"/>
              </a:rPr>
              <a:t>e</a:t>
            </a:r>
            <a:r>
              <a:rPr lang="ja-JP" altLang="en-US" sz="2000" u="sng" dirty="0">
                <a:solidFill>
                  <a:srgbClr val="0070C0"/>
                </a:solidFill>
                <a:latin typeface="Meiryo" panose="020B0604030504040204" pitchFamily="34" charset="-128"/>
                <a:ea typeface="Meiryo" panose="020B0604030504040204" pitchFamily="34" charset="-128"/>
              </a:rPr>
              <a:t>－</a:t>
            </a:r>
            <a:r>
              <a:rPr lang="en-US" altLang="ja-JP" sz="2000" u="sng" dirty="0">
                <a:solidFill>
                  <a:srgbClr val="0070C0"/>
                </a:solidFill>
                <a:latin typeface="Meiryo" panose="020B0604030504040204" pitchFamily="34" charset="-128"/>
                <a:ea typeface="Meiryo" panose="020B0604030504040204" pitchFamily="34" charset="-128"/>
              </a:rPr>
              <a:t>Learning</a:t>
            </a:r>
            <a:r>
              <a:rPr lang="ja-JP" altLang="en-US" sz="2000" u="sng" dirty="0">
                <a:solidFill>
                  <a:srgbClr val="0070C0"/>
                </a:solidFill>
                <a:latin typeface="Meiryo" panose="020B0604030504040204" pitchFamily="34" charset="-128"/>
                <a:ea typeface="Meiryo" panose="020B0604030504040204" pitchFamily="34" charset="-128"/>
              </a:rPr>
              <a:t>）</a:t>
            </a:r>
            <a:endParaRPr lang="en-US" altLang="ja-JP" sz="2000" u="sng" dirty="0">
              <a:solidFill>
                <a:srgbClr val="0070C0"/>
              </a:solidFill>
              <a:latin typeface="Meiryo" panose="020B0604030504040204" pitchFamily="34" charset="-128"/>
              <a:ea typeface="Meiryo" panose="020B0604030504040204" pitchFamily="34" charset="-128"/>
            </a:endParaRPr>
          </a:p>
          <a:p>
            <a:pPr marL="800100" lvl="1" indent="-342900">
              <a:buFont typeface="+mj-ea"/>
              <a:buAutoNum type="circleNumDbPlain"/>
            </a:pPr>
            <a:endParaRPr kumimoji="1"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r>
              <a:rPr lang="ja-JP" altLang="en-US" sz="2000" dirty="0">
                <a:latin typeface="Meiryo" panose="020B0604030504040204" pitchFamily="34" charset="-128"/>
                <a:ea typeface="Meiryo" panose="020B0604030504040204" pitchFamily="34" charset="-128"/>
              </a:rPr>
              <a:t>ｅポートフォリオ（</a:t>
            </a:r>
            <a:r>
              <a:rPr lang="en-US" altLang="ja-JP" sz="2000" dirty="0">
                <a:latin typeface="Meiryo" panose="020B0604030504040204" pitchFamily="34" charset="-128"/>
                <a:ea typeface="Meiryo" panose="020B0604030504040204" pitchFamily="34" charset="-128"/>
              </a:rPr>
              <a:t>e-Portfolio</a:t>
            </a:r>
            <a:r>
              <a:rPr lang="ja-JP" altLang="en-US" sz="2000" dirty="0">
                <a:latin typeface="Meiryo" panose="020B0604030504040204" pitchFamily="34" charset="-128"/>
                <a:ea typeface="Meiryo" panose="020B0604030504040204" pitchFamily="34" charset="-128"/>
              </a:rPr>
              <a:t>）</a:t>
            </a:r>
            <a:endParaRPr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endParaRPr kumimoji="1" lang="en-US" altLang="ja-JP" sz="2000" dirty="0">
              <a:latin typeface="Meiryo" panose="020B0604030504040204" pitchFamily="34" charset="-128"/>
              <a:ea typeface="Meiryo" panose="020B0604030504040204" pitchFamily="34" charset="-128"/>
            </a:endParaRPr>
          </a:p>
          <a:p>
            <a:pPr marL="800100" lvl="1" indent="-342900">
              <a:buFont typeface="+mj-ea"/>
              <a:buAutoNum type="circleNumDbPlain"/>
            </a:pPr>
            <a:r>
              <a:rPr lang="ja-JP" altLang="en-US" sz="2000" dirty="0">
                <a:latin typeface="Meiryo" panose="020B0604030504040204" pitchFamily="34" charset="-128"/>
                <a:ea typeface="Meiryo" panose="020B0604030504040204" pitchFamily="34" charset="-128"/>
              </a:rPr>
              <a:t>ラーニング・コモンズ（</a:t>
            </a:r>
            <a:r>
              <a:rPr lang="en-US" altLang="ja-JP" sz="2000" dirty="0">
                <a:latin typeface="Meiryo" panose="020B0604030504040204" pitchFamily="34" charset="-128"/>
                <a:ea typeface="Meiryo" panose="020B0604030504040204" pitchFamily="34" charset="-128"/>
              </a:rPr>
              <a:t>Learning Commons</a:t>
            </a:r>
            <a:r>
              <a:rPr lang="ja-JP" altLang="en-US" sz="2000" dirty="0">
                <a:latin typeface="Meiryo" panose="020B0604030504040204" pitchFamily="34" charset="-128"/>
                <a:ea typeface="Meiryo" panose="020B0604030504040204" pitchFamily="34" charset="-128"/>
              </a:rPr>
              <a:t>）</a:t>
            </a:r>
            <a:endParaRPr kumimoji="1" lang="ja-JP" altLang="en-US" sz="2000" dirty="0">
              <a:latin typeface="Meiryo" panose="020B0604030504040204" pitchFamily="34" charset="-128"/>
              <a:ea typeface="Meiryo" panose="020B0604030504040204" pitchFamily="34" charset="-128"/>
            </a:endParaRPr>
          </a:p>
        </p:txBody>
      </p:sp>
      <p:sp>
        <p:nvSpPr>
          <p:cNvPr id="5"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29153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258479" y="1628800"/>
            <a:ext cx="9624766" cy="4608512"/>
          </a:xfrm>
          <a:noFill/>
        </p:spPr>
        <p:txBody>
          <a:bodyPr>
            <a:normAutofit lnSpcReduction="10000"/>
          </a:bodyPr>
          <a:lstStyle/>
          <a:p>
            <a:pPr marL="0" indent="0">
              <a:lnSpc>
                <a:spcPct val="120000"/>
              </a:lnSpc>
              <a:buClr>
                <a:schemeClr val="accent2"/>
              </a:buClr>
              <a:buNone/>
              <a:defRPr/>
            </a:pP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授業の目的は「</a:t>
            </a:r>
            <a:r>
              <a:rPr lang="ja-JP" altLang="en-US" sz="2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教えること</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」ではない．それは学習者が「</a:t>
            </a:r>
            <a:r>
              <a:rPr lang="ja-JP" altLang="en-US" sz="2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自ら学ぶ</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」ことを手助けし，学習者に「</a:t>
            </a:r>
            <a:r>
              <a:rPr lang="ja-JP" altLang="en-US" sz="2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行動変容</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」が起こることである．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教えない</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」授業が主体的な学び手を前提として，よりフレキシブルな学習環境を提供すると共に，成人学習学の原則を踏まえる必要がある．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1764937" y="1145357"/>
            <a:ext cx="8507412" cy="91440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gn="ctr">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自律的なオンライン授業</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18826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343378" y="2330969"/>
            <a:ext cx="9708443" cy="3786107"/>
          </a:xfrm>
          <a:noFill/>
        </p:spPr>
        <p:txBody>
          <a:bodyPr>
            <a:normAutofit/>
          </a:bodyPr>
          <a:lstStyle/>
          <a:p>
            <a:pPr marL="0" indent="0">
              <a:lnSpc>
                <a:spcPct val="120000"/>
              </a:lnSpc>
              <a:buClr>
                <a:schemeClr val="accent2"/>
              </a:buClr>
              <a:buNone/>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e-Learning</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は，ただ単に</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e-Learning</a:t>
            </a: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での“授業で</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学ぶ”のみでは</a:t>
            </a: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なくて，</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30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u="sng">
                <a:latin typeface="メイリオ" panose="020B0604030504040204" pitchFamily="50" charset="-128"/>
                <a:ea typeface="メイリオ" panose="020B0604030504040204" pitchFamily="50" charset="-128"/>
                <a:cs typeface="メイリオ" panose="020B0604030504040204" pitchFamily="50" charset="-128"/>
              </a:rPr>
              <a:t>情報で学ぶ</a:t>
            </a:r>
            <a:r>
              <a:rPr lang="ja-JP" altLang="en-US" sz="30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30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u="sng">
                <a:latin typeface="メイリオ" panose="020B0604030504040204" pitchFamily="50" charset="-128"/>
                <a:ea typeface="メイリオ" panose="020B0604030504040204" pitchFamily="50" charset="-128"/>
                <a:cs typeface="メイリオ" panose="020B0604030504040204" pitchFamily="50" charset="-128"/>
              </a:rPr>
              <a:t>経験して学ぶ</a:t>
            </a:r>
            <a:r>
              <a:rPr lang="ja-JP" altLang="en-US" sz="30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30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u="sng">
                <a:latin typeface="メイリオ" panose="020B0604030504040204" pitchFamily="50" charset="-128"/>
                <a:ea typeface="メイリオ" panose="020B0604030504040204" pitchFamily="50" charset="-128"/>
                <a:cs typeface="メイリオ" panose="020B0604030504040204" pitchFamily="50" charset="-128"/>
              </a:rPr>
              <a:t>仲間から学ぶ</a:t>
            </a:r>
            <a:r>
              <a:rPr lang="ja-JP" altLang="en-US" sz="30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Clr>
                <a:schemeClr val="accent2"/>
              </a:buClr>
              <a:buNone/>
              <a:defRPr/>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取り入れたより幅の広いものだと捉えている．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1775520" y="1124746"/>
            <a:ext cx="9041738" cy="510806"/>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gn="ctr">
              <a:lnSpc>
                <a:spcPct val="90000"/>
              </a:lnSpc>
              <a:buNone/>
              <a:defRP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e-Learning</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という学習</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303444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EC50C2-71C3-A995-5EB4-B991BEBEF5FA}"/>
              </a:ext>
            </a:extLst>
          </p:cNvPr>
          <p:cNvSpPr>
            <a:spLocks noGrp="1"/>
          </p:cNvSpPr>
          <p:nvPr>
            <p:ph type="sldNum" sz="quarter" idx="4294967295"/>
          </p:nvPr>
        </p:nvSpPr>
        <p:spPr>
          <a:xfrm>
            <a:off x="11545554" y="6531273"/>
            <a:ext cx="589280" cy="365125"/>
          </a:xfrm>
        </p:spPr>
        <p:txBody>
          <a:bodyPr/>
          <a:lstStyle/>
          <a:p>
            <a:fld id="{994A5E97-25E7-5C4E-8912-C435D6255DC6}" type="slidenum">
              <a:rPr lang="ja-JP" altLang="en-US" smtClean="0"/>
              <a:pPr/>
              <a:t>18</a:t>
            </a:fld>
            <a:endParaRPr lang="ja-JP" altLang="en-US"/>
          </a:p>
        </p:txBody>
      </p:sp>
      <p:sp>
        <p:nvSpPr>
          <p:cNvPr id="4" name="タイトル 1">
            <a:extLst>
              <a:ext uri="{FF2B5EF4-FFF2-40B4-BE49-F238E27FC236}">
                <a16:creationId xmlns:a16="http://schemas.microsoft.com/office/drawing/2014/main" id="{8E6CB445-E461-43B1-0CA5-B780E09C7964}"/>
              </a:ext>
            </a:extLst>
          </p:cNvPr>
          <p:cNvSpPr txBox="1">
            <a:spLocks/>
          </p:cNvSpPr>
          <p:nvPr/>
        </p:nvSpPr>
        <p:spPr>
          <a:xfrm>
            <a:off x="1524000" y="1051320"/>
            <a:ext cx="9184849" cy="658813"/>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b="1" kern="1200">
                <a:solidFill>
                  <a:schemeClr val="accent1"/>
                </a:solidFill>
                <a:latin typeface="Meiryo" panose="020B0604030504040204" pitchFamily="34" charset="-128"/>
                <a:ea typeface="Meiryo" panose="020B0604030504040204" pitchFamily="34" charset="-128"/>
                <a:cs typeface="+mj-cs"/>
              </a:defRPr>
            </a:lvl1pPr>
          </a:lstStyle>
          <a:p>
            <a:pPr algn="ctr"/>
            <a:r>
              <a:rPr lang="ja-JP" altLang="en-US" sz="3200" b="0">
                <a:solidFill>
                  <a:schemeClr val="tx1"/>
                </a:solidFill>
              </a:rPr>
              <a:t>対面授業と</a:t>
            </a:r>
            <a:r>
              <a:rPr lang="en-US" altLang="ja-JP" sz="3200" b="0" dirty="0">
                <a:solidFill>
                  <a:schemeClr val="tx1"/>
                </a:solidFill>
              </a:rPr>
              <a:t>e-Learning</a:t>
            </a:r>
            <a:r>
              <a:rPr lang="ja-JP" altLang="en-US" sz="3200" b="0">
                <a:solidFill>
                  <a:schemeClr val="tx1"/>
                </a:solidFill>
              </a:rPr>
              <a:t>の組み合わせ</a:t>
            </a:r>
            <a:endParaRPr lang="ja-JP" altLang="en-US" sz="3200" b="0" dirty="0">
              <a:solidFill>
                <a:schemeClr val="tx1"/>
              </a:solidFill>
            </a:endParaRP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pic>
        <p:nvPicPr>
          <p:cNvPr id="7" name="図 6">
            <a:hlinkClick r:id="rId2"/>
          </p:cNvPr>
          <p:cNvPicPr>
            <a:picLocks noChangeAspect="1"/>
          </p:cNvPicPr>
          <p:nvPr/>
        </p:nvPicPr>
        <p:blipFill rotWithShape="1">
          <a:blip r:embed="rId3"/>
          <a:srcRect l="61018" t="15507" r="19723" b="2888"/>
          <a:stretch/>
        </p:blipFill>
        <p:spPr>
          <a:xfrm>
            <a:off x="4709170" y="1780377"/>
            <a:ext cx="2814507" cy="4378777"/>
          </a:xfrm>
          <a:prstGeom prst="rect">
            <a:avLst/>
          </a:prstGeom>
        </p:spPr>
      </p:pic>
    </p:spTree>
    <p:extLst>
      <p:ext uri="{BB962C8B-B14F-4D97-AF65-F5344CB8AC3E}">
        <p14:creationId xmlns:p14="http://schemas.microsoft.com/office/powerpoint/2010/main" val="23320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EC50C2-71C3-A995-5EB4-B991BEBEF5FA}"/>
              </a:ext>
            </a:extLst>
          </p:cNvPr>
          <p:cNvSpPr>
            <a:spLocks noGrp="1"/>
          </p:cNvSpPr>
          <p:nvPr>
            <p:ph type="sldNum" sz="quarter" idx="4294967295"/>
          </p:nvPr>
        </p:nvSpPr>
        <p:spPr>
          <a:xfrm>
            <a:off x="11545554" y="6531273"/>
            <a:ext cx="589280" cy="365125"/>
          </a:xfrm>
        </p:spPr>
        <p:txBody>
          <a:bodyPr/>
          <a:lstStyle/>
          <a:p>
            <a:fld id="{994A5E97-25E7-5C4E-8912-C435D6255DC6}" type="slidenum">
              <a:rPr lang="ja-JP" altLang="en-US" smtClean="0"/>
              <a:pPr/>
              <a:t>19</a:t>
            </a:fld>
            <a:endParaRPr lang="ja-JP" altLang="en-US"/>
          </a:p>
        </p:txBody>
      </p:sp>
      <p:sp>
        <p:nvSpPr>
          <p:cNvPr id="4" name="タイトル 1">
            <a:extLst>
              <a:ext uri="{FF2B5EF4-FFF2-40B4-BE49-F238E27FC236}">
                <a16:creationId xmlns:a16="http://schemas.microsoft.com/office/drawing/2014/main" id="{8E6CB445-E461-43B1-0CA5-B780E09C7964}"/>
              </a:ext>
            </a:extLst>
          </p:cNvPr>
          <p:cNvSpPr txBox="1">
            <a:spLocks/>
          </p:cNvSpPr>
          <p:nvPr/>
        </p:nvSpPr>
        <p:spPr>
          <a:xfrm>
            <a:off x="1524000" y="1051320"/>
            <a:ext cx="9184849" cy="658813"/>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b="1" kern="1200">
                <a:solidFill>
                  <a:schemeClr val="accent1"/>
                </a:solidFill>
                <a:latin typeface="Meiryo" panose="020B0604030504040204" pitchFamily="34" charset="-128"/>
                <a:ea typeface="Meiryo" panose="020B0604030504040204" pitchFamily="34" charset="-128"/>
                <a:cs typeface="+mj-cs"/>
              </a:defRPr>
            </a:lvl1pPr>
          </a:lstStyle>
          <a:p>
            <a:pPr algn="ctr"/>
            <a:r>
              <a:rPr lang="ja-JP" altLang="en-US" sz="3200" b="0">
                <a:solidFill>
                  <a:schemeClr val="tx1"/>
                </a:solidFill>
              </a:rPr>
              <a:t>対面授業と</a:t>
            </a:r>
            <a:r>
              <a:rPr lang="en" altLang="ja-JP" sz="3200" b="0" dirty="0">
                <a:solidFill>
                  <a:schemeClr val="tx1"/>
                </a:solidFill>
              </a:rPr>
              <a:t>e-Learning</a:t>
            </a:r>
            <a:r>
              <a:rPr lang="ja-JP" altLang="en-US" sz="3200" b="0">
                <a:solidFill>
                  <a:schemeClr val="tx1"/>
                </a:solidFill>
              </a:rPr>
              <a:t>の組み合わせ</a:t>
            </a: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pic>
        <p:nvPicPr>
          <p:cNvPr id="3" name="図 2">
            <a:hlinkClick r:id="rId2"/>
          </p:cNvPr>
          <p:cNvPicPr>
            <a:picLocks noChangeAspect="1"/>
          </p:cNvPicPr>
          <p:nvPr/>
        </p:nvPicPr>
        <p:blipFill rotWithShape="1">
          <a:blip r:embed="rId3"/>
          <a:srcRect l="60946" t="9760" r="14631" b="9242"/>
          <a:stretch/>
        </p:blipFill>
        <p:spPr>
          <a:xfrm>
            <a:off x="4118996" y="1780377"/>
            <a:ext cx="4488109" cy="4345498"/>
          </a:xfrm>
          <a:prstGeom prst="rect">
            <a:avLst/>
          </a:prstGeom>
        </p:spPr>
      </p:pic>
    </p:spTree>
    <p:extLst>
      <p:ext uri="{BB962C8B-B14F-4D97-AF65-F5344CB8AC3E}">
        <p14:creationId xmlns:p14="http://schemas.microsoft.com/office/powerpoint/2010/main" val="415647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0" y="1"/>
            <a:ext cx="9144000" cy="981075"/>
          </a:xfrm>
          <a:solidFill>
            <a:schemeClr val="accent2"/>
          </a:solidFill>
        </p:spPr>
        <p:txBody>
          <a:bodyPr vert="horz" lIns="91440" tIns="180000" rIns="91440" bIns="45720" rtlCol="0" anchor="ctr" anchorCtr="0">
            <a:normAutofit/>
          </a:bodyPr>
          <a:lstStyle/>
          <a:p>
            <a:pPr algn="ctr"/>
            <a:r>
              <a:rPr lang="ja-JP" altLang="en-US" sz="4000" dirty="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p>
        </p:txBody>
      </p:sp>
      <p:sp>
        <p:nvSpPr>
          <p:cNvPr id="57347" name="Rectangle 3"/>
          <p:cNvSpPr>
            <a:spLocks noGrp="1" noChangeArrowheads="1"/>
          </p:cNvSpPr>
          <p:nvPr>
            <p:ph idx="1"/>
          </p:nvPr>
        </p:nvSpPr>
        <p:spPr>
          <a:xfrm>
            <a:off x="1274619" y="3691533"/>
            <a:ext cx="9883718" cy="2448272"/>
          </a:xfrm>
          <a:noFill/>
        </p:spPr>
        <p:txBody>
          <a:bodyPr>
            <a:normAutofit fontScale="92500"/>
          </a:bodyPr>
          <a:lstStyle/>
          <a:p>
            <a:pPr marL="0" indent="0">
              <a:lnSpc>
                <a:spcPct val="120000"/>
              </a:lnSpc>
              <a:buClr>
                <a:schemeClr val="accent2"/>
              </a:buClr>
              <a:buNone/>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学習到達目標</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時代の社会の変化について説明できる．</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時代</a:t>
            </a: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における“未来の学び”に</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ついて具体例を示して説明できる．</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従来の学びと教育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時代における“未来の学び”との関係について説明できる．</a:t>
            </a:r>
          </a:p>
          <a:p>
            <a:pPr>
              <a:lnSpc>
                <a:spcPct val="120000"/>
              </a:lnSpc>
              <a:buClr>
                <a:schemeClr val="accent2"/>
              </a:buClr>
              <a:buFont typeface="Wingdings" panose="05000000000000000000" pitchFamily="2" charset="2"/>
              <a:buChar char="n"/>
              <a:defRPr/>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767645" y="1795806"/>
            <a:ext cx="10390692" cy="1370662"/>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目　的</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p>
          <a:p>
            <a:pPr marL="0" indent="0">
              <a:lnSpc>
                <a:spcPct val="90000"/>
              </a:lnSpc>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子供たち一人一人に個別最適化され，創造性を育む学びとは何か，その実現のための“未来の学び”とはどのような学びで，従来の学びとどのように異なるのかについて考える．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312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EC50C2-71C3-A995-5EB4-B991BEBEF5FA}"/>
              </a:ext>
            </a:extLst>
          </p:cNvPr>
          <p:cNvSpPr>
            <a:spLocks noGrp="1"/>
          </p:cNvSpPr>
          <p:nvPr>
            <p:ph type="sldNum" sz="quarter" idx="4294967295"/>
          </p:nvPr>
        </p:nvSpPr>
        <p:spPr>
          <a:xfrm>
            <a:off x="11545554" y="6531273"/>
            <a:ext cx="589280" cy="365125"/>
          </a:xfrm>
        </p:spPr>
        <p:txBody>
          <a:bodyPr/>
          <a:lstStyle/>
          <a:p>
            <a:fld id="{994A5E97-25E7-5C4E-8912-C435D6255DC6}" type="slidenum">
              <a:rPr lang="ja-JP" altLang="en-US" smtClean="0"/>
              <a:pPr/>
              <a:t>20</a:t>
            </a:fld>
            <a:endParaRPr lang="ja-JP" altLang="en-US"/>
          </a:p>
        </p:txBody>
      </p:sp>
      <p:sp>
        <p:nvSpPr>
          <p:cNvPr id="4" name="タイトル 1">
            <a:extLst>
              <a:ext uri="{FF2B5EF4-FFF2-40B4-BE49-F238E27FC236}">
                <a16:creationId xmlns:a16="http://schemas.microsoft.com/office/drawing/2014/main" id="{8E6CB445-E461-43B1-0CA5-B780E09C7964}"/>
              </a:ext>
            </a:extLst>
          </p:cNvPr>
          <p:cNvSpPr txBox="1">
            <a:spLocks/>
          </p:cNvSpPr>
          <p:nvPr/>
        </p:nvSpPr>
        <p:spPr>
          <a:xfrm>
            <a:off x="1524000" y="1051320"/>
            <a:ext cx="9184849" cy="658813"/>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b="1" kern="1200">
                <a:solidFill>
                  <a:schemeClr val="accent1"/>
                </a:solidFill>
                <a:latin typeface="Meiryo" panose="020B0604030504040204" pitchFamily="34" charset="-128"/>
                <a:ea typeface="Meiryo" panose="020B0604030504040204" pitchFamily="34" charset="-128"/>
                <a:cs typeface="+mj-cs"/>
              </a:defRPr>
            </a:lvl1pPr>
          </a:lstStyle>
          <a:p>
            <a:pPr algn="ctr"/>
            <a:r>
              <a:rPr lang="ja-JP" altLang="en-US" sz="3200" b="0">
                <a:solidFill>
                  <a:schemeClr val="tx1"/>
                </a:solidFill>
              </a:rPr>
              <a:t>対面授業と</a:t>
            </a:r>
            <a:r>
              <a:rPr lang="en" altLang="ja-JP" sz="3200" b="0" dirty="0">
                <a:solidFill>
                  <a:schemeClr val="tx1"/>
                </a:solidFill>
              </a:rPr>
              <a:t>e-Learning</a:t>
            </a:r>
            <a:r>
              <a:rPr lang="ja-JP" altLang="en-US" sz="3200" b="0">
                <a:solidFill>
                  <a:schemeClr val="tx1"/>
                </a:solidFill>
              </a:rPr>
              <a:t>の組み合わせ</a:t>
            </a: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pic>
        <p:nvPicPr>
          <p:cNvPr id="5" name="図 4">
            <a:hlinkClick r:id="rId2"/>
          </p:cNvPr>
          <p:cNvPicPr>
            <a:picLocks noChangeAspect="1"/>
          </p:cNvPicPr>
          <p:nvPr/>
        </p:nvPicPr>
        <p:blipFill rotWithShape="1">
          <a:blip r:embed="rId3"/>
          <a:srcRect l="59575" t="6842" r="19334" b="4770"/>
          <a:stretch/>
        </p:blipFill>
        <p:spPr>
          <a:xfrm>
            <a:off x="2573561" y="2197043"/>
            <a:ext cx="2312894" cy="3281082"/>
          </a:xfrm>
          <a:prstGeom prst="rect">
            <a:avLst/>
          </a:prstGeom>
        </p:spPr>
      </p:pic>
      <p:pic>
        <p:nvPicPr>
          <p:cNvPr id="7" name="図 6">
            <a:hlinkClick r:id="rId4"/>
          </p:cNvPr>
          <p:cNvPicPr>
            <a:picLocks noChangeAspect="1"/>
          </p:cNvPicPr>
          <p:nvPr/>
        </p:nvPicPr>
        <p:blipFill rotWithShape="1">
          <a:blip r:embed="rId5"/>
          <a:srcRect l="60776" t="21118" r="17697" b="3834"/>
          <a:stretch/>
        </p:blipFill>
        <p:spPr>
          <a:xfrm>
            <a:off x="8068235" y="2314621"/>
            <a:ext cx="2759750" cy="2705963"/>
          </a:xfrm>
          <a:prstGeom prst="rect">
            <a:avLst/>
          </a:prstGeom>
        </p:spPr>
      </p:pic>
      <p:sp>
        <p:nvSpPr>
          <p:cNvPr id="8" name="テキスト ボックス 7"/>
          <p:cNvSpPr txBox="1"/>
          <p:nvPr/>
        </p:nvSpPr>
        <p:spPr>
          <a:xfrm>
            <a:off x="3041103" y="1882588"/>
            <a:ext cx="1766737" cy="369332"/>
          </a:xfrm>
          <a:prstGeom prst="rect">
            <a:avLst/>
          </a:prstGeom>
          <a:noFill/>
        </p:spPr>
        <p:txBody>
          <a:bodyPr wrap="square" rtlCol="0">
            <a:spAutoFit/>
          </a:bodyPr>
          <a:lstStyle/>
          <a:p>
            <a:r>
              <a:rPr kumimoji="1" lang="ja-JP" altLang="en-US" dirty="0"/>
              <a:t>オンライン講座</a:t>
            </a:r>
          </a:p>
        </p:txBody>
      </p:sp>
      <p:sp>
        <p:nvSpPr>
          <p:cNvPr id="9" name="テキスト ボックス 8"/>
          <p:cNvSpPr txBox="1"/>
          <p:nvPr/>
        </p:nvSpPr>
        <p:spPr>
          <a:xfrm>
            <a:off x="7691026" y="1827711"/>
            <a:ext cx="3405901" cy="369332"/>
          </a:xfrm>
          <a:prstGeom prst="rect">
            <a:avLst/>
          </a:prstGeom>
          <a:noFill/>
        </p:spPr>
        <p:txBody>
          <a:bodyPr wrap="square" rtlCol="0">
            <a:spAutoFit/>
          </a:bodyPr>
          <a:lstStyle/>
          <a:p>
            <a:r>
              <a:rPr kumimoji="1" lang="ja-JP" altLang="en-US" dirty="0"/>
              <a:t>オンデマンド講座</a:t>
            </a:r>
            <a:r>
              <a:rPr kumimoji="1" lang="en-US" altLang="ja-JP" dirty="0"/>
              <a:t>(e-Learning</a:t>
            </a:r>
            <a:r>
              <a:rPr kumimoji="1" lang="ja-JP" altLang="en-US" dirty="0"/>
              <a:t>）</a:t>
            </a:r>
          </a:p>
        </p:txBody>
      </p:sp>
      <p:sp>
        <p:nvSpPr>
          <p:cNvPr id="10" name="四角形吹き出し 9"/>
          <p:cNvSpPr/>
          <p:nvPr/>
        </p:nvSpPr>
        <p:spPr>
          <a:xfrm>
            <a:off x="6297360" y="4352710"/>
            <a:ext cx="1208166" cy="566504"/>
          </a:xfrm>
          <a:prstGeom prst="wedgeRectCallout">
            <a:avLst>
              <a:gd name="adj1" fmla="val 115469"/>
              <a:gd name="adj2" fmla="val 575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テキスト</a:t>
            </a:r>
          </a:p>
        </p:txBody>
      </p:sp>
      <p:sp>
        <p:nvSpPr>
          <p:cNvPr id="11" name="四角形吹き出し 10"/>
          <p:cNvSpPr/>
          <p:nvPr/>
        </p:nvSpPr>
        <p:spPr>
          <a:xfrm>
            <a:off x="6297360" y="3667602"/>
            <a:ext cx="1208166" cy="566504"/>
          </a:xfrm>
          <a:prstGeom prst="wedgeRectCallout">
            <a:avLst>
              <a:gd name="adj1" fmla="val 115469"/>
              <a:gd name="adj2" fmla="val 575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動画資料</a:t>
            </a:r>
          </a:p>
        </p:txBody>
      </p:sp>
      <p:sp>
        <p:nvSpPr>
          <p:cNvPr id="12" name="四角形吹き出し 11"/>
          <p:cNvSpPr/>
          <p:nvPr/>
        </p:nvSpPr>
        <p:spPr>
          <a:xfrm>
            <a:off x="6297360" y="2871891"/>
            <a:ext cx="1208166" cy="566504"/>
          </a:xfrm>
          <a:prstGeom prst="wedgeRectCallout">
            <a:avLst>
              <a:gd name="adj1" fmla="val 117181"/>
              <a:gd name="adj2" fmla="val 1006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プレゼン資料</a:t>
            </a:r>
          </a:p>
        </p:txBody>
      </p:sp>
    </p:spTree>
    <p:extLst>
      <p:ext uri="{BB962C8B-B14F-4D97-AF65-F5344CB8AC3E}">
        <p14:creationId xmlns:p14="http://schemas.microsoft.com/office/powerpoint/2010/main" val="3182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EC50C2-71C3-A995-5EB4-B991BEBEF5FA}"/>
              </a:ext>
            </a:extLst>
          </p:cNvPr>
          <p:cNvSpPr>
            <a:spLocks noGrp="1"/>
          </p:cNvSpPr>
          <p:nvPr>
            <p:ph type="sldNum" sz="quarter" idx="4294967295"/>
          </p:nvPr>
        </p:nvSpPr>
        <p:spPr>
          <a:xfrm>
            <a:off x="11545554" y="6531273"/>
            <a:ext cx="589280" cy="365125"/>
          </a:xfrm>
        </p:spPr>
        <p:txBody>
          <a:bodyPr/>
          <a:lstStyle/>
          <a:p>
            <a:fld id="{994A5E97-25E7-5C4E-8912-C435D6255DC6}" type="slidenum">
              <a:rPr lang="ja-JP" altLang="en-US" smtClean="0"/>
              <a:pPr/>
              <a:t>21</a:t>
            </a:fld>
            <a:endParaRPr lang="ja-JP" altLang="en-US"/>
          </a:p>
        </p:txBody>
      </p:sp>
      <p:sp>
        <p:nvSpPr>
          <p:cNvPr id="4" name="タイトル 1">
            <a:extLst>
              <a:ext uri="{FF2B5EF4-FFF2-40B4-BE49-F238E27FC236}">
                <a16:creationId xmlns:a16="http://schemas.microsoft.com/office/drawing/2014/main" id="{8E6CB445-E461-43B1-0CA5-B780E09C7964}"/>
              </a:ext>
            </a:extLst>
          </p:cNvPr>
          <p:cNvSpPr txBox="1">
            <a:spLocks/>
          </p:cNvSpPr>
          <p:nvPr/>
        </p:nvSpPr>
        <p:spPr>
          <a:xfrm>
            <a:off x="1524000" y="1051320"/>
            <a:ext cx="9184849" cy="658813"/>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b="1" kern="1200">
                <a:solidFill>
                  <a:schemeClr val="accent1"/>
                </a:solidFill>
                <a:latin typeface="Meiryo" panose="020B0604030504040204" pitchFamily="34" charset="-128"/>
                <a:ea typeface="Meiryo" panose="020B0604030504040204" pitchFamily="34" charset="-128"/>
                <a:cs typeface="+mj-cs"/>
              </a:defRPr>
            </a:lvl1pPr>
          </a:lstStyle>
          <a:p>
            <a:pPr algn="ctr"/>
            <a:r>
              <a:rPr lang="ja-JP" altLang="en-US" sz="3200" b="0">
                <a:solidFill>
                  <a:schemeClr val="tx1"/>
                </a:solidFill>
              </a:rPr>
              <a:t>対面授業と</a:t>
            </a:r>
            <a:r>
              <a:rPr lang="en" altLang="ja-JP" sz="3200" b="0" dirty="0">
                <a:solidFill>
                  <a:schemeClr val="tx1"/>
                </a:solidFill>
              </a:rPr>
              <a:t>e-Learning</a:t>
            </a:r>
            <a:r>
              <a:rPr lang="ja-JP" altLang="en-US" sz="3200" b="0">
                <a:solidFill>
                  <a:schemeClr val="tx1"/>
                </a:solidFill>
              </a:rPr>
              <a:t>の組み合わせ</a:t>
            </a: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3" name="テキスト ボックス 2">
            <a:extLst>
              <a:ext uri="{FF2B5EF4-FFF2-40B4-BE49-F238E27FC236}">
                <a16:creationId xmlns:a16="http://schemas.microsoft.com/office/drawing/2014/main" id="{2A4F17F9-D69F-1596-9E73-FDD35A791085}"/>
              </a:ext>
            </a:extLst>
          </p:cNvPr>
          <p:cNvSpPr txBox="1"/>
          <p:nvPr/>
        </p:nvSpPr>
        <p:spPr>
          <a:xfrm>
            <a:off x="1862666" y="2528710"/>
            <a:ext cx="8846183" cy="2862322"/>
          </a:xfrm>
          <a:prstGeom prst="rect">
            <a:avLst/>
          </a:prstGeom>
          <a:noFill/>
        </p:spPr>
        <p:txBody>
          <a:bodyPr wrap="square" rtlCol="0">
            <a:spAutoFit/>
          </a:bodyPr>
          <a:lstStyle/>
          <a:p>
            <a:pPr marL="285750" indent="-285750">
              <a:buFont typeface="Wingdings" pitchFamily="2" charset="2"/>
              <a:buChar char="n"/>
            </a:pPr>
            <a:r>
              <a:rPr kumimoji="1" lang="ja-JP" altLang="en-US" sz="3600">
                <a:latin typeface="Meiryo" panose="020B0604030504040204" pitchFamily="34" charset="-128"/>
                <a:ea typeface="Meiryo" panose="020B0604030504040204" pitchFamily="34" charset="-128"/>
              </a:rPr>
              <a:t>　</a:t>
            </a:r>
            <a:r>
              <a:rPr kumimoji="1" lang="ja-JP" altLang="en-US" sz="3600">
                <a:latin typeface="Meiryo" panose="020B0604030504040204" pitchFamily="34" charset="-128"/>
                <a:ea typeface="Meiryo" panose="020B0604030504040204" pitchFamily="34" charset="-128"/>
                <a:hlinkClick r:id="rId2"/>
              </a:rPr>
              <a:t>幼児教育コーディネータ概論</a:t>
            </a:r>
            <a:endParaRPr kumimoji="1" lang="en-US" altLang="ja-JP" sz="3600" dirty="0">
              <a:latin typeface="Meiryo" panose="020B0604030504040204" pitchFamily="34" charset="-128"/>
              <a:ea typeface="Meiryo" panose="020B0604030504040204" pitchFamily="34" charset="-128"/>
            </a:endParaRPr>
          </a:p>
          <a:p>
            <a:pPr marL="285750" indent="-285750">
              <a:buFont typeface="Wingdings" pitchFamily="2" charset="2"/>
              <a:buChar char="n"/>
            </a:pPr>
            <a:endParaRPr kumimoji="1" lang="en-US" altLang="ja-JP" sz="3600" dirty="0">
              <a:latin typeface="Meiryo" panose="020B0604030504040204" pitchFamily="34" charset="-128"/>
              <a:ea typeface="Meiryo" panose="020B0604030504040204" pitchFamily="34" charset="-128"/>
            </a:endParaRPr>
          </a:p>
          <a:p>
            <a:pPr marL="285750" indent="-285750">
              <a:buFont typeface="Wingdings" pitchFamily="2" charset="2"/>
              <a:buChar char="n"/>
            </a:pPr>
            <a:r>
              <a:rPr kumimoji="1" lang="ja-JP" altLang="en-US" sz="3600">
                <a:latin typeface="Meiryo" panose="020B0604030504040204" pitchFamily="34" charset="-128"/>
                <a:ea typeface="Meiryo" panose="020B0604030504040204" pitchFamily="34" charset="-128"/>
              </a:rPr>
              <a:t>　</a:t>
            </a:r>
            <a:r>
              <a:rPr kumimoji="1" lang="ja-JP" altLang="en-US" sz="3600">
                <a:latin typeface="Meiryo" panose="020B0604030504040204" pitchFamily="34" charset="-128"/>
                <a:ea typeface="Meiryo" panose="020B0604030504040204" pitchFamily="34" charset="-128"/>
                <a:hlinkClick r:id="rId3"/>
              </a:rPr>
              <a:t>小中連携教育コーディネータ概論</a:t>
            </a:r>
            <a:endParaRPr kumimoji="1" lang="en-US" altLang="ja-JP" sz="3600" dirty="0">
              <a:latin typeface="Meiryo" panose="020B0604030504040204" pitchFamily="34" charset="-128"/>
              <a:ea typeface="Meiryo" panose="020B0604030504040204" pitchFamily="34" charset="-128"/>
            </a:endParaRPr>
          </a:p>
          <a:p>
            <a:pPr marL="285750" indent="-285750">
              <a:buFont typeface="Wingdings" pitchFamily="2" charset="2"/>
              <a:buChar char="n"/>
            </a:pPr>
            <a:endParaRPr kumimoji="1" lang="en-US" altLang="ja-JP" sz="3600" dirty="0">
              <a:latin typeface="Meiryo" panose="020B0604030504040204" pitchFamily="34" charset="-128"/>
              <a:ea typeface="Meiryo" panose="020B0604030504040204" pitchFamily="34" charset="-128"/>
            </a:endParaRPr>
          </a:p>
          <a:p>
            <a:pPr marL="285750" indent="-285750">
              <a:buFont typeface="Wingdings" pitchFamily="2" charset="2"/>
              <a:buChar char="n"/>
            </a:pPr>
            <a:r>
              <a:rPr kumimoji="1" lang="ja-JP" altLang="en-US" sz="3600">
                <a:latin typeface="Meiryo" panose="020B0604030504040204" pitchFamily="34" charset="-128"/>
                <a:ea typeface="Meiryo" panose="020B0604030504040204" pitchFamily="34" charset="-128"/>
              </a:rPr>
              <a:t>　</a:t>
            </a:r>
            <a:r>
              <a:rPr kumimoji="1" lang="ja-JP" altLang="en-US" sz="3600">
                <a:latin typeface="Meiryo" panose="020B0604030504040204" pitchFamily="34" charset="-128"/>
                <a:ea typeface="Meiryo" panose="020B0604030504040204" pitchFamily="34" charset="-128"/>
                <a:hlinkClick r:id="rId4"/>
              </a:rPr>
              <a:t>学校</a:t>
            </a:r>
            <a:r>
              <a:rPr kumimoji="1" lang="en-US" altLang="ja-JP" sz="3600" dirty="0">
                <a:latin typeface="Meiryo" panose="020B0604030504040204" pitchFamily="34" charset="-128"/>
                <a:ea typeface="Meiryo" panose="020B0604030504040204" pitchFamily="34" charset="-128"/>
                <a:hlinkClick r:id="rId4"/>
              </a:rPr>
              <a:t>DX</a:t>
            </a:r>
            <a:r>
              <a:rPr kumimoji="1" lang="ja-JP" altLang="en-US" sz="3600">
                <a:latin typeface="Meiryo" panose="020B0604030504040204" pitchFamily="34" charset="-128"/>
                <a:ea typeface="Meiryo" panose="020B0604030504040204" pitchFamily="34" charset="-128"/>
                <a:hlinkClick r:id="rId4"/>
              </a:rPr>
              <a:t>戦略コーディネータ概論</a:t>
            </a:r>
            <a:endParaRPr kumimoji="1" lang="ja-JP" altLang="en-US" sz="36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8969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0" y="1"/>
            <a:ext cx="9144000" cy="981075"/>
          </a:xfrm>
          <a:solidFill>
            <a:schemeClr val="accent2"/>
          </a:solidFill>
        </p:spPr>
        <p:txBody>
          <a:bodyPr vert="horz" lIns="91440" tIns="180000" rIns="91440" bIns="45720" rtlCol="0" anchor="ctr" anchorCtr="0">
            <a:normAutofit/>
          </a:bodyPr>
          <a:lstStyle/>
          <a:p>
            <a:pPr algn="ctr"/>
            <a:r>
              <a:rPr lang="ja-JP" altLang="en-US" sz="4000" dirty="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p>
        </p:txBody>
      </p:sp>
      <p:sp>
        <p:nvSpPr>
          <p:cNvPr id="57347" name="Rectangle 3"/>
          <p:cNvSpPr>
            <a:spLocks noGrp="1" noChangeArrowheads="1"/>
          </p:cNvSpPr>
          <p:nvPr>
            <p:ph idx="1"/>
          </p:nvPr>
        </p:nvSpPr>
        <p:spPr>
          <a:xfrm>
            <a:off x="1119505" y="3691533"/>
            <a:ext cx="9952990" cy="2448272"/>
          </a:xfrm>
          <a:noFill/>
        </p:spPr>
        <p:txBody>
          <a:bodyPr>
            <a:normAutofit fontScale="92500"/>
          </a:bodyPr>
          <a:lstStyle/>
          <a:p>
            <a:pPr marL="0" indent="0">
              <a:lnSpc>
                <a:spcPct val="120000"/>
              </a:lnSpc>
              <a:buClr>
                <a:schemeClr val="accent2"/>
              </a:buClr>
              <a:buNone/>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学習到達目標</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時代の社会の変化について説明できる．</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時代における未来学びについて具体例を示して説明できる．</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従来の学びと教育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時代における“未来の学び”との関係について説明できる．</a:t>
            </a:r>
          </a:p>
          <a:p>
            <a:pPr>
              <a:lnSpc>
                <a:spcPct val="120000"/>
              </a:lnSpc>
              <a:buClr>
                <a:schemeClr val="accent2"/>
              </a:buClr>
              <a:buFont typeface="Wingdings" panose="05000000000000000000" pitchFamily="2" charset="2"/>
              <a:buChar char="n"/>
              <a:defRPr/>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1376313" y="1795806"/>
            <a:ext cx="9407951" cy="1370662"/>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目　的</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p>
          <a:p>
            <a:pPr marL="0" indent="0">
              <a:lnSpc>
                <a:spcPct val="90000"/>
              </a:lnSpc>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子供たち一人一人に個別最適化され，創造性を育む学びとは何か，その実現のための“未来の学び”とはどのような学びで，従来の学びとどのように異なるのかについて考える．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0417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54B54-2D05-DB91-F872-EE0839D3C7C1}"/>
              </a:ext>
            </a:extLst>
          </p:cNvPr>
          <p:cNvSpPr>
            <a:spLocks noGrp="1"/>
          </p:cNvSpPr>
          <p:nvPr>
            <p:ph type="ctrTitle"/>
          </p:nvPr>
        </p:nvSpPr>
        <p:spPr>
          <a:xfrm>
            <a:off x="848030" y="1519720"/>
            <a:ext cx="10495939" cy="1428963"/>
          </a:xfrm>
        </p:spPr>
        <p:txBody>
          <a:bodyPr anchor="ctr" anchorCtr="0">
            <a:normAutofit/>
          </a:bodyPr>
          <a:lstStyle/>
          <a:p>
            <a:pPr algn="ctr"/>
            <a:r>
              <a:rPr kumimoji="1" lang="ja-JP" altLang="en-US" sz="6600" dirty="0">
                <a:solidFill>
                  <a:schemeClr val="tx1"/>
                </a:solidFill>
                <a:latin typeface="メイリオ" panose="020B0604030504040204" pitchFamily="50" charset="-128"/>
                <a:ea typeface="メイリオ" panose="020B0604030504040204" pitchFamily="50" charset="-128"/>
              </a:rPr>
              <a:t>教育</a:t>
            </a:r>
            <a:r>
              <a:rPr kumimoji="1" lang="ja-JP" altLang="en" sz="6600" dirty="0">
                <a:solidFill>
                  <a:schemeClr val="tx1"/>
                </a:solidFill>
                <a:latin typeface="メイリオ" panose="020B0604030504040204" pitchFamily="50" charset="-128"/>
                <a:ea typeface="メイリオ" panose="020B0604030504040204" pitchFamily="50" charset="-128"/>
              </a:rPr>
              <a:t>ＤＸ</a:t>
            </a:r>
            <a:r>
              <a:rPr kumimoji="1" lang="ja-JP" altLang="en-US" sz="6600" dirty="0">
                <a:solidFill>
                  <a:schemeClr val="tx1"/>
                </a:solidFill>
                <a:latin typeface="メイリオ" panose="020B0604030504040204" pitchFamily="50" charset="-128"/>
                <a:ea typeface="メイリオ" panose="020B0604030504040204" pitchFamily="50" charset="-128"/>
              </a:rPr>
              <a:t>で拓く未来の学び</a:t>
            </a:r>
          </a:p>
        </p:txBody>
      </p:sp>
      <p:sp>
        <p:nvSpPr>
          <p:cNvPr id="3" name="字幕 2">
            <a:extLst>
              <a:ext uri="{FF2B5EF4-FFF2-40B4-BE49-F238E27FC236}">
                <a16:creationId xmlns:a16="http://schemas.microsoft.com/office/drawing/2014/main" id="{D17A99FD-A169-2D04-6749-D6FB21866756}"/>
              </a:ext>
            </a:extLst>
          </p:cNvPr>
          <p:cNvSpPr>
            <a:spLocks noGrp="1"/>
          </p:cNvSpPr>
          <p:nvPr>
            <p:ph type="subTitle" idx="1"/>
          </p:nvPr>
        </p:nvSpPr>
        <p:spPr>
          <a:xfrm>
            <a:off x="1452081" y="4952144"/>
            <a:ext cx="9144000" cy="1096766"/>
          </a:xfrm>
        </p:spPr>
        <p:txBody>
          <a:bodyPr/>
          <a:lstStyle/>
          <a:p>
            <a:pPr algn="ctr"/>
            <a:r>
              <a:rPr lang="ja-JP" altLang="en-US">
                <a:solidFill>
                  <a:schemeClr val="tx1"/>
                </a:solidFill>
              </a:rPr>
              <a:t>久　世 　均　</a:t>
            </a:r>
            <a:endParaRPr lang="en-US" altLang="ja-JP" dirty="0">
              <a:solidFill>
                <a:schemeClr val="tx1"/>
              </a:solidFill>
            </a:endParaRPr>
          </a:p>
          <a:p>
            <a:pPr algn="ctr"/>
            <a:r>
              <a:rPr lang="ja-JP" altLang="en-US">
                <a:solidFill>
                  <a:schemeClr val="tx1"/>
                </a:solidFill>
              </a:rPr>
              <a:t>（文部科学省学校</a:t>
            </a:r>
            <a:r>
              <a:rPr lang="ja-JP" altLang="en">
                <a:solidFill>
                  <a:schemeClr val="tx1"/>
                </a:solidFill>
              </a:rPr>
              <a:t>ＤＸ</a:t>
            </a:r>
            <a:r>
              <a:rPr lang="ja-JP" altLang="en-US">
                <a:solidFill>
                  <a:schemeClr val="tx1"/>
                </a:solidFill>
              </a:rPr>
              <a:t>戦略アドバイザー・岐阜女子大学教授）</a:t>
            </a:r>
            <a:endParaRPr kumimoji="1" lang="ja-JP" altLang="en-US">
              <a:solidFill>
                <a:schemeClr val="tx1"/>
              </a:solidFill>
            </a:endParaRPr>
          </a:p>
        </p:txBody>
      </p:sp>
    </p:spTree>
    <p:extLst>
      <p:ext uri="{BB962C8B-B14F-4D97-AF65-F5344CB8AC3E}">
        <p14:creationId xmlns:p14="http://schemas.microsoft.com/office/powerpoint/2010/main" val="284318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0" y="1"/>
            <a:ext cx="9144000" cy="981075"/>
          </a:xfrm>
          <a:solidFill>
            <a:schemeClr val="accent2"/>
          </a:solidFill>
        </p:spPr>
        <p:txBody>
          <a:bodyPr vert="horz" lIns="91440" tIns="180000" rIns="91440" bIns="45720" rtlCol="0" anchor="ctr" anchorCtr="0">
            <a:normAutofit/>
          </a:bodyPr>
          <a:lstStyle/>
          <a:p>
            <a:pPr algn="ctr"/>
            <a:r>
              <a:rPr lang="ja-JP" altLang="en-US" sz="4000" dirty="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57347" name="Rectangle 3"/>
          <p:cNvSpPr>
            <a:spLocks noGrp="1" noChangeArrowheads="1"/>
          </p:cNvSpPr>
          <p:nvPr>
            <p:ph idx="1"/>
          </p:nvPr>
        </p:nvSpPr>
        <p:spPr>
          <a:xfrm>
            <a:off x="1524000" y="1988840"/>
            <a:ext cx="9144000" cy="3600226"/>
          </a:xfrm>
          <a:noFill/>
        </p:spPr>
        <p:txBody>
          <a:bodyPr>
            <a:noAutofit/>
          </a:bodyPr>
          <a:lstStyle/>
          <a:p>
            <a:pPr>
              <a:lnSpc>
                <a:spcPct val="120000"/>
              </a:lnSpc>
              <a:buClr>
                <a:schemeClr val="accent2"/>
              </a:buClr>
              <a:buFont typeface="Wingdings" panose="05000000000000000000" pitchFamily="2" charset="2"/>
              <a:buChar char="n"/>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GIGA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Global and Innovation Gateway for All</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）スクール構想による１人１台端末の活用をはじめとした学校教育の充実</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大学におけるデジタル活用の推進</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生涯学習・社会教育におけるデジタル化の推進</a:t>
            </a:r>
          </a:p>
          <a:p>
            <a:pPr>
              <a:lnSpc>
                <a:spcPct val="120000"/>
              </a:lnSpc>
              <a:buClr>
                <a:schemeClr val="accent2"/>
              </a:buClr>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教育データの利活用による，個人の学び，教師の指導・支援の充実，</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EBPM</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等の推進</a:t>
            </a:r>
          </a:p>
          <a:p>
            <a:pPr>
              <a:lnSpc>
                <a:spcPct val="120000"/>
              </a:lnSpc>
              <a:buClr>
                <a:schemeClr val="accent2"/>
              </a:buClr>
              <a:buFont typeface="Wingdings" panose="05000000000000000000" pitchFamily="2" charset="2"/>
              <a:buChar char="n"/>
              <a:defRPr/>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1524000" y="1268934"/>
            <a:ext cx="8964488" cy="432048"/>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gn="ctr">
              <a:lnSpc>
                <a:spcPct val="90000"/>
              </a:lnSpc>
              <a:buNone/>
              <a:defRPr/>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文部</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科学省におけるデジタル化推進プラン</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269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117304" y="2348880"/>
            <a:ext cx="8111876" cy="3097212"/>
          </a:xfrm>
        </p:spPr>
        <p:txBody>
          <a:bodyPr>
            <a:normAutofit/>
          </a:bodyPr>
          <a:lstStyle/>
          <a:p>
            <a:pPr marL="514350" indent="-514350">
              <a:buFont typeface="+mj-lt"/>
              <a:buAutoNum type="alphaUcParenR"/>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lphaUcParenR"/>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98" name="スライド番号プレースホルダー 5"/>
          <p:cNvSpPr>
            <a:spLocks noGrp="1"/>
          </p:cNvSpPr>
          <p:nvPr>
            <p:ph type="sldNum" sz="quarter" idx="12"/>
          </p:nvPr>
        </p:nvSpPr>
        <p:spPr>
          <a:xfrm>
            <a:off x="9448800" y="6356351"/>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4</a:t>
            </a:fld>
            <a:endParaRPr kumimoji="0" lang="en-US" altLang="ja-JP"/>
          </a:p>
        </p:txBody>
      </p:sp>
      <p:sp>
        <p:nvSpPr>
          <p:cNvPr id="6" name="Rectangle 3"/>
          <p:cNvSpPr txBox="1">
            <a:spLocks noChangeArrowheads="1"/>
          </p:cNvSpPr>
          <p:nvPr/>
        </p:nvSpPr>
        <p:spPr>
          <a:xfrm>
            <a:off x="1524000" y="1197513"/>
            <a:ext cx="9297971" cy="4322341"/>
          </a:xfrm>
          <a:prstGeom prst="rect">
            <a:avLst/>
          </a:prstGeom>
        </p:spPr>
        <p:txBody>
          <a:bodyPr>
            <a:normAutofit fontScale="325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gn="ctr">
              <a:lnSpc>
                <a:spcPct val="120000"/>
              </a:lnSpc>
              <a:buNone/>
              <a:defRPr/>
            </a:pPr>
            <a:r>
              <a:rPr lang="en-US" altLang="ja-JP" sz="86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8600" dirty="0">
                <a:latin typeface="メイリオ" panose="020B0604030504040204" pitchFamily="50" charset="-128"/>
                <a:ea typeface="メイリオ" panose="020B0604030504040204" pitchFamily="50" charset="-128"/>
                <a:cs typeface="メイリオ" panose="020B0604030504040204" pitchFamily="50" charset="-128"/>
              </a:rPr>
              <a:t>世紀の知識基盤社会で</a:t>
            </a:r>
            <a:r>
              <a:rPr lang="ja-JP" altLang="en-US" sz="8600">
                <a:latin typeface="メイリオ" panose="020B0604030504040204" pitchFamily="50" charset="-128"/>
                <a:ea typeface="メイリオ" panose="020B0604030504040204" pitchFamily="50" charset="-128"/>
                <a:cs typeface="メイリオ" panose="020B0604030504040204" pitchFamily="50" charset="-128"/>
              </a:rPr>
              <a:t>求められる学力の再定義</a:t>
            </a:r>
            <a:endParaRPr lang="en-US" altLang="ja-JP" sz="86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r>
              <a:rPr lang="ja-JP" altLang="en-US" sz="8600" b="1" u="sng">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他者</a:t>
            </a:r>
            <a:r>
              <a:rPr lang="ja-JP" altLang="en-US" sz="86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と共に新たな知識を創造してゆく力</a:t>
            </a:r>
            <a:endParaRPr lang="en-US" altLang="ja-JP" sz="86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defRPr/>
            </a:pPr>
            <a:r>
              <a:rPr lang="ja-JP" altLang="en-US" sz="60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知識循環型社会</a:t>
            </a:r>
            <a:endParaRPr lang="en-US" altLang="ja-JP" sz="6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r>
              <a:rPr lang="ja-JP" altLang="en-US" sz="5500" dirty="0">
                <a:latin typeface="メイリオ" panose="020B0604030504040204" pitchFamily="50" charset="-128"/>
                <a:ea typeface="メイリオ" panose="020B0604030504040204" pitchFamily="50" charset="-128"/>
                <a:cs typeface="メイリオ" panose="020B0604030504040204" pitchFamily="50" charset="-128"/>
              </a:rPr>
              <a:t>様々な情報が溢れる中で、自分なりに活用できるよう「情報を統合して必要な知識を生み出す」必要性</a:t>
            </a:r>
            <a:endParaRPr lang="en-US" altLang="ja-JP" sz="55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defRPr/>
            </a:pPr>
            <a:r>
              <a:rPr lang="ja-JP" altLang="en-US" sz="6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知のギャップ問題</a:t>
            </a:r>
            <a:endParaRPr lang="en-US" altLang="ja-JP" sz="6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r>
              <a:rPr lang="ja-JP" altLang="en-US" sz="5500" dirty="0">
                <a:latin typeface="メイリオ" panose="020B0604030504040204" pitchFamily="50" charset="-128"/>
                <a:ea typeface="メイリオ" panose="020B0604030504040204" pitchFamily="50" charset="-128"/>
                <a:cs typeface="メイリオ" panose="020B0604030504040204" pitchFamily="50" charset="-128"/>
              </a:rPr>
              <a:t>人類が知識生み出した故に抱えてしまった解の見えない問題（多文化共生、テロリズム、資源問題、地球温暖化、治療薬のない病気）に対しさらに知識を出し合う必要性</a:t>
            </a:r>
            <a:endParaRPr lang="en-US" altLang="ja-JP" sz="55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defRPr/>
            </a:pPr>
            <a:r>
              <a:rPr lang="ja-JP" altLang="en-US" sz="5500" dirty="0">
                <a:latin typeface="メイリオ" panose="020B0604030504040204" pitchFamily="50" charset="-128"/>
                <a:ea typeface="メイリオ" panose="020B0604030504040204" pitchFamily="50" charset="-128"/>
                <a:cs typeface="メイリオ" panose="020B0604030504040204" pitchFamily="50" charset="-128"/>
              </a:rPr>
              <a:t>学校で学ぶ内容を超え、私たちよりも賢く</a:t>
            </a:r>
            <a:endParaRPr lang="en-US" altLang="ja-JP" sz="5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178476" y="5890252"/>
            <a:ext cx="4248472" cy="246221"/>
          </a:xfrm>
          <a:prstGeom prst="rect">
            <a:avLst/>
          </a:prstGeom>
          <a:noFill/>
        </p:spPr>
        <p:txBody>
          <a:bodyPr wrap="square" rtlCol="0">
            <a:spAutoFit/>
          </a:bodyPr>
          <a:lstStyle/>
          <a:p>
            <a:r>
              <a:rPr kumimoji="1" lang="ja-JP" altLang="en-US" sz="1000" dirty="0"/>
              <a:t>益川：教材開発の基礎としてのインストラクショナルデザインから引用</a:t>
            </a:r>
          </a:p>
        </p:txBody>
      </p:sp>
      <p:sp>
        <p:nvSpPr>
          <p:cNvPr id="8"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dirty="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34704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117304" y="2348880"/>
            <a:ext cx="8111876" cy="3097212"/>
          </a:xfrm>
        </p:spPr>
        <p:txBody>
          <a:bodyPr>
            <a:normAutofit/>
          </a:bodyPr>
          <a:lstStyle/>
          <a:p>
            <a:pPr marL="514350" indent="-514350">
              <a:buFont typeface="+mj-lt"/>
              <a:buAutoNum type="alphaUcParenR"/>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lphaUcParenR"/>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98" name="スライド番号プレースホルダー 5"/>
          <p:cNvSpPr>
            <a:spLocks noGrp="1"/>
          </p:cNvSpPr>
          <p:nvPr>
            <p:ph type="sldNum" sz="quarter" idx="12"/>
          </p:nvPr>
        </p:nvSpPr>
        <p:spPr>
          <a:xfrm>
            <a:off x="9448800" y="6356351"/>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5</a:t>
            </a:fld>
            <a:endParaRPr kumimoji="0" lang="en-US" altLang="ja-JP"/>
          </a:p>
        </p:txBody>
      </p:sp>
      <p:sp>
        <p:nvSpPr>
          <p:cNvPr id="7" name="Rectangle 3"/>
          <p:cNvSpPr txBox="1">
            <a:spLocks noChangeArrowheads="1"/>
          </p:cNvSpPr>
          <p:nvPr/>
        </p:nvSpPr>
        <p:spPr>
          <a:xfrm>
            <a:off x="1493658" y="983342"/>
            <a:ext cx="9174342" cy="187220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gn="ctr">
              <a:lnSpc>
                <a:spcPct val="90000"/>
              </a:lnSpc>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2009</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年度発足した国際</a:t>
            </a:r>
            <a:r>
              <a:rPr lang="ja-JP" altLang="en-US" sz="2400">
                <a:latin typeface="メイリオ" panose="020B0604030504040204" pitchFamily="50" charset="-128"/>
                <a:ea typeface="メイリオ" panose="020B0604030504040204" pitchFamily="50" charset="-128"/>
                <a:cs typeface="メイリオ" panose="020B0604030504040204" pitchFamily="50" charset="-128"/>
              </a:rPr>
              <a:t>団体</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ATC21S</a:t>
            </a:r>
          </a:p>
          <a:p>
            <a:pPr algn="ctr">
              <a:lnSpc>
                <a:spcPct val="90000"/>
              </a:lnSpc>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世紀型スキルの評価と教育プロジェクト）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「ある目標を解決するために他者と共に様々なテクノロジも活用しながら知識を生み出し、またそのプロセスを通じて新たな目標を発見するような知識を生み出し続けるスキル」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rotWithShape="1">
          <a:blip r:embed="rId2" cstate="screen">
            <a:extLst>
              <a:ext uri="{28A0092B-C50C-407E-A947-70E740481C1C}">
                <a14:useLocalDpi xmlns:a14="http://schemas.microsoft.com/office/drawing/2010/main"/>
              </a:ext>
            </a:extLst>
          </a:blip>
          <a:srcRect b="9618"/>
          <a:stretch/>
        </p:blipFill>
        <p:spPr>
          <a:xfrm>
            <a:off x="2710317" y="2855550"/>
            <a:ext cx="7016950" cy="3240360"/>
          </a:xfrm>
          <a:prstGeom prst="rect">
            <a:avLst/>
          </a:prstGeom>
        </p:spPr>
      </p:pic>
      <p:sp>
        <p:nvSpPr>
          <p:cNvPr id="9"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632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36199" b="22104"/>
          <a:stretch/>
        </p:blipFill>
        <p:spPr>
          <a:xfrm>
            <a:off x="3494286" y="4629736"/>
            <a:ext cx="4071597" cy="1324677"/>
          </a:xfrm>
          <a:prstGeom prst="rect">
            <a:avLst/>
          </a:prstGeom>
        </p:spPr>
      </p:pic>
      <p:sp>
        <p:nvSpPr>
          <p:cNvPr id="4098" name="スライド番号プレースホルダー 5"/>
          <p:cNvSpPr>
            <a:spLocks noGrp="1"/>
          </p:cNvSpPr>
          <p:nvPr>
            <p:ph type="sldNum" sz="quarter" idx="12"/>
          </p:nvPr>
        </p:nvSpPr>
        <p:spPr>
          <a:xfrm>
            <a:off x="9448800" y="6356351"/>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6</a:t>
            </a:fld>
            <a:endParaRPr kumimoji="0" lang="en-US" altLang="ja-JP"/>
          </a:p>
        </p:txBody>
      </p:sp>
      <p:sp>
        <p:nvSpPr>
          <p:cNvPr id="6" name="Rectangle 3"/>
          <p:cNvSpPr txBox="1">
            <a:spLocks noChangeArrowheads="1"/>
          </p:cNvSpPr>
          <p:nvPr/>
        </p:nvSpPr>
        <p:spPr>
          <a:xfrm>
            <a:off x="1986310" y="1279629"/>
            <a:ext cx="8507412" cy="3240360"/>
          </a:xfrm>
          <a:prstGeom prst="rect">
            <a:avLst/>
          </a:prstGeom>
        </p:spPr>
        <p:txBody>
          <a:bodyPr>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gn="ctr">
              <a:lnSpc>
                <a:spcPct val="90000"/>
              </a:lnSpc>
              <a:defRPr/>
            </a:pPr>
            <a:r>
              <a:rPr lang="ja-JP" altLang="en-US" sz="4600" dirty="0">
                <a:latin typeface="メイリオ" panose="020B0604030504040204" pitchFamily="50" charset="-128"/>
                <a:ea typeface="メイリオ" panose="020B0604030504040204" pitchFamily="50" charset="-128"/>
                <a:cs typeface="メイリオ" panose="020B0604030504040204" pitchFamily="50" charset="-128"/>
              </a:rPr>
              <a:t>学習活動を設計する上での２つのモデル</a:t>
            </a:r>
            <a:endParaRPr lang="en-US" altLang="ja-JP" sz="4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endParaRPr lang="en-US" altLang="ja-JP" sz="51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sz="45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知識創造モデル</a:t>
            </a:r>
            <a:endParaRPr lang="en-US" altLang="ja-JP" sz="45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90000"/>
              </a:lnSpc>
              <a:defRPr/>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新たな知識を生み出す、</a:t>
            </a:r>
            <a:r>
              <a:rPr lang="ja-JP" altLang="en-US" sz="2700">
                <a:latin typeface="メイリオ" panose="020B0604030504040204" pitchFamily="50" charset="-128"/>
                <a:ea typeface="メイリオ" panose="020B0604030504040204" pitchFamily="50" charset="-128"/>
                <a:cs typeface="メイリオ" panose="020B0604030504040204" pitchFamily="50" charset="-128"/>
              </a:rPr>
              <a:t>前向きアプローチ</a:t>
            </a: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90000"/>
              </a:lnSpc>
              <a:defRPr/>
            </a:pP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sz="45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知識習得モデル</a:t>
            </a:r>
            <a:endParaRPr lang="en-US" altLang="ja-JP" sz="45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90000"/>
              </a:lnSpc>
              <a:defRPr/>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枠組み内の知識を覚えて使うのみ、後戻りアプローチ</a:t>
            </a: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90000"/>
              </a:lnSpc>
              <a:defRPr/>
            </a:pP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４つの知識観</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(A〜D)</a:t>
            </a:r>
          </a:p>
          <a:p>
            <a:pPr lvl="1">
              <a:lnSpc>
                <a:spcPct val="90000"/>
              </a:lnSpc>
              <a:defRPr/>
            </a:pPr>
            <a:r>
              <a:rPr lang="ja-JP" altLang="en-US" sz="3000" dirty="0">
                <a:latin typeface="メイリオ" panose="020B0604030504040204" pitchFamily="50" charset="-128"/>
                <a:ea typeface="メイリオ" panose="020B0604030504040204" pitchFamily="50" charset="-128"/>
                <a:cs typeface="メイリオ" panose="020B0604030504040204" pitchFamily="50" charset="-128"/>
              </a:rPr>
              <a:t>知識創造モデル：</a:t>
            </a:r>
            <a:r>
              <a:rPr lang="en-US" altLang="ja-JP" sz="30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3000" dirty="0">
                <a:latin typeface="メイリオ" panose="020B0604030504040204" pitchFamily="50" charset="-128"/>
                <a:ea typeface="メイリオ" panose="020B0604030504040204" pitchFamily="50" charset="-128"/>
                <a:cs typeface="メイリオ" panose="020B0604030504040204" pitchFamily="50" charset="-128"/>
              </a:rPr>
              <a:t>で一体的に</a:t>
            </a: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sz="3000" dirty="0">
                <a:latin typeface="メイリオ" panose="020B0604030504040204" pitchFamily="50" charset="-128"/>
                <a:ea typeface="メイリオ" panose="020B0604030504040204" pitchFamily="50" charset="-128"/>
                <a:cs typeface="メイリオ" panose="020B0604030504040204" pitchFamily="50" charset="-128"/>
              </a:rPr>
              <a:t>知識習得モデル：</a:t>
            </a:r>
            <a:r>
              <a:rPr lang="en-US" altLang="ja-JP" sz="3000" dirty="0">
                <a:latin typeface="メイリオ" panose="020B0604030504040204" pitchFamily="50" charset="-128"/>
                <a:ea typeface="メイリオ" panose="020B0604030504040204" pitchFamily="50" charset="-128"/>
                <a:cs typeface="メイリオ" panose="020B0604030504040204" pitchFamily="50" charset="-128"/>
              </a:rPr>
              <a:t>A〜C</a:t>
            </a:r>
            <a:r>
              <a:rPr lang="ja-JP" altLang="en-US" sz="3000" dirty="0">
                <a:latin typeface="メイリオ" panose="020B0604030504040204" pitchFamily="50" charset="-128"/>
                <a:ea typeface="メイリオ" panose="020B0604030504040204" pitchFamily="50" charset="-128"/>
                <a:cs typeface="メイリオ" panose="020B0604030504040204" pitchFamily="50" charset="-128"/>
              </a:rPr>
              <a:t>を組み合わせ、順番に</a:t>
            </a: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endParaRPr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6245250" y="6000383"/>
            <a:ext cx="4248472" cy="246221"/>
          </a:xfrm>
          <a:prstGeom prst="rect">
            <a:avLst/>
          </a:prstGeom>
          <a:noFill/>
        </p:spPr>
        <p:txBody>
          <a:bodyPr wrap="square" rtlCol="0">
            <a:spAutoFit/>
          </a:bodyPr>
          <a:lstStyle/>
          <a:p>
            <a:r>
              <a:rPr kumimoji="1" lang="ja-JP" altLang="en-US" sz="1000" dirty="0"/>
              <a:t>益川：教材開発の基礎としてのインストラクショナルデザインから引用</a:t>
            </a:r>
          </a:p>
        </p:txBody>
      </p:sp>
      <p:sp>
        <p:nvSpPr>
          <p:cNvPr id="9"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27319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524000" y="1"/>
            <a:ext cx="9144000" cy="981075"/>
          </a:xfrm>
          <a:solidFill>
            <a:schemeClr val="accent2"/>
          </a:solidFill>
        </p:spPr>
        <p:txBody>
          <a:bodyPr vert="horz" lIns="91440" tIns="180000" rIns="91440" bIns="45720" rtlCol="0" anchor="ctr" anchorCtr="0">
            <a:normAutofit/>
          </a:bodyPr>
          <a:lstStyle/>
          <a:p>
            <a:pPr algn="ctr"/>
            <a:r>
              <a:rPr lang="ja-JP" altLang="en-US" sz="4000" dirty="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
        <p:nvSpPr>
          <p:cNvPr id="57347" name="Rectangle 3"/>
          <p:cNvSpPr>
            <a:spLocks noGrp="1" noChangeArrowheads="1"/>
          </p:cNvSpPr>
          <p:nvPr>
            <p:ph idx="1"/>
          </p:nvPr>
        </p:nvSpPr>
        <p:spPr>
          <a:xfrm>
            <a:off x="2117304" y="2348880"/>
            <a:ext cx="8111876" cy="3097212"/>
          </a:xfrm>
        </p:spPr>
        <p:txBody>
          <a:bodyPr>
            <a:normAutofit/>
          </a:bodyPr>
          <a:lstStyle/>
          <a:p>
            <a:pPr marL="514350" indent="-514350">
              <a:buFont typeface="+mj-lt"/>
              <a:buAutoNum type="alphaUcParenR"/>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lphaUcParenR"/>
              <a:defRPr/>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98" name="スライド番号プレースホルダー 5"/>
          <p:cNvSpPr>
            <a:spLocks noGrp="1"/>
          </p:cNvSpPr>
          <p:nvPr>
            <p:ph type="sldNum" sz="quarter" idx="12"/>
          </p:nvPr>
        </p:nvSpPr>
        <p:spPr>
          <a:xfrm>
            <a:off x="9448800" y="6356351"/>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7</a:t>
            </a:fld>
            <a:endParaRPr kumimoji="0" lang="en-US" altLang="ja-JP"/>
          </a:p>
        </p:txBody>
      </p:sp>
      <p:sp>
        <p:nvSpPr>
          <p:cNvPr id="9" name="Rectangle 3"/>
          <p:cNvSpPr txBox="1">
            <a:spLocks noChangeArrowheads="1"/>
          </p:cNvSpPr>
          <p:nvPr/>
        </p:nvSpPr>
        <p:spPr>
          <a:xfrm>
            <a:off x="1919536" y="1124744"/>
            <a:ext cx="8507412" cy="5040560"/>
          </a:xfrm>
          <a:prstGeom prst="rect">
            <a:avLst/>
          </a:prstGeom>
        </p:spPr>
        <p:txBody>
          <a:bodyPr>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gn="ctr">
              <a:lnSpc>
                <a:spcPct val="90000"/>
              </a:lnSpc>
              <a:defRPr/>
            </a:pPr>
            <a:r>
              <a:rPr lang="en-US" altLang="ja-JP" sz="38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世紀型能力を育成する授業への変革</a:t>
            </a:r>
            <a:endParaRPr lang="en-US" altLang="ja-JP" sz="3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国立教育</a:t>
            </a:r>
            <a:r>
              <a:rPr lang="ja-JP" altLang="en-US" sz="3200">
                <a:latin typeface="メイリオ" panose="020B0604030504040204" pitchFamily="50" charset="-128"/>
                <a:ea typeface="メイリオ" panose="020B0604030504040204" pitchFamily="50" charset="-128"/>
                <a:cs typeface="メイリオ" panose="020B0604030504040204" pitchFamily="50" charset="-128"/>
              </a:rPr>
              <a:t>政策研究所</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en-US" altLang="ja-JP" sz="30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3000" dirty="0">
                <a:latin typeface="メイリオ" panose="020B0604030504040204" pitchFamily="50" charset="-128"/>
                <a:ea typeface="メイリオ" panose="020B0604030504040204" pitchFamily="50" charset="-128"/>
                <a:cs typeface="メイリオ" panose="020B0604030504040204" pitchFamily="50" charset="-128"/>
              </a:rPr>
              <a:t>世紀型能力</a:t>
            </a:r>
            <a:endParaRPr lang="en-US" altLang="ja-JP" sz="3000" dirty="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90000"/>
              </a:lnSpc>
              <a:defRPr/>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「深く考える（思考力）」を中心に、「道具や身体を使う（基礎力）」と「未来を創る（実践力）」を学習活動を工夫して一体的に育成する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90000"/>
              </a:lnSpc>
              <a:defRPr/>
            </a:pP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r>
              <a:rPr lang="ja-JP" altLang="en-US" sz="3200">
                <a:latin typeface="メイリオ" panose="020B0604030504040204" pitchFamily="50" charset="-128"/>
                <a:ea typeface="メイリオ" panose="020B0604030504040204" pitchFamily="50" charset="-128"/>
                <a:cs typeface="メイリオ" panose="020B0604030504040204" pitchFamily="50" charset="-128"/>
              </a:rPr>
              <a:t>現学習指導要領</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これからの資質能力：他者と協働しながら創造的に生きていく</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主体的・対話的な深い学び（いわゆるアクティブ・ラーニング）の導入</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90000"/>
              </a:lnSpc>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学習活動を効果的にするための教育課程編成（カリキュラム・マネジメント）の工夫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endParaRPr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4501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01823" y="1190797"/>
            <a:ext cx="6938683" cy="426866"/>
          </a:xfrm>
          <a:noFill/>
        </p:spPr>
        <p:txBody>
          <a:bodyPr>
            <a:noAutofit/>
          </a:bodyPr>
          <a:lstStyle/>
          <a:p>
            <a:pPr algn="ctr">
              <a:defRPr/>
            </a:pPr>
            <a:r>
              <a:rPr lang="ja-JP" altLang="en-US" sz="3200" dirty="0">
                <a:solidFill>
                  <a:schemeClr val="tx1"/>
                </a:solidFill>
                <a:latin typeface="メイリオ" panose="020B0604030504040204" pitchFamily="50" charset="-128"/>
                <a:ea typeface="メイリオ" panose="020B0604030504040204" pitchFamily="50" charset="-128"/>
              </a:rPr>
              <a:t>学力の構造</a:t>
            </a:r>
            <a:r>
              <a:rPr lang="ja-JP" altLang="en-US" sz="1400" dirty="0">
                <a:solidFill>
                  <a:schemeClr val="tx1"/>
                </a:solidFill>
                <a:latin typeface="メイリオ" panose="020B0604030504040204" pitchFamily="50" charset="-128"/>
                <a:ea typeface="メイリオ" panose="020B0604030504040204" pitchFamily="50" charset="-128"/>
              </a:rPr>
              <a:t>（柴田</a:t>
            </a:r>
            <a:r>
              <a:rPr lang="en-US" altLang="ja-JP" sz="1400" dirty="0">
                <a:solidFill>
                  <a:schemeClr val="tx1"/>
                </a:solidFill>
                <a:latin typeface="メイリオ" panose="020B0604030504040204" pitchFamily="50" charset="-128"/>
                <a:ea typeface="メイリオ" panose="020B0604030504040204" pitchFamily="50" charset="-128"/>
              </a:rPr>
              <a:t>, 1992</a:t>
            </a:r>
            <a:r>
              <a:rPr lang="ja-JP" altLang="en-US" sz="1400" dirty="0">
                <a:solidFill>
                  <a:schemeClr val="tx1"/>
                </a:solidFill>
                <a:latin typeface="メイリオ" panose="020B0604030504040204" pitchFamily="50" charset="-128"/>
                <a:ea typeface="メイリオ" panose="020B0604030504040204" pitchFamily="50" charset="-128"/>
              </a:rPr>
              <a:t>）</a:t>
            </a:r>
          </a:p>
        </p:txBody>
      </p:sp>
      <p:sp>
        <p:nvSpPr>
          <p:cNvPr id="4" name="角丸四角形 3"/>
          <p:cNvSpPr>
            <a:spLocks noChangeArrowheads="1"/>
          </p:cNvSpPr>
          <p:nvPr/>
        </p:nvSpPr>
        <p:spPr bwMode="auto">
          <a:xfrm>
            <a:off x="1528764" y="3430589"/>
            <a:ext cx="1296987" cy="579437"/>
          </a:xfrm>
          <a:prstGeom prst="roundRect">
            <a:avLst>
              <a:gd name="adj" fmla="val 16667"/>
            </a:avLst>
          </a:prstGeom>
          <a:solidFill>
            <a:schemeClr val="accent3">
              <a:lumMod val="20000"/>
              <a:lumOff val="80000"/>
            </a:schemeClr>
          </a:soli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latin typeface="メイリオ" panose="020B0604030504040204" pitchFamily="50" charset="-128"/>
                <a:ea typeface="メイリオ" panose="020B0604030504040204" pitchFamily="50" charset="-128"/>
              </a:rPr>
              <a:t>学力</a:t>
            </a:r>
          </a:p>
        </p:txBody>
      </p:sp>
      <p:sp>
        <p:nvSpPr>
          <p:cNvPr id="5" name="角丸四角形 4"/>
          <p:cNvSpPr>
            <a:spLocks noChangeArrowheads="1"/>
          </p:cNvSpPr>
          <p:nvPr/>
        </p:nvSpPr>
        <p:spPr bwMode="auto">
          <a:xfrm>
            <a:off x="3375026" y="1814513"/>
            <a:ext cx="6677025" cy="577850"/>
          </a:xfrm>
          <a:prstGeom prst="roundRect">
            <a:avLst>
              <a:gd name="adj" fmla="val 16667"/>
            </a:avLst>
          </a:prstGeom>
          <a:solidFill>
            <a:schemeClr val="accent3">
              <a:lumMod val="20000"/>
              <a:lumOff val="80000"/>
            </a:schemeClr>
          </a:solidFill>
          <a:ln w="9525">
            <a:solidFill>
              <a:srgbClr val="46AAC5"/>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latin typeface="メイリオ" panose="020B0604030504040204" pitchFamily="50" charset="-128"/>
                <a:ea typeface="メイリオ" panose="020B0604030504040204" pitchFamily="50" charset="-128"/>
              </a:rPr>
              <a:t>学んだ力＝基礎的知識・技能（学習到達度）</a:t>
            </a:r>
          </a:p>
        </p:txBody>
      </p:sp>
      <p:sp>
        <p:nvSpPr>
          <p:cNvPr id="6" name="角丸四角形 5"/>
          <p:cNvSpPr>
            <a:spLocks noChangeArrowheads="1"/>
          </p:cNvSpPr>
          <p:nvPr/>
        </p:nvSpPr>
        <p:spPr bwMode="auto">
          <a:xfrm>
            <a:off x="3425825" y="3435350"/>
            <a:ext cx="2578100" cy="579438"/>
          </a:xfrm>
          <a:prstGeom prst="roundRect">
            <a:avLst>
              <a:gd name="adj" fmla="val 16667"/>
            </a:avLst>
          </a:prstGeom>
          <a:solidFill>
            <a:schemeClr val="accent3">
              <a:lumMod val="20000"/>
              <a:lumOff val="80000"/>
            </a:schemeClr>
          </a:solidFill>
          <a:ln w="9525">
            <a:solidFill>
              <a:srgbClr val="46AAC5"/>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latin typeface="メイリオ" panose="020B0604030504040204" pitchFamily="50" charset="-128"/>
                <a:ea typeface="メイリオ" panose="020B0604030504040204" pitchFamily="50" charset="-128"/>
              </a:rPr>
              <a:t>学ぶ力＝学び方</a:t>
            </a:r>
          </a:p>
        </p:txBody>
      </p:sp>
      <p:sp>
        <p:nvSpPr>
          <p:cNvPr id="7" name="角丸四角形 6"/>
          <p:cNvSpPr>
            <a:spLocks noChangeArrowheads="1"/>
          </p:cNvSpPr>
          <p:nvPr/>
        </p:nvSpPr>
        <p:spPr bwMode="auto">
          <a:xfrm>
            <a:off x="3375026" y="5259389"/>
            <a:ext cx="5432425" cy="579437"/>
          </a:xfrm>
          <a:prstGeom prst="roundRect">
            <a:avLst>
              <a:gd name="adj" fmla="val 16667"/>
            </a:avLst>
          </a:prstGeom>
          <a:solidFill>
            <a:schemeClr val="accent3">
              <a:lumMod val="20000"/>
              <a:lumOff val="80000"/>
            </a:schemeClr>
          </a:solidFill>
          <a:ln w="9525">
            <a:solidFill>
              <a:srgbClr val="46AAC5"/>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latin typeface="メイリオ" panose="020B0604030504040204" pitchFamily="50" charset="-128"/>
                <a:ea typeface="メイリオ" panose="020B0604030504040204" pitchFamily="50" charset="-128"/>
              </a:rPr>
              <a:t>学ぼうとする力＝学ぶ意欲（やる気）</a:t>
            </a:r>
          </a:p>
        </p:txBody>
      </p:sp>
      <p:sp>
        <p:nvSpPr>
          <p:cNvPr id="8" name="角丸四角形 7"/>
          <p:cNvSpPr>
            <a:spLocks noChangeArrowheads="1"/>
          </p:cNvSpPr>
          <p:nvPr/>
        </p:nvSpPr>
        <p:spPr bwMode="auto">
          <a:xfrm>
            <a:off x="6604000" y="2562225"/>
            <a:ext cx="3760788" cy="933450"/>
          </a:xfrm>
          <a:prstGeom prst="roundRect">
            <a:avLst>
              <a:gd name="adj" fmla="val 16667"/>
            </a:avLst>
          </a:prstGeom>
          <a:solidFill>
            <a:schemeClr val="accent3">
              <a:lumMod val="20000"/>
              <a:lumOff val="80000"/>
            </a:schemeClr>
          </a:soli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latin typeface="メイリオ" panose="020B0604030504040204" pitchFamily="50" charset="-128"/>
                <a:ea typeface="メイリオ" panose="020B0604030504040204" pitchFamily="50" charset="-128"/>
              </a:rPr>
              <a:t>問題解決の思考・判断力</a:t>
            </a:r>
            <a:endParaRPr lang="en-US" altLang="ja-JP" dirty="0">
              <a:solidFill>
                <a:schemeClr val="dk1"/>
              </a:solidFill>
              <a:latin typeface="メイリオ" panose="020B0604030504040204" pitchFamily="50" charset="-128"/>
              <a:ea typeface="メイリオ" panose="020B0604030504040204" pitchFamily="50" charset="-128"/>
            </a:endParaRPr>
          </a:p>
          <a:p>
            <a:pPr algn="ctr">
              <a:defRPr/>
            </a:pPr>
            <a:r>
              <a:rPr lang="ja-JP" altLang="en-US" dirty="0">
                <a:solidFill>
                  <a:schemeClr val="dk1"/>
                </a:solidFill>
                <a:latin typeface="メイリオ" panose="020B0604030504040204" pitchFamily="50" charset="-128"/>
                <a:ea typeface="メイリオ" panose="020B0604030504040204" pitchFamily="50" charset="-128"/>
              </a:rPr>
              <a:t>（論理的思考力）</a:t>
            </a:r>
          </a:p>
        </p:txBody>
      </p:sp>
      <p:sp>
        <p:nvSpPr>
          <p:cNvPr id="9" name="角丸四角形 8"/>
          <p:cNvSpPr>
            <a:spLocks noChangeArrowheads="1"/>
          </p:cNvSpPr>
          <p:nvPr/>
        </p:nvSpPr>
        <p:spPr bwMode="auto">
          <a:xfrm>
            <a:off x="6604000" y="3821113"/>
            <a:ext cx="3652838" cy="933450"/>
          </a:xfrm>
          <a:prstGeom prst="roundRect">
            <a:avLst>
              <a:gd name="adj" fmla="val 16667"/>
            </a:avLst>
          </a:prstGeom>
          <a:solidFill>
            <a:schemeClr val="accent3">
              <a:lumMod val="20000"/>
              <a:lumOff val="80000"/>
            </a:schemeClr>
          </a:solidFill>
          <a:ln w="9525">
            <a:solidFill>
              <a:srgbClr val="7D60A0"/>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latin typeface="メイリオ" panose="020B0604030504040204" pitchFamily="50" charset="-128"/>
                <a:ea typeface="メイリオ" panose="020B0604030504040204" pitchFamily="50" charset="-128"/>
              </a:rPr>
              <a:t>問題解決の技能・表現力</a:t>
            </a:r>
            <a:endParaRPr lang="en-US" altLang="ja-JP" dirty="0">
              <a:solidFill>
                <a:schemeClr val="dk1"/>
              </a:solidFill>
              <a:latin typeface="メイリオ" panose="020B0604030504040204" pitchFamily="50" charset="-128"/>
              <a:ea typeface="メイリオ" panose="020B0604030504040204" pitchFamily="50" charset="-128"/>
            </a:endParaRPr>
          </a:p>
          <a:p>
            <a:pPr algn="ctr">
              <a:defRPr/>
            </a:pPr>
            <a:r>
              <a:rPr lang="ja-JP" altLang="en-US" dirty="0">
                <a:solidFill>
                  <a:schemeClr val="dk1"/>
                </a:solidFill>
                <a:latin typeface="メイリオ" panose="020B0604030504040204" pitchFamily="50" charset="-128"/>
                <a:ea typeface="メイリオ" panose="020B0604030504040204" pitchFamily="50" charset="-128"/>
              </a:rPr>
              <a:t>（多様な学習スキル）</a:t>
            </a:r>
          </a:p>
        </p:txBody>
      </p:sp>
      <p:cxnSp>
        <p:nvCxnSpPr>
          <p:cNvPr id="11" name="カギ線コネクタ 10"/>
          <p:cNvCxnSpPr>
            <a:cxnSpLocks noChangeShapeType="1"/>
            <a:stCxn id="4" idx="3"/>
            <a:endCxn id="7" idx="1"/>
          </p:cNvCxnSpPr>
          <p:nvPr/>
        </p:nvCxnSpPr>
        <p:spPr bwMode="auto">
          <a:xfrm>
            <a:off x="2825751" y="3719513"/>
            <a:ext cx="549275" cy="1828800"/>
          </a:xfrm>
          <a:prstGeom prst="bentConnector3">
            <a:avLst>
              <a:gd name="adj1" fmla="val 50000"/>
            </a:avLst>
          </a:prstGeom>
          <a:noFill/>
          <a:ln w="38100">
            <a:solidFill>
              <a:schemeClr val="tx2"/>
            </a:solidFill>
            <a:miter lim="800000"/>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カギ線コネクタ 12"/>
          <p:cNvCxnSpPr>
            <a:cxnSpLocks noChangeShapeType="1"/>
            <a:stCxn id="4" idx="3"/>
            <a:endCxn id="5" idx="1"/>
          </p:cNvCxnSpPr>
          <p:nvPr/>
        </p:nvCxnSpPr>
        <p:spPr bwMode="auto">
          <a:xfrm flipV="1">
            <a:off x="2825751" y="2103438"/>
            <a:ext cx="549275" cy="1616870"/>
          </a:xfrm>
          <a:prstGeom prst="bentConnector3">
            <a:avLst>
              <a:gd name="adj1" fmla="val 50000"/>
            </a:avLst>
          </a:prstGeom>
          <a:noFill/>
          <a:ln w="38100">
            <a:solidFill>
              <a:schemeClr val="tx2"/>
            </a:solidFill>
            <a:miter lim="800000"/>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カギ線コネクタ 16"/>
          <p:cNvCxnSpPr>
            <a:cxnSpLocks noChangeShapeType="1"/>
            <a:stCxn id="4" idx="3"/>
            <a:endCxn id="6" idx="1"/>
          </p:cNvCxnSpPr>
          <p:nvPr/>
        </p:nvCxnSpPr>
        <p:spPr bwMode="auto">
          <a:xfrm>
            <a:off x="2825751" y="3719513"/>
            <a:ext cx="600075" cy="4762"/>
          </a:xfrm>
          <a:prstGeom prst="bentConnector3">
            <a:avLst>
              <a:gd name="adj1" fmla="val 50000"/>
            </a:avLst>
          </a:prstGeom>
          <a:noFill/>
          <a:ln w="38100">
            <a:solidFill>
              <a:schemeClr val="tx2"/>
            </a:solidFill>
            <a:miter lim="800000"/>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カギ線コネクタ 20"/>
          <p:cNvCxnSpPr>
            <a:cxnSpLocks noChangeShapeType="1"/>
            <a:stCxn id="6" idx="3"/>
            <a:endCxn id="8" idx="1"/>
          </p:cNvCxnSpPr>
          <p:nvPr/>
        </p:nvCxnSpPr>
        <p:spPr bwMode="auto">
          <a:xfrm flipV="1">
            <a:off x="6003926" y="3028951"/>
            <a:ext cx="600075" cy="695325"/>
          </a:xfrm>
          <a:prstGeom prst="bentConnector3">
            <a:avLst>
              <a:gd name="adj1" fmla="val 50000"/>
            </a:avLst>
          </a:prstGeom>
          <a:noFill/>
          <a:ln w="38100">
            <a:solidFill>
              <a:schemeClr val="tx2"/>
            </a:solidFill>
            <a:miter lim="800000"/>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カギ線コネクタ 23"/>
          <p:cNvCxnSpPr>
            <a:cxnSpLocks noChangeShapeType="1"/>
            <a:stCxn id="6" idx="3"/>
            <a:endCxn id="9" idx="1"/>
          </p:cNvCxnSpPr>
          <p:nvPr/>
        </p:nvCxnSpPr>
        <p:spPr bwMode="auto">
          <a:xfrm>
            <a:off x="6003926" y="3724276"/>
            <a:ext cx="600075" cy="563563"/>
          </a:xfrm>
          <a:prstGeom prst="bentConnector3">
            <a:avLst>
              <a:gd name="adj1" fmla="val 50000"/>
            </a:avLst>
          </a:prstGeom>
          <a:noFill/>
          <a:ln w="38100">
            <a:solidFill>
              <a:schemeClr val="tx2"/>
            </a:solidFill>
            <a:miter lim="800000"/>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309" name="テキスト ボックス 13"/>
          <p:cNvSpPr txBox="1">
            <a:spLocks noChangeArrowheads="1"/>
          </p:cNvSpPr>
          <p:nvPr/>
        </p:nvSpPr>
        <p:spPr bwMode="auto">
          <a:xfrm>
            <a:off x="6816725" y="6407150"/>
            <a:ext cx="3671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defRPr/>
            </a:pPr>
            <a:r>
              <a:rPr lang="ja-JP" altLang="en-US" sz="1100">
                <a:solidFill>
                  <a:srgbClr val="000000"/>
                </a:solidFill>
                <a:latin typeface="+mn-ea"/>
                <a:ea typeface="+mn-ea"/>
              </a:rPr>
              <a:t>稲垣・鈴木：授業設計マニュアルより引用（</a:t>
            </a:r>
            <a:r>
              <a:rPr lang="en-US" altLang="ja-JP" sz="1100">
                <a:solidFill>
                  <a:srgbClr val="000000"/>
                </a:solidFill>
                <a:latin typeface="+mn-ea"/>
                <a:ea typeface="+mn-ea"/>
              </a:rPr>
              <a:t>2013</a:t>
            </a:r>
            <a:r>
              <a:rPr lang="ja-JP" altLang="en-US" sz="1100">
                <a:solidFill>
                  <a:srgbClr val="000000"/>
                </a:solidFill>
                <a:latin typeface="+mn-ea"/>
                <a:ea typeface="+mn-ea"/>
              </a:rPr>
              <a:t>）</a:t>
            </a:r>
          </a:p>
        </p:txBody>
      </p:sp>
      <p:sp>
        <p:nvSpPr>
          <p:cNvPr id="15"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5654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779532" y="1988840"/>
            <a:ext cx="8342229" cy="4284698"/>
          </a:xfrm>
          <a:noFill/>
        </p:spPr>
        <p:txBody>
          <a:bodyPr>
            <a:noAutofit/>
          </a:bodyPr>
          <a:lstStyle/>
          <a:p>
            <a:pPr>
              <a:lnSpc>
                <a:spcPct val="120000"/>
              </a:lnSpc>
              <a:buClr>
                <a:schemeClr val="accent2"/>
              </a:buClr>
              <a:buFont typeface="Wingdings" panose="05000000000000000000" pitchFamily="2" charset="2"/>
              <a:buChar char="n"/>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Where am I going? </a:t>
            </a:r>
          </a:p>
          <a:p>
            <a:pPr marL="0" indent="0">
              <a:lnSpc>
                <a:spcPct val="120000"/>
              </a:lnSpc>
              <a:buClr>
                <a:schemeClr val="accent2"/>
              </a:buClr>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（どこへ行くのか？）</a:t>
            </a:r>
          </a:p>
          <a:p>
            <a:pPr>
              <a:lnSpc>
                <a:spcPct val="120000"/>
              </a:lnSpc>
              <a:buClr>
                <a:schemeClr val="accent2"/>
              </a:buClr>
              <a:buFont typeface="Wingdings" panose="05000000000000000000" pitchFamily="2" charset="2"/>
              <a:buChar char="n"/>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How do I know when I get there? </a:t>
            </a:r>
          </a:p>
          <a:p>
            <a:pPr marL="0" indent="0">
              <a:lnSpc>
                <a:spcPct val="120000"/>
              </a:lnSpc>
              <a:buClr>
                <a:schemeClr val="accent2"/>
              </a:buClr>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（たどりついたかどうかをどうやって知るのか？）</a:t>
            </a:r>
          </a:p>
          <a:p>
            <a:pPr>
              <a:lnSpc>
                <a:spcPct val="120000"/>
              </a:lnSpc>
              <a:buClr>
                <a:schemeClr val="accent2"/>
              </a:buClr>
              <a:buFont typeface="Wingdings" panose="05000000000000000000" pitchFamily="2" charset="2"/>
              <a:buChar char="n"/>
              <a:defRP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How do I get there? </a:t>
            </a:r>
          </a:p>
          <a:p>
            <a:pPr marL="0" indent="0">
              <a:lnSpc>
                <a:spcPct val="120000"/>
              </a:lnSpc>
              <a:buClr>
                <a:schemeClr val="accent2"/>
              </a:buClr>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（どうやってそこへ行くのか？）</a:t>
            </a:r>
          </a:p>
          <a:p>
            <a:pPr>
              <a:lnSpc>
                <a:spcPct val="120000"/>
              </a:lnSpc>
              <a:buClr>
                <a:schemeClr val="accent2"/>
              </a:buClr>
              <a:buFont typeface="Wingdings" panose="05000000000000000000" pitchFamily="2" charset="2"/>
              <a:buChar char="n"/>
              <a:defRPr/>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942067" y="1185463"/>
            <a:ext cx="10307866" cy="432048"/>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ロバート・メーガー （</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Robert F. Mager</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つの質問</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2"/>
          <p:cNvSpPr txBox="1">
            <a:spLocks noChangeArrowheads="1"/>
          </p:cNvSpPr>
          <p:nvPr/>
        </p:nvSpPr>
        <p:spPr>
          <a:xfrm>
            <a:off x="1524000" y="1"/>
            <a:ext cx="9144000" cy="981075"/>
          </a:xfrm>
          <a:prstGeom prst="rect">
            <a:avLst/>
          </a:prstGeom>
          <a:solidFill>
            <a:schemeClr val="accent2"/>
          </a:solidFill>
        </p:spPr>
        <p:txBody>
          <a:bodyPr vert="horz" lIns="91440" tIns="180000" rIns="91440" bIns="45720" rtlCol="0" anchor="ctr" anchorCtr="0">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000">
                <a:solidFill>
                  <a:schemeClr val="bg1"/>
                </a:solidFill>
                <a:effectLst>
                  <a:outerShdw blurRad="38100" dist="38100" dir="2700000" algn="tl">
                    <a:srgbClr val="000000">
                      <a:alpha val="43137"/>
                    </a:srgbClr>
                  </a:outerShdw>
                </a:effectLst>
                <a:latin typeface="メイリオ" charset="0"/>
                <a:ea typeface="メイリオ" charset="0"/>
                <a:cs typeface="メイリオ" charset="0"/>
              </a:rPr>
              <a:t>教育ＤＸで拓く未来の学び</a:t>
            </a:r>
            <a:endParaRPr lang="ja-JP" altLang="en-US" sz="4000" dirty="0">
              <a:effectLst>
                <a:outerShdw blurRad="38100" dist="38100" dir="2700000" algn="tl">
                  <a:srgbClr val="000000">
                    <a:alpha val="43137"/>
                  </a:srgbClr>
                </a:outerShdw>
              </a:effectLst>
              <a:latin typeface="メイリオ" charset="0"/>
              <a:ea typeface="メイリオ" charset="0"/>
              <a:cs typeface="メイリオ" charset="0"/>
            </a:endParaRPr>
          </a:p>
        </p:txBody>
      </p:sp>
    </p:spTree>
    <p:extLst>
      <p:ext uri="{BB962C8B-B14F-4D97-AF65-F5344CB8AC3E}">
        <p14:creationId xmlns:p14="http://schemas.microsoft.com/office/powerpoint/2010/main" val="31667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1540</Words>
  <Application>Microsoft Macintosh PowerPoint</Application>
  <PresentationFormat>ワイド画面</PresentationFormat>
  <Paragraphs>207</Paragraphs>
  <Slides>23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ＭＳ Ｐゴシック</vt:lpstr>
      <vt:lpstr>メイリオ</vt:lpstr>
      <vt:lpstr>メイリオ</vt:lpstr>
      <vt:lpstr>游ゴシック</vt:lpstr>
      <vt:lpstr>Calibri</vt:lpstr>
      <vt:lpstr>Calibri Light</vt:lpstr>
      <vt:lpstr>Palatino Linotype</vt:lpstr>
      <vt:lpstr>Verdana</vt:lpstr>
      <vt:lpstr>Wingdings</vt:lpstr>
      <vt:lpstr>Wingdings 2</vt:lpstr>
      <vt:lpstr>レトロスペクト</vt:lpstr>
      <vt:lpstr>教育ＤＸで拓く未来の学び</vt:lpstr>
      <vt:lpstr>教育ＤＸで拓く未来の学び</vt:lpstr>
      <vt:lpstr>教育ＤＸで拓く未来の学び</vt:lpstr>
      <vt:lpstr>PowerPoint プレゼンテーション</vt:lpstr>
      <vt:lpstr>PowerPoint プレゼンテーション</vt:lpstr>
      <vt:lpstr>PowerPoint プレゼンテーション</vt:lpstr>
      <vt:lpstr>教育ＤＸで拓く未来の学び</vt:lpstr>
      <vt:lpstr>学力の構造（柴田, 1992）</vt:lpstr>
      <vt:lpstr>PowerPoint プレゼンテーション</vt:lpstr>
      <vt:lpstr>教育ＤＸで拓く未来の学び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教育ＤＸで拓く未来の学び</vt:lpstr>
      <vt:lpstr>教育ＤＸで拓く未来の学び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教育ＤＸで拓く未来の学び  </dc:title>
  <dc:creator>Microsoft Office User</dc:creator>
  <cp:lastModifiedBy>均 久世</cp:lastModifiedBy>
  <cp:revision>23</cp:revision>
  <cp:lastPrinted>2025-02-19T05:45:40Z</cp:lastPrinted>
  <dcterms:created xsi:type="dcterms:W3CDTF">2025-02-17T10:30:57Z</dcterms:created>
  <dcterms:modified xsi:type="dcterms:W3CDTF">2025-02-21T02:07:26Z</dcterms:modified>
</cp:coreProperties>
</file>